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0" r:id="rId2"/>
    <p:sldId id="269" r:id="rId3"/>
    <p:sldId id="262" r:id="rId4"/>
    <p:sldId id="264" r:id="rId5"/>
    <p:sldId id="266" r:id="rId6"/>
    <p:sldId id="270" r:id="rId7"/>
    <p:sldId id="271" r:id="rId8"/>
    <p:sldId id="263" r:id="rId9"/>
    <p:sldId id="272" r:id="rId10"/>
    <p:sldId id="258" r:id="rId11"/>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2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2"/>
          </a:xfrm>
          <a:prstGeom prst="rect">
            <a:avLst/>
          </a:prstGeom>
        </p:spPr>
        <p:txBody>
          <a:bodyPr vert="horz" lIns="94831" tIns="47415" rIns="94831" bIns="47415" rtlCol="0"/>
          <a:lstStyle>
            <a:lvl1pPr algn="l">
              <a:defRPr sz="1200"/>
            </a:lvl1pPr>
          </a:lstStyle>
          <a:p>
            <a:endParaRPr lang="en-US" dirty="0">
              <a:latin typeface="Futura Medium"/>
            </a:endParaRPr>
          </a:p>
        </p:txBody>
      </p:sp>
      <p:sp>
        <p:nvSpPr>
          <p:cNvPr id="3" name="Date Placeholder 2"/>
          <p:cNvSpPr>
            <a:spLocks noGrp="1"/>
          </p:cNvSpPr>
          <p:nvPr>
            <p:ph type="dt" idx="1"/>
          </p:nvPr>
        </p:nvSpPr>
        <p:spPr>
          <a:xfrm>
            <a:off x="3777607" y="0"/>
            <a:ext cx="2889938" cy="496412"/>
          </a:xfrm>
          <a:prstGeom prst="rect">
            <a:avLst/>
          </a:prstGeom>
        </p:spPr>
        <p:txBody>
          <a:bodyPr vert="horz" lIns="94831" tIns="47415" rIns="94831" bIns="47415" rtlCol="0"/>
          <a:lstStyle>
            <a:lvl1pPr algn="r">
              <a:defRPr sz="1200"/>
            </a:lvl1pPr>
          </a:lstStyle>
          <a:p>
            <a:fld id="{B6D23D71-CABD-44F7-9159-B801C75341FB}" type="datetimeFigureOut">
              <a:rPr lang="en-US" smtClean="0">
                <a:latin typeface="Futura Medium"/>
              </a:rPr>
              <a:pPr/>
              <a:t>6/25/2014</a:t>
            </a:fld>
            <a:endParaRPr lang="en-US" dirty="0">
              <a:latin typeface="Futura Medium"/>
            </a:endParaRP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4831" tIns="47415" rIns="94831" bIns="47415" rtlCol="0" anchor="ctr"/>
          <a:lstStyle/>
          <a:p>
            <a:endParaRPr lang="en-US" dirty="0">
              <a:latin typeface="Futura Medium"/>
            </a:endParaRPr>
          </a:p>
        </p:txBody>
      </p:sp>
      <p:sp>
        <p:nvSpPr>
          <p:cNvPr id="5" name="Notes Placeholder 4"/>
          <p:cNvSpPr>
            <a:spLocks noGrp="1"/>
          </p:cNvSpPr>
          <p:nvPr>
            <p:ph type="body" sz="quarter" idx="3"/>
          </p:nvPr>
        </p:nvSpPr>
        <p:spPr>
          <a:xfrm>
            <a:off x="666909" y="4715907"/>
            <a:ext cx="5335270" cy="4467702"/>
          </a:xfrm>
          <a:prstGeom prst="rect">
            <a:avLst/>
          </a:prstGeom>
        </p:spPr>
        <p:txBody>
          <a:bodyPr vert="horz" lIns="94831" tIns="47415" rIns="94831" bIns="47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2"/>
          </a:xfrm>
          <a:prstGeom prst="rect">
            <a:avLst/>
          </a:prstGeom>
        </p:spPr>
        <p:txBody>
          <a:bodyPr vert="horz" lIns="94831" tIns="47415" rIns="94831" bIns="47415" rtlCol="0" anchor="b"/>
          <a:lstStyle>
            <a:lvl1pPr algn="l">
              <a:defRPr sz="1200"/>
            </a:lvl1pPr>
          </a:lstStyle>
          <a:p>
            <a:endParaRPr lang="en-US" dirty="0">
              <a:latin typeface="Futura Medium"/>
            </a:endParaRPr>
          </a:p>
        </p:txBody>
      </p:sp>
      <p:sp>
        <p:nvSpPr>
          <p:cNvPr id="7" name="Slide Number Placeholder 6"/>
          <p:cNvSpPr>
            <a:spLocks noGrp="1"/>
          </p:cNvSpPr>
          <p:nvPr>
            <p:ph type="sldNum" sz="quarter" idx="5"/>
          </p:nvPr>
        </p:nvSpPr>
        <p:spPr>
          <a:xfrm>
            <a:off x="3777607" y="9430091"/>
            <a:ext cx="2889938" cy="496412"/>
          </a:xfrm>
          <a:prstGeom prst="rect">
            <a:avLst/>
          </a:prstGeom>
        </p:spPr>
        <p:txBody>
          <a:bodyPr vert="horz" lIns="94831" tIns="47415" rIns="94831" bIns="47415" rtlCol="0" anchor="b"/>
          <a:lstStyle>
            <a:lvl1pPr algn="r">
              <a:defRPr sz="1200"/>
            </a:lvl1pPr>
          </a:lstStyle>
          <a:p>
            <a:fld id="{A763F449-0D29-40B5-8B2C-A7BFE0EA06CC}" type="slidenum">
              <a:rPr lang="en-US" smtClean="0">
                <a:latin typeface="Futura Medium"/>
              </a:rPr>
              <a:pPr/>
              <a:t>‹#›</a:t>
            </a:fld>
            <a:endParaRPr lang="en-US" dirty="0">
              <a:latin typeface="Futura Medium"/>
            </a:endParaRPr>
          </a:p>
        </p:txBody>
      </p:sp>
    </p:spTree>
    <p:extLst>
      <p:ext uri="{BB962C8B-B14F-4D97-AF65-F5344CB8AC3E}">
        <p14:creationId xmlns:p14="http://schemas.microsoft.com/office/powerpoint/2010/main" xmlns="" val="2187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1</a:t>
            </a:fld>
            <a:endParaRPr lang="en-US" dirty="0">
              <a:latin typeface="Futura Medium"/>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3</a:t>
            </a:fld>
            <a:endParaRPr lang="en-US" dirty="0">
              <a:latin typeface="Futura Medium"/>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Futura Medium"/>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a:rPr>
              <a:pPr/>
              <a:t>10</a:t>
            </a:fld>
            <a:endParaRPr lang="en-GB" dirty="0">
              <a:latin typeface="Futura Medium"/>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dirty="0" smtClean="0"/>
                <a:t> </a:t>
              </a:r>
              <a:endParaRPr lang="en-GB"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dirty="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21215DCB-FADC-4382-94D8-F970D8D295EA}" type="datetime1">
              <a:rPr lang="en-US" smtClean="0"/>
              <a:pPr/>
              <a:t>6/25/2014</a:t>
            </a:fld>
            <a:endParaRPr lang="en-GB" dirty="0"/>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Footer </a:t>
            </a:r>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032860D8-9149-4936-B918-A8CE184C7996}" type="datetime1">
              <a:rPr lang="en-US" smtClean="0"/>
              <a:pPr/>
              <a:t>6/25/2014</a:t>
            </a:fld>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017447C8-D963-4607-B381-F183DC302BF0}" type="datetime1">
              <a:rPr lang="en-US" smtClean="0"/>
              <a:pPr/>
              <a:t>6/25/2014</a:t>
            </a:fld>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dirty="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dirty="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dirty="0"/>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E1AC430D-1464-4AD7-8842-050B94AEFC3E}" type="datetime1">
              <a:rPr lang="en-US" smtClean="0"/>
              <a:pPr/>
              <a:t>6/25/2014</a:t>
            </a:fld>
            <a:endParaRPr lang="en-GB" dirty="0"/>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557C6059-9836-48D9-A031-9696FCBBDB79}" type="datetime1">
              <a:rPr lang="en-US" smtClean="0"/>
              <a:pPr/>
              <a:t>6/25/2014</a:t>
            </a:fld>
            <a:endParaRPr lang="en-GB" dirty="0"/>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Bar - 2 Line">
    <p:spTree>
      <p:nvGrpSpPr>
        <p:cNvPr id="1" name=""/>
        <p:cNvGrpSpPr/>
        <p:nvPr/>
      </p:nvGrpSpPr>
      <p:grpSpPr>
        <a:xfrm>
          <a:off x="0" y="0"/>
          <a:ext cx="0" cy="0"/>
          <a:chOff x="0" y="0"/>
          <a:chExt cx="0" cy="0"/>
        </a:xfrm>
      </p:grpSpPr>
      <p:sp>
        <p:nvSpPr>
          <p:cNvPr id="3" name="Rectangle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smtClean="0"/>
              <a:t>Click to edit Master title style</a:t>
            </a:r>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lgn="r">
              <a:defRPr sz="800">
                <a:solidFill>
                  <a:schemeClr val="bg2"/>
                </a:solidFill>
                <a:latin typeface="+mn-lt"/>
                <a:cs typeface="Arial" pitchFamily="34" charset="0"/>
              </a:defRPr>
            </a:lvl1pPr>
          </a:lstStyle>
          <a:p>
            <a:pPr fontAlgn="base">
              <a:spcBef>
                <a:spcPct val="0"/>
              </a:spcBef>
              <a:spcAft>
                <a:spcPct val="0"/>
              </a:spcAft>
              <a:defRPr/>
            </a:pPr>
            <a:fld id="{90DB3342-4D24-4495-827F-DB0B6B2DC23B}" type="slidenum">
              <a:rPr lang="en-US">
                <a:solidFill>
                  <a:srgbClr val="CCCCCC"/>
                </a:solidFill>
              </a:rPr>
              <a:pPr fontAlgn="base">
                <a:spcBef>
                  <a:spcPct val="0"/>
                </a:spcBef>
                <a:spcAft>
                  <a:spcPct val="0"/>
                </a:spcAft>
                <a:defRPr/>
              </a:pPr>
              <a:t>‹#›</a:t>
            </a:fld>
            <a:endParaRPr lang="en-US" dirty="0">
              <a:solidFill>
                <a:srgbClr val="CCCCCC"/>
              </a:solidFill>
            </a:endParaRPr>
          </a:p>
        </p:txBody>
      </p:sp>
      <p:sp>
        <p:nvSpPr>
          <p:cNvPr id="6"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base" hangingPunct="0">
              <a:lnSpc>
                <a:spcPct val="90000"/>
              </a:lnSpc>
              <a:spcBef>
                <a:spcPct val="0"/>
              </a:spcBef>
              <a:spcAft>
                <a:spcPct val="0"/>
              </a:spcAft>
              <a:defRPr/>
            </a:pPr>
            <a:endParaRPr lang="en-US" sz="2400" b="1" dirty="0">
              <a:solidFill>
                <a:srgbClr val="999999"/>
              </a:solidFill>
              <a:latin typeface="Futura" pitchFamily="18" charset="0"/>
              <a:cs typeface="Arial"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253C9EFA-B1BE-47BE-818D-2D9F935C6BB2}" type="datetime1">
              <a:rPr lang="en-US" smtClean="0"/>
              <a:pPr/>
              <a:t>6/25/2014</a:t>
            </a:fld>
            <a:endParaRPr lang="en-GB" dirty="0"/>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9893DC3F-2940-4E3E-AF9D-A6EA79F55CC2}" type="datetime1">
              <a:rPr lang="en-US" smtClean="0"/>
              <a:pPr/>
              <a:t>6/25/2014</a:t>
            </a:fld>
            <a:endParaRPr lang="en-GB" dirty="0"/>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A24750FC-E9B5-4D59-8F6D-EE60DDB73137}" type="datetime1">
              <a:rPr lang="en-US" smtClean="0"/>
              <a:pPr/>
              <a:t>6/25/2014</a:t>
            </a:fld>
            <a:endParaRPr lang="en-GB" dirty="0"/>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159A3588-A052-4A3D-B8FF-A8472E415973}" type="datetime1">
              <a:rPr lang="en-US" smtClean="0"/>
              <a:pPr/>
              <a:t>6/25/2014</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0B2EC736-A49D-4BF0-B59C-01172AD53927}" type="datetime1">
              <a:rPr lang="en-US" smtClean="0"/>
              <a:pPr/>
              <a:t>6/25/2014</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D960AD47-6362-40D6-A6B8-DCF1537393FD}" type="datetime1">
              <a:rPr lang="en-US" smtClean="0"/>
              <a:pPr/>
              <a:t>6/25/2014</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6DD544D8-6761-473C-8C80-7B7A6092018A}" type="datetime1">
              <a:rPr lang="en-US" smtClean="0"/>
              <a:pPr/>
              <a:t>6/25/2014</a:t>
            </a:fld>
            <a:endParaRPr lang="en-GB" dirty="0"/>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noProof="0" dirty="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noProof="0" dirty="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noProof="0" dirty="0"/>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AD89FCB9-9FA5-46A3-BE53-2F985C9E0FB6}" type="datetime1">
              <a:rPr lang="en-US" smtClean="0"/>
              <a:pPr/>
              <a:t>6/25/2014</a:t>
            </a:fld>
            <a:endParaRPr lang="en-GB" dirty="0"/>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hf hdr="0" ftr="0" dt="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752600" y="1676400"/>
            <a:ext cx="5562601"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2"/>
                </a:solidFill>
                <a:effectLst/>
                <a:latin typeface="Futura Medium" pitchFamily="2" charset="0"/>
                <a:ea typeface="Calibri" pitchFamily="34" charset="0"/>
                <a:cs typeface="Times New Roman" pitchFamily="18" charset="0"/>
              </a:rPr>
              <a:t>Pipeline Repairs Improvement Project</a:t>
            </a:r>
          </a:p>
          <a:p>
            <a:pPr marL="0" marR="0" lvl="0" indent="0" algn="ctr" defTabSz="914400" rtl="0" eaLnBrk="1" fontAlgn="base" latinLnBrk="0" hangingPunct="1">
              <a:lnSpc>
                <a:spcPct val="100000"/>
              </a:lnSpc>
              <a:spcBef>
                <a:spcPct val="0"/>
              </a:spcBef>
              <a:spcAft>
                <a:spcPct val="0"/>
              </a:spcAft>
              <a:buClrTx/>
              <a:buSzTx/>
              <a:buFontTx/>
              <a:buNone/>
              <a:tabLst/>
            </a:pPr>
            <a:r>
              <a:rPr lang="en-US" sz="3600" b="1" dirty="0" smtClean="0">
                <a:solidFill>
                  <a:schemeClr val="tx2"/>
                </a:solidFill>
                <a:latin typeface="Futura Medium" pitchFamily="2" charset="0"/>
                <a:cs typeface="Times New Roman" pitchFamily="18" charset="0"/>
              </a:rPr>
              <a:t>Kick Off Meeting</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
        <p:nvSpPr>
          <p:cNvPr id="5" name="TextBox 4"/>
          <p:cNvSpPr txBox="1"/>
          <p:nvPr/>
        </p:nvSpPr>
        <p:spPr>
          <a:xfrm>
            <a:off x="1676400" y="4572000"/>
            <a:ext cx="2057400" cy="6858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Chuks. Bisike-Ojiako</a:t>
            </a:r>
          </a:p>
          <a:p>
            <a:pPr marL="177800" indent="-177800">
              <a:lnSpc>
                <a:spcPct val="113000"/>
              </a:lnSpc>
              <a:spcAft>
                <a:spcPts val="60"/>
              </a:spcAft>
            </a:pPr>
            <a:r>
              <a:rPr lang="en-US" sz="1600" dirty="0" smtClean="0"/>
              <a:t>Greg Esangbedo</a:t>
            </a:r>
          </a:p>
        </p:txBody>
      </p:sp>
      <p:sp>
        <p:nvSpPr>
          <p:cNvPr id="6" name="TextBox 5"/>
          <p:cNvSpPr txBox="1"/>
          <p:nvPr/>
        </p:nvSpPr>
        <p:spPr>
          <a:xfrm>
            <a:off x="1600200" y="5638800"/>
            <a:ext cx="3200400" cy="3810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Approved By: Emeka Maduekwe</a:t>
            </a:r>
          </a:p>
        </p:txBody>
      </p:sp>
      <p:sp>
        <p:nvSpPr>
          <p:cNvPr id="7" name="Slide Number Placeholder 6"/>
          <p:cNvSpPr>
            <a:spLocks noGrp="1"/>
          </p:cNvSpPr>
          <p:nvPr>
            <p:ph type="sldNum" sz="quarter" idx="4"/>
          </p:nvPr>
        </p:nvSpPr>
        <p:spPr/>
        <p:txBody>
          <a:bodyPr/>
          <a:lstStyle/>
          <a:p>
            <a:fld id="{D32BAE6A-B452-4007-8177-56DD051636F9}"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THIS ENGAGMENT	</a:t>
            </a:r>
            <a:endParaRPr lang="en-US" dirty="0"/>
          </a:p>
        </p:txBody>
      </p:sp>
      <p:sp>
        <p:nvSpPr>
          <p:cNvPr id="3" name="Content Placeholder 2"/>
          <p:cNvSpPr>
            <a:spLocks noGrp="1"/>
          </p:cNvSpPr>
          <p:nvPr>
            <p:ph sz="quarter" idx="11"/>
          </p:nvPr>
        </p:nvSpPr>
        <p:spPr>
          <a:xfrm>
            <a:off x="914400" y="1600200"/>
            <a:ext cx="7770763" cy="3581400"/>
          </a:xfrm>
        </p:spPr>
        <p:txBody>
          <a:bodyPr/>
          <a:lstStyle/>
          <a:p>
            <a:pPr>
              <a:buSzPct val="121000"/>
            </a:pPr>
            <a:r>
              <a:rPr lang="en-US" dirty="0" smtClean="0">
                <a:solidFill>
                  <a:schemeClr val="bg2">
                    <a:lumMod val="10000"/>
                  </a:schemeClr>
                </a:solidFill>
              </a:rPr>
              <a:t>Introduction &amp; Background</a:t>
            </a:r>
          </a:p>
          <a:p>
            <a:pPr>
              <a:buSzPct val="121000"/>
            </a:pPr>
            <a:r>
              <a:rPr lang="en-US" dirty="0" smtClean="0">
                <a:solidFill>
                  <a:schemeClr val="bg2">
                    <a:lumMod val="10000"/>
                  </a:schemeClr>
                </a:solidFill>
              </a:rPr>
              <a:t>Project Governance &amp; Approvals</a:t>
            </a:r>
          </a:p>
          <a:p>
            <a:pPr>
              <a:buSzPct val="121000"/>
            </a:pPr>
            <a:r>
              <a:rPr lang="en-US" dirty="0" smtClean="0">
                <a:solidFill>
                  <a:schemeClr val="bg2">
                    <a:lumMod val="10000"/>
                  </a:schemeClr>
                </a:solidFill>
              </a:rPr>
              <a:t>Data Analysis Outcome</a:t>
            </a:r>
          </a:p>
          <a:p>
            <a:pPr>
              <a:buSzPct val="121000"/>
            </a:pPr>
            <a:r>
              <a:rPr lang="en-US" dirty="0" smtClean="0">
                <a:solidFill>
                  <a:schemeClr val="bg2">
                    <a:lumMod val="10000"/>
                  </a:schemeClr>
                </a:solidFill>
              </a:rPr>
              <a:t>Review &amp; Sign off of Draft Project Charters </a:t>
            </a:r>
          </a:p>
          <a:p>
            <a:pPr>
              <a:buSzPct val="121000"/>
            </a:pPr>
            <a:r>
              <a:rPr lang="en-US" dirty="0" smtClean="0">
                <a:solidFill>
                  <a:schemeClr val="bg2">
                    <a:lumMod val="10000"/>
                  </a:schemeClr>
                </a:solidFill>
              </a:rPr>
              <a:t>Project Schedule </a:t>
            </a:r>
          </a:p>
          <a:p>
            <a:pPr>
              <a:buSzPct val="121000"/>
            </a:pPr>
            <a:r>
              <a:rPr lang="en-US" dirty="0" smtClean="0">
                <a:solidFill>
                  <a:schemeClr val="bg2">
                    <a:lumMod val="10000"/>
                  </a:schemeClr>
                </a:solidFill>
              </a:rPr>
              <a:t>Next Steps</a:t>
            </a:r>
          </a:p>
          <a:p>
            <a:pPr>
              <a:buSzPct val="121000"/>
              <a:buFont typeface="Arial" pitchFamily="34" charset="0"/>
              <a:buChar char="•"/>
            </a:pPr>
            <a:endParaRPr lang="en-US" dirty="0">
              <a:solidFill>
                <a:schemeClr val="bg2">
                  <a:lumMod val="10000"/>
                </a:schemeClr>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pPr/>
              <a:t>2</a:t>
            </a:fld>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1295400" y="1371600"/>
            <a:ext cx="4960889" cy="4419600"/>
          </a:xfrm>
          <a:solidFill>
            <a:schemeClr val="bg1">
              <a:lumMod val="75000"/>
            </a:schemeClr>
          </a:solidFill>
        </p:spPr>
        <p:txBody>
          <a:bodyPr lIns="91440" tIns="91440" rIns="91440" bIns="91440"/>
          <a:lstStyle/>
          <a:p>
            <a:pPr lvl="0"/>
            <a:r>
              <a:rPr lang="en-US" sz="1800" dirty="0" smtClean="0">
                <a:solidFill>
                  <a:srgbClr val="002060"/>
                </a:solidFill>
              </a:rPr>
              <a:t>To collate data with which to use to understand the lead times of actual pipeline repair and lead times of the associated services supporting pipeline repair</a:t>
            </a:r>
          </a:p>
          <a:p>
            <a:pPr lvl="0"/>
            <a:endParaRPr lang="en-US" sz="1800" dirty="0" smtClean="0">
              <a:solidFill>
                <a:srgbClr val="002060"/>
              </a:solidFill>
            </a:endParaRPr>
          </a:p>
          <a:p>
            <a:r>
              <a:rPr lang="en-US" sz="1800" dirty="0" smtClean="0">
                <a:solidFill>
                  <a:srgbClr val="002060"/>
                </a:solidFill>
              </a:rPr>
              <a:t> To provide a measure of actual performance of the pipeline repair process and the dependent services associated with the process.</a:t>
            </a:r>
            <a:endParaRPr lang="en-US" sz="1800" i="1" dirty="0" smtClean="0">
              <a:solidFill>
                <a:srgbClr val="002060"/>
              </a:solidFill>
            </a:endParaRPr>
          </a:p>
          <a:p>
            <a:r>
              <a:rPr lang="en-US" sz="1800" dirty="0" smtClean="0">
                <a:solidFill>
                  <a:srgbClr val="002060"/>
                </a:solidFill>
              </a:rPr>
              <a:t> </a:t>
            </a:r>
          </a:p>
          <a:p>
            <a:pPr lvl="0"/>
            <a:r>
              <a:rPr lang="en-US" sz="1800" dirty="0" smtClean="0">
                <a:solidFill>
                  <a:srgbClr val="002060"/>
                </a:solidFill>
              </a:rPr>
              <a:t>To drive further improvements by showing potential areas (through data analysis) in which the current process can  be improved </a:t>
            </a:r>
          </a:p>
          <a:p>
            <a:endParaRPr lang="en-US" sz="1800" dirty="0">
              <a:solidFill>
                <a:schemeClr val="bg2">
                  <a:lumMod val="10000"/>
                </a:schemeClr>
              </a:solidFill>
            </a:endParaRPr>
          </a:p>
        </p:txBody>
      </p:sp>
      <p:sp>
        <p:nvSpPr>
          <p:cNvPr id="4" name="Title 1"/>
          <p:cNvSpPr>
            <a:spLocks noGrp="1"/>
          </p:cNvSpPr>
          <p:nvPr>
            <p:ph type="title"/>
          </p:nvPr>
        </p:nvSpPr>
        <p:spPr/>
        <p:txBody>
          <a:bodyPr/>
          <a:lstStyle/>
          <a:p>
            <a:r>
              <a:rPr lang="en-US" dirty="0" smtClean="0"/>
              <a:t>Introduction &amp; BACKGROUND</a:t>
            </a:r>
            <a:br>
              <a:rPr lang="en-US" dirty="0" smtClean="0"/>
            </a:br>
            <a:endParaRPr lang="en-US" dirty="0"/>
          </a:p>
        </p:txBody>
      </p:sp>
      <p:sp>
        <p:nvSpPr>
          <p:cNvPr id="5" name="Left Arrow 4"/>
          <p:cNvSpPr/>
          <p:nvPr/>
        </p:nvSpPr>
        <p:spPr>
          <a:xfrm>
            <a:off x="6248400" y="4953000"/>
            <a:ext cx="609600" cy="5334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4200" y="5105400"/>
            <a:ext cx="1447800" cy="304800"/>
          </a:xfrm>
          <a:prstGeom prst="rect">
            <a:avLst/>
          </a:prstGeom>
          <a:noFill/>
        </p:spPr>
        <p:txBody>
          <a:bodyPr wrap="none" lIns="0" tIns="0" rIns="0" bIns="0" rtlCol="0">
            <a:noAutofit/>
          </a:bodyPr>
          <a:lstStyle/>
          <a:p>
            <a:pPr marL="177800" indent="-177800">
              <a:lnSpc>
                <a:spcPct val="113000"/>
              </a:lnSpc>
              <a:spcAft>
                <a:spcPts val="60"/>
              </a:spcAft>
            </a:pPr>
            <a:r>
              <a:rPr lang="en-US" sz="1600" b="1" dirty="0" smtClean="0">
                <a:solidFill>
                  <a:srgbClr val="002060"/>
                </a:solidFill>
              </a:rPr>
              <a:t>We are here ??</a:t>
            </a:r>
          </a:p>
        </p:txBody>
      </p:sp>
      <p:sp>
        <p:nvSpPr>
          <p:cNvPr id="7" name="Rectangle 6"/>
          <p:cNvSpPr/>
          <p:nvPr/>
        </p:nvSpPr>
        <p:spPr>
          <a:xfrm>
            <a:off x="1295400" y="914400"/>
            <a:ext cx="4572000" cy="369332"/>
          </a:xfrm>
          <a:prstGeom prst="rect">
            <a:avLst/>
          </a:prstGeom>
        </p:spPr>
        <p:txBody>
          <a:bodyPr wrap="square">
            <a:spAutoFit/>
          </a:bodyPr>
          <a:lstStyle/>
          <a:p>
            <a:r>
              <a:rPr lang="en-GB" b="1" dirty="0" smtClean="0">
                <a:solidFill>
                  <a:schemeClr val="bg2">
                    <a:lumMod val="10000"/>
                  </a:schemeClr>
                </a:solidFill>
              </a:rPr>
              <a:t>The Objectives of the entire project are:</a:t>
            </a:r>
          </a:p>
        </p:txBody>
      </p:sp>
      <p:sp>
        <p:nvSpPr>
          <p:cNvPr id="8" name="Left Arrow 7"/>
          <p:cNvSpPr/>
          <p:nvPr/>
        </p:nvSpPr>
        <p:spPr>
          <a:xfrm>
            <a:off x="6248400" y="1676400"/>
            <a:ext cx="609600" cy="5334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05600" y="1828800"/>
            <a:ext cx="1447800" cy="304800"/>
          </a:xfrm>
          <a:prstGeom prst="rect">
            <a:avLst/>
          </a:prstGeom>
          <a:noFill/>
        </p:spPr>
        <p:txBody>
          <a:bodyPr wrap="none" lIns="0" tIns="0" rIns="0" bIns="0" rtlCol="0">
            <a:noAutofit/>
          </a:bodyPr>
          <a:lstStyle/>
          <a:p>
            <a:pPr marL="177800" indent="-177800" algn="ctr">
              <a:lnSpc>
                <a:spcPct val="113000"/>
              </a:lnSpc>
              <a:spcAft>
                <a:spcPts val="60"/>
              </a:spcAft>
            </a:pPr>
            <a:r>
              <a:rPr lang="en-US" sz="1600" b="1" dirty="0" smtClean="0">
                <a:solidFill>
                  <a:srgbClr val="002060"/>
                </a:solidFill>
              </a:rPr>
              <a:t>Completed</a:t>
            </a:r>
          </a:p>
        </p:txBody>
      </p:sp>
      <p:sp>
        <p:nvSpPr>
          <p:cNvPr id="10" name="Left Arrow 9"/>
          <p:cNvSpPr/>
          <p:nvPr/>
        </p:nvSpPr>
        <p:spPr>
          <a:xfrm>
            <a:off x="6248400" y="3352800"/>
            <a:ext cx="609600" cy="5334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05600" y="3505200"/>
            <a:ext cx="1447800" cy="304800"/>
          </a:xfrm>
          <a:prstGeom prst="rect">
            <a:avLst/>
          </a:prstGeom>
          <a:noFill/>
        </p:spPr>
        <p:txBody>
          <a:bodyPr wrap="none" lIns="0" tIns="0" rIns="0" bIns="0" rtlCol="0">
            <a:noAutofit/>
          </a:bodyPr>
          <a:lstStyle/>
          <a:p>
            <a:pPr marL="177800" indent="-177800" algn="ctr">
              <a:lnSpc>
                <a:spcPct val="113000"/>
              </a:lnSpc>
              <a:spcAft>
                <a:spcPts val="60"/>
              </a:spcAft>
            </a:pPr>
            <a:r>
              <a:rPr lang="en-US" sz="1600" b="1" dirty="0" smtClean="0">
                <a:solidFill>
                  <a:srgbClr val="002060"/>
                </a:solidFill>
              </a:rPr>
              <a:t>Completed</a:t>
            </a:r>
          </a:p>
        </p:txBody>
      </p:sp>
      <p:sp>
        <p:nvSpPr>
          <p:cNvPr id="12" name="Slide Number Placeholder 11"/>
          <p:cNvSpPr>
            <a:spLocks noGrp="1"/>
          </p:cNvSpPr>
          <p:nvPr>
            <p:ph type="sldNum" sz="quarter" idx="4"/>
          </p:nvPr>
        </p:nvSpPr>
        <p:spPr/>
        <p:txBody>
          <a:bodyPr/>
          <a:lstStyle/>
          <a:p>
            <a:fld id="{D32BAE6A-B452-4007-8177-56DD051636F9}" type="slidenum">
              <a:rPr lang="en-GB" smtClean="0"/>
              <a:pPr/>
              <a:t>3</a:t>
            </a:fld>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&amp; APPROVALS</a:t>
            </a:r>
            <a:endParaRPr lang="en-US" dirty="0"/>
          </a:p>
        </p:txBody>
      </p:sp>
      <p:sp>
        <p:nvSpPr>
          <p:cNvPr id="3" name="Content Placeholder 2"/>
          <p:cNvSpPr>
            <a:spLocks noGrp="1"/>
          </p:cNvSpPr>
          <p:nvPr>
            <p:ph sz="quarter" idx="11"/>
          </p:nvPr>
        </p:nvSpPr>
        <p:spPr>
          <a:xfrm>
            <a:off x="457200" y="3505200"/>
            <a:ext cx="8305800" cy="1905000"/>
          </a:xfrm>
        </p:spPr>
        <p:txBody>
          <a:bodyPr/>
          <a:lstStyle/>
          <a:p>
            <a:pPr lvl="0">
              <a:lnSpc>
                <a:spcPct val="100000"/>
              </a:lnSpc>
              <a:spcAft>
                <a:spcPts val="0"/>
              </a:spcAft>
            </a:pPr>
            <a:r>
              <a:rPr lang="en-US" sz="1600" dirty="0" smtClean="0">
                <a:solidFill>
                  <a:schemeClr val="bg2">
                    <a:lumMod val="10000"/>
                  </a:schemeClr>
                </a:solidFill>
              </a:rPr>
              <a:t>We have received approvals on the following</a:t>
            </a: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Sign off and approval of the data analysis outcome</a:t>
            </a: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Approval on Project Team constitution based on Data analysis outcome</a:t>
            </a: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Approval to drive the 2 projects through the Lean project maturation funnel based on data analysis outcome and the schedule</a:t>
            </a:r>
          </a:p>
          <a:p>
            <a:pPr marL="0" lvl="1" indent="0">
              <a:lnSpc>
                <a:spcPct val="100000"/>
              </a:lnSpc>
              <a:spcAft>
                <a:spcPts val="0"/>
              </a:spcAft>
              <a:buSzPct val="160000"/>
              <a:buFont typeface="Wingdings" pitchFamily="2" charset="2"/>
              <a:buChar char="§"/>
            </a:pPr>
            <a:r>
              <a:rPr lang="en-US" sz="1600" dirty="0" smtClean="0">
                <a:solidFill>
                  <a:schemeClr val="bg2">
                    <a:lumMod val="10000"/>
                  </a:schemeClr>
                </a:solidFill>
              </a:rPr>
              <a:t>Agreed to include the P</a:t>
            </a:r>
            <a:r>
              <a:rPr lang="en-US" sz="1600" b="1" dirty="0" smtClean="0">
                <a:solidFill>
                  <a:schemeClr val="bg2">
                    <a:lumMod val="10000"/>
                  </a:schemeClr>
                </a:solidFill>
              </a:rPr>
              <a:t>roject delivery accountability </a:t>
            </a:r>
            <a:r>
              <a:rPr lang="en-US" sz="1600" dirty="0" smtClean="0">
                <a:solidFill>
                  <a:schemeClr val="bg2">
                    <a:lumMod val="10000"/>
                  </a:schemeClr>
                </a:solidFill>
              </a:rPr>
              <a:t>in the GPAs of the persons nominated as PMs and Project Team members</a:t>
            </a:r>
            <a:endParaRPr lang="en-US" sz="1600" dirty="0">
              <a:solidFill>
                <a:schemeClr val="bg2">
                  <a:lumMod val="10000"/>
                </a:schemeClr>
              </a:solidFill>
            </a:endParaRPr>
          </a:p>
        </p:txBody>
      </p:sp>
      <p:sp>
        <p:nvSpPr>
          <p:cNvPr id="5" name="Rectangle 4"/>
          <p:cNvSpPr/>
          <p:nvPr/>
        </p:nvSpPr>
        <p:spPr>
          <a:xfrm>
            <a:off x="457200" y="1524000"/>
            <a:ext cx="6324600" cy="1077218"/>
          </a:xfrm>
          <a:prstGeom prst="rect">
            <a:avLst/>
          </a:prstGeom>
        </p:spPr>
        <p:txBody>
          <a:bodyPr wrap="square">
            <a:spAutoFit/>
          </a:bodyPr>
          <a:lstStyle/>
          <a:p>
            <a:r>
              <a:rPr lang="en-US" sz="1600" dirty="0" smtClean="0">
                <a:solidFill>
                  <a:schemeClr val="bg2">
                    <a:lumMod val="10000"/>
                  </a:schemeClr>
                </a:solidFill>
              </a:rPr>
              <a:t>Janzen, Jurgen  - Pipeline Asset Manager</a:t>
            </a:r>
          </a:p>
          <a:p>
            <a:r>
              <a:rPr lang="en-US" sz="1600" dirty="0" smtClean="0">
                <a:solidFill>
                  <a:schemeClr val="bg2">
                    <a:lumMod val="10000"/>
                  </a:schemeClr>
                </a:solidFill>
              </a:rPr>
              <a:t>Aganmwonyi, Agans  - GM Security</a:t>
            </a:r>
          </a:p>
          <a:p>
            <a:r>
              <a:rPr lang="en-US" sz="1600" dirty="0" smtClean="0">
                <a:solidFill>
                  <a:schemeClr val="bg2">
                    <a:lumMod val="10000"/>
                  </a:schemeClr>
                </a:solidFill>
              </a:rPr>
              <a:t>Amadi, Amadi -  HSE Manager</a:t>
            </a:r>
          </a:p>
          <a:p>
            <a:r>
              <a:rPr lang="en-US" sz="1600" dirty="0" smtClean="0">
                <a:solidFill>
                  <a:schemeClr val="bg2">
                    <a:lumMod val="10000"/>
                  </a:schemeClr>
                </a:solidFill>
              </a:rPr>
              <a:t>Mogbolu, Henry  - Corporate Logistics Manager</a:t>
            </a:r>
            <a:endParaRPr lang="en-US" sz="1600" dirty="0">
              <a:solidFill>
                <a:schemeClr val="bg2">
                  <a:lumMod val="10000"/>
                </a:schemeClr>
              </a:solidFill>
            </a:endParaRPr>
          </a:p>
        </p:txBody>
      </p:sp>
      <p:sp>
        <p:nvSpPr>
          <p:cNvPr id="6" name="TextBox 5"/>
          <p:cNvSpPr txBox="1"/>
          <p:nvPr/>
        </p:nvSpPr>
        <p:spPr>
          <a:xfrm>
            <a:off x="609600" y="1066800"/>
            <a:ext cx="3505200" cy="304800"/>
          </a:xfrm>
          <a:prstGeom prst="rect">
            <a:avLst/>
          </a:prstGeom>
          <a:noFill/>
        </p:spPr>
        <p:txBody>
          <a:bodyPr wrap="none" lIns="0" tIns="0" rIns="0" bIns="0" rtlCol="0">
            <a:noAutofit/>
          </a:bodyPr>
          <a:lstStyle/>
          <a:p>
            <a:pPr marL="177800" indent="-177800">
              <a:lnSpc>
                <a:spcPct val="113000"/>
              </a:lnSpc>
              <a:spcAft>
                <a:spcPts val="60"/>
              </a:spcAft>
            </a:pPr>
            <a:r>
              <a:rPr lang="en-US" sz="2400" b="1" dirty="0" smtClean="0">
                <a:solidFill>
                  <a:schemeClr val="bg2">
                    <a:lumMod val="10000"/>
                  </a:schemeClr>
                </a:solidFill>
              </a:rPr>
              <a:t>Governance</a:t>
            </a:r>
            <a:endParaRPr lang="en-US" b="1" dirty="0" smtClean="0">
              <a:solidFill>
                <a:schemeClr val="bg2">
                  <a:lumMod val="10000"/>
                </a:schemeClr>
              </a:solidFill>
            </a:endParaRPr>
          </a:p>
        </p:txBody>
      </p:sp>
      <p:sp>
        <p:nvSpPr>
          <p:cNvPr id="7" name="TextBox 6"/>
          <p:cNvSpPr txBox="1"/>
          <p:nvPr/>
        </p:nvSpPr>
        <p:spPr>
          <a:xfrm>
            <a:off x="457200" y="2895600"/>
            <a:ext cx="3505200" cy="304800"/>
          </a:xfrm>
          <a:prstGeom prst="rect">
            <a:avLst/>
          </a:prstGeom>
          <a:noFill/>
        </p:spPr>
        <p:txBody>
          <a:bodyPr wrap="none" lIns="0" tIns="0" rIns="0" bIns="0" rtlCol="0">
            <a:noAutofit/>
          </a:bodyPr>
          <a:lstStyle/>
          <a:p>
            <a:pPr marL="177800" indent="-177800">
              <a:lnSpc>
                <a:spcPct val="113000"/>
              </a:lnSpc>
              <a:spcAft>
                <a:spcPts val="60"/>
              </a:spcAft>
            </a:pPr>
            <a:r>
              <a:rPr lang="en-US" sz="2400" b="1" dirty="0" smtClean="0">
                <a:solidFill>
                  <a:schemeClr val="bg2">
                    <a:lumMod val="10000"/>
                  </a:schemeClr>
                </a:solidFill>
              </a:rPr>
              <a:t>Approvals &amp; Sign offs (already received)</a:t>
            </a:r>
            <a:endParaRPr lang="en-US" b="1" dirty="0" smtClean="0">
              <a:solidFill>
                <a:schemeClr val="bg2">
                  <a:lumMod val="10000"/>
                </a:schemeClr>
              </a:solidFill>
            </a:endParaRPr>
          </a:p>
        </p:txBody>
      </p:sp>
      <p:sp>
        <p:nvSpPr>
          <p:cNvPr id="8" name="Slide Number Placeholder 7"/>
          <p:cNvSpPr>
            <a:spLocks noGrp="1"/>
          </p:cNvSpPr>
          <p:nvPr>
            <p:ph type="sldNum" sz="quarter" idx="4"/>
          </p:nvPr>
        </p:nvSpPr>
        <p:spPr/>
        <p:txBody>
          <a:bodyPr/>
          <a:lstStyle/>
          <a:p>
            <a:fld id="{D32BAE6A-B452-4007-8177-56DD051636F9}" type="slidenum">
              <a:rPr lang="en-GB" smtClean="0"/>
              <a:pPr/>
              <a:t>4</a:t>
            </a:fld>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outcome</a:t>
            </a:r>
            <a:endParaRPr lang="en-US" dirty="0"/>
          </a:p>
        </p:txBody>
      </p:sp>
      <p:sp>
        <p:nvSpPr>
          <p:cNvPr id="3" name="Content Placeholder 2"/>
          <p:cNvSpPr>
            <a:spLocks noGrp="1"/>
          </p:cNvSpPr>
          <p:nvPr>
            <p:ph sz="quarter" idx="11"/>
          </p:nvPr>
        </p:nvSpPr>
        <p:spPr>
          <a:xfrm>
            <a:off x="457200" y="838200"/>
            <a:ext cx="8305800" cy="5299737"/>
          </a:xfrm>
        </p:spPr>
        <p:txBody>
          <a:bodyPr/>
          <a:lstStyle/>
          <a:p>
            <a:pPr lvl="0">
              <a:buSzPct val="120000"/>
            </a:pPr>
            <a:r>
              <a:rPr lang="en-US" dirty="0" smtClean="0">
                <a:solidFill>
                  <a:schemeClr val="bg2">
                    <a:lumMod val="10000"/>
                  </a:schemeClr>
                </a:solidFill>
              </a:rPr>
              <a:t>The data analysis results indicated 2 key focus areas</a:t>
            </a:r>
          </a:p>
          <a:p>
            <a:pPr lvl="0">
              <a:buSzPct val="120000"/>
            </a:pPr>
            <a:endParaRPr lang="en-US" dirty="0" smtClean="0">
              <a:solidFill>
                <a:schemeClr val="bg2">
                  <a:lumMod val="10000"/>
                </a:schemeClr>
              </a:solidFill>
            </a:endParaRPr>
          </a:p>
          <a:p>
            <a:pPr lvl="0">
              <a:buSzPct val="120000"/>
            </a:pPr>
            <a:endParaRPr lang="en-US" dirty="0" smtClean="0">
              <a:solidFill>
                <a:schemeClr val="bg2">
                  <a:lumMod val="10000"/>
                </a:schemeClr>
              </a:solidFill>
            </a:endParaRPr>
          </a:p>
          <a:p>
            <a:pPr lvl="1">
              <a:lnSpc>
                <a:spcPct val="100000"/>
              </a:lnSpc>
              <a:spcAft>
                <a:spcPts val="0"/>
              </a:spcAft>
              <a:buSzPct val="111000"/>
              <a:buFont typeface="Wingdings" pitchFamily="2" charset="2"/>
              <a:buChar char="Ø"/>
            </a:pPr>
            <a:r>
              <a:rPr lang="en-US" b="1" dirty="0" smtClean="0">
                <a:solidFill>
                  <a:schemeClr val="bg2">
                    <a:lumMod val="10000"/>
                  </a:schemeClr>
                </a:solidFill>
              </a:rPr>
              <a:t>   PTW/Security Clearance process Improvement</a:t>
            </a:r>
          </a:p>
          <a:p>
            <a:pPr lvl="1">
              <a:lnSpc>
                <a:spcPct val="100000"/>
              </a:lnSpc>
              <a:spcAft>
                <a:spcPts val="0"/>
              </a:spcAft>
              <a:buSzPct val="111000"/>
              <a:buFont typeface="Wingdings" pitchFamily="2" charset="2"/>
              <a:buChar char="Ø"/>
            </a:pPr>
            <a:endParaRPr lang="en-US" b="1" dirty="0" smtClean="0">
              <a:solidFill>
                <a:schemeClr val="bg2">
                  <a:lumMod val="10000"/>
                </a:schemeClr>
              </a:solidFill>
            </a:endParaRPr>
          </a:p>
          <a:p>
            <a:pPr marL="457200" lvl="1" indent="-457200">
              <a:lnSpc>
                <a:spcPct val="100000"/>
              </a:lnSpc>
              <a:spcAft>
                <a:spcPts val="0"/>
              </a:spcAft>
              <a:buSzPct val="111000"/>
              <a:buFont typeface="Wingdings" pitchFamily="2" charset="2"/>
              <a:buChar char="Ø"/>
            </a:pPr>
            <a:r>
              <a:rPr lang="en-US" b="1" dirty="0" smtClean="0">
                <a:solidFill>
                  <a:schemeClr val="bg2">
                    <a:lumMod val="10000"/>
                  </a:schemeClr>
                </a:solidFill>
              </a:rPr>
              <a:t>Mobilization &amp; JIV Execution process Improvement</a:t>
            </a:r>
          </a:p>
          <a:p>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smtClean="0"/>
              <a:pPr/>
              <a:t>5</a:t>
            </a:fld>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800" dirty="0" smtClean="0"/>
              <a:t>PIPELINE REPAIR PROCESS IMPROVEMENT – PTW/SECURITY CLEARANCE </a:t>
            </a:r>
            <a:endParaRPr lang="en-US" sz="1800" dirty="0"/>
          </a:p>
        </p:txBody>
      </p:sp>
      <p:graphicFrame>
        <p:nvGraphicFramePr>
          <p:cNvPr id="5" name="Group 111"/>
          <p:cNvGraphicFramePr>
            <a:graphicFrameLocks noGrp="1"/>
          </p:cNvGraphicFramePr>
          <p:nvPr>
            <p:extLst>
              <p:ext uri="{D42A27DB-BD31-4B8C-83A1-F6EECF244321}">
                <p14:modId xmlns="" xmlns:p14="http://schemas.microsoft.com/office/powerpoint/2010/main" val="319580253"/>
              </p:ext>
            </p:extLst>
          </p:nvPr>
        </p:nvGraphicFramePr>
        <p:xfrm>
          <a:off x="179512" y="695572"/>
          <a:ext cx="8784976" cy="5300212"/>
        </p:xfrm>
        <a:graphic>
          <a:graphicData uri="http://schemas.openxmlformats.org/drawingml/2006/table">
            <a:tbl>
              <a:tblPr/>
              <a:tblGrid>
                <a:gridCol w="2840051"/>
                <a:gridCol w="2848581"/>
                <a:gridCol w="3096344"/>
              </a:tblGrid>
              <a:tr h="324301">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Business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Scope</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Critical Success Factors/Initiative Categorization</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609868">
                <a:tc>
                  <a:txBody>
                    <a:bodyPr/>
                    <a:lstStyle/>
                    <a:p>
                      <a:pPr marL="0" marR="0" lvl="0" indent="0" algn="l" defTabSz="914400" rtl="0" eaLnBrk="1" fontAlgn="base" latinLnBrk="0" hangingPunct="1">
                        <a:lnSpc>
                          <a:spcPct val="100000"/>
                        </a:lnSpc>
                        <a:spcBef>
                          <a:spcPct val="50000"/>
                        </a:spcBef>
                        <a:spcAft>
                          <a:spcPct val="30000"/>
                        </a:spcAft>
                        <a:buClrTx/>
                        <a:buSzTx/>
                        <a:buFontTx/>
                        <a:buNone/>
                        <a:tabLst/>
                        <a:defRPr/>
                      </a:pPr>
                      <a:r>
                        <a:rPr lang="en-GB" sz="900" baseline="0" dirty="0" smtClean="0">
                          <a:solidFill>
                            <a:srgbClr val="000099"/>
                          </a:solidFill>
                          <a:latin typeface="+mj-lt"/>
                          <a:cs typeface="Arial" pitchFamily="34" charset="0"/>
                        </a:rPr>
                        <a:t>It currently takes over 15 working days to carry out the various activities involved in the Permit-to-Work and security clearance  process for emergency pipeline repairs irrespective of the type of repair or location in question. This is significantly longer than the period it takes to achieve similarly important activities in the overall pipeline repair process such as containment, JIV Preparation and FTO collection.  This affects the  overall efficiency of the delivery of pipeline repair services  with attendant cost implications to Shell’s operations arising from deferments</a:t>
                      </a:r>
                      <a:endParaRPr lang="en-US" sz="900" baseline="0" dirty="0" smtClean="0">
                        <a:solidFill>
                          <a:srgbClr val="000099"/>
                        </a:solidFill>
                        <a:latin typeface="+mj-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The review of activities involved in processing PTW/Security clearance having regard to HSE requirements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Review activities from the  JIV preparation/FTO Collection process that constitute inputs into the PTW/Security Clearance process which currently  take over 10 days to process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Shorter duration for achieving PTW/Security clearance flowing seamlessly into site mobilization/execution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Alternatively simultaneous performance of some of the PTW/Security clearance activities with other activities thus eliminating current timeframe</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Seamless and fast delivery of the overall pipeline repair activities</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Objectives</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Deliverables/Timeline</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Key FTE Requirement</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224136">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To reduce the current time frame for performing PTW and security clearance activities by at least ......% without compromising HSE requirements</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Explore the possibility of carrying out these (or some of these) activities simultaneously with other activities thereby eliminating or significantly reducing the requisite timeframe</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 reviewed shortened PTW/Security Clearance Process (30th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Earlier commencement of Site Mobilization/JIV Execution activities (30th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Standard Operating Procedure setting out the new activities/timelines for carrying out PTW/Security clearance  30th October 2014)</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1</a:t>
                      </a:r>
                      <a:r>
                        <a:rPr lang="en-US" sz="900" kern="1200" baseline="0" dirty="0" smtClean="0">
                          <a:solidFill>
                            <a:srgbClr val="000099"/>
                          </a:solidFill>
                          <a:latin typeface="+mn-lt"/>
                          <a:ea typeface="+mn-ea"/>
                          <a:cs typeface="Arial" pitchFamily="34" charset="0"/>
                        </a:rPr>
                        <a:t> Lean Coach: (4 months)</a:t>
                      </a:r>
                    </a:p>
                    <a:p>
                      <a:pPr marL="95250" indent="-95250" eaLnBrk="0" hangingPunct="0">
                        <a:lnSpc>
                          <a:spcPct val="90000"/>
                        </a:lnSpc>
                        <a:spcBef>
                          <a:spcPct val="30000"/>
                        </a:spcBef>
                        <a:buSzPct val="100000"/>
                        <a:buFontTx/>
                        <a:buNone/>
                      </a:pPr>
                      <a:endParaRPr lang="en-GB" sz="900" kern="120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1 Project Manager: 4hrs/week  (9 months)</a:t>
                      </a:r>
                    </a:p>
                    <a:p>
                      <a:pPr marL="95250" indent="-95250" eaLnBrk="0" hangingPunct="0">
                        <a:lnSpc>
                          <a:spcPct val="90000"/>
                        </a:lnSpc>
                        <a:spcBef>
                          <a:spcPct val="30000"/>
                        </a:spcBef>
                        <a:buSzPct val="100000"/>
                        <a:buFontTx/>
                        <a:buChar char="•"/>
                      </a:pPr>
                      <a:endParaRPr lang="en-GB"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Other Team members: As required by the PM during the  entire duration of the project</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90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278933">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The Team</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Benefits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Measures</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257987">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Sponsor: Jurgen Janzen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Manager: </a:t>
                      </a:r>
                      <a:r>
                        <a:rPr lang="en-GB" sz="900" kern="1200" dirty="0" err="1" smtClean="0">
                          <a:solidFill>
                            <a:srgbClr val="000099"/>
                          </a:solidFill>
                          <a:latin typeface="+mn-lt"/>
                          <a:ea typeface="+mn-ea"/>
                          <a:cs typeface="Arial" pitchFamily="34" charset="0"/>
                        </a:rPr>
                        <a:t>Asen</a:t>
                      </a:r>
                      <a:r>
                        <a:rPr lang="en-GB" sz="900" kern="1200" dirty="0" smtClean="0">
                          <a:solidFill>
                            <a:srgbClr val="000099"/>
                          </a:solidFill>
                          <a:latin typeface="+mn-lt"/>
                          <a:ea typeface="+mn-ea"/>
                          <a:cs typeface="Arial" pitchFamily="34" charset="0"/>
                        </a:rPr>
                        <a:t> Solomon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Team members:  Aisabokhale Tony,  Erewa Johnson,  Chikere Blaise,  Owo Eneawaji</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Lean Coach: TBA</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Reduction in cycle time for delivering pipeline repair activities with attendant improvement in uptake of dependant activities such as oil production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Reduced loss of income arising from deferments attributable to defective pipelines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Man hours savings from less time spent on pipeline repair activities; deployment for more value added activities </a:t>
                      </a:r>
                    </a:p>
                    <a:p>
                      <a:pPr marL="95250" marR="0" indent="-95250" algn="l" defTabSz="914400" rtl="0" eaLnBrk="0" fontAlgn="auto" latinLnBrk="0" hangingPunct="0">
                        <a:lnSpc>
                          <a:spcPct val="90000"/>
                        </a:lnSpc>
                        <a:spcBef>
                          <a:spcPct val="30000"/>
                        </a:spcBef>
                        <a:spcAft>
                          <a:spcPts val="0"/>
                        </a:spcAft>
                        <a:buClrTx/>
                        <a:buSzPct val="100000"/>
                        <a:buFont typeface="Arial" pitchFamily="34" charset="0"/>
                        <a:buChar char="•"/>
                        <a:tabLst/>
                        <a:defRPr/>
                      </a:pPr>
                      <a:endParaRPr lang="en-US" sz="9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Time reduction</a:t>
                      </a:r>
                      <a:r>
                        <a:rPr lang="en-US" sz="900" kern="1200" baseline="0" dirty="0" smtClean="0">
                          <a:solidFill>
                            <a:srgbClr val="000099"/>
                          </a:solidFill>
                          <a:latin typeface="+mn-lt"/>
                          <a:ea typeface="+mn-ea"/>
                          <a:cs typeface="Arial" pitchFamily="34" charset="0"/>
                        </a:rPr>
                        <a:t> </a:t>
                      </a:r>
                      <a:r>
                        <a:rPr lang="en-US" sz="900" kern="1200" dirty="0" smtClean="0">
                          <a:solidFill>
                            <a:srgbClr val="000099"/>
                          </a:solidFill>
                          <a:latin typeface="+mn-lt"/>
                          <a:ea typeface="+mn-ea"/>
                          <a:cs typeface="Arial" pitchFamily="34" charset="0"/>
                        </a:rPr>
                        <a:t>in PTW/Security Clearance process</a:t>
                      </a:r>
                      <a:r>
                        <a:rPr lang="en-US" sz="900" kern="1200" baseline="0" dirty="0" smtClean="0">
                          <a:solidFill>
                            <a:srgbClr val="000099"/>
                          </a:solidFill>
                          <a:latin typeface="+mn-lt"/>
                          <a:ea typeface="+mn-ea"/>
                          <a:cs typeface="Arial" pitchFamily="34" charset="0"/>
                        </a:rPr>
                        <a:t> as against</a:t>
                      </a:r>
                      <a:r>
                        <a:rPr lang="en-US" sz="900" kern="1200" dirty="0" smtClean="0">
                          <a:solidFill>
                            <a:srgbClr val="000099"/>
                          </a:solidFill>
                          <a:latin typeface="+mn-lt"/>
                          <a:ea typeface="+mn-ea"/>
                          <a:cs typeface="Arial" pitchFamily="34" charset="0"/>
                        </a:rPr>
                        <a:t> current timeline</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Time reduction in completing the overall pipeline repairs                 process as against current timeline</a:t>
                      </a: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Overall % reduction in deferments attributable to delays in pipeline repair</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8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pPr fontAlgn="base">
              <a:spcBef>
                <a:spcPct val="0"/>
              </a:spcBef>
              <a:spcAft>
                <a:spcPct val="0"/>
              </a:spcAft>
              <a:defRPr/>
            </a:pPr>
            <a:fld id="{90DB3342-4D24-4495-827F-DB0B6B2DC23B}" type="slidenum">
              <a:rPr lang="en-US" smtClean="0">
                <a:solidFill>
                  <a:srgbClr val="CCCCCC"/>
                </a:solidFill>
              </a:rPr>
              <a:pPr fontAlgn="base">
                <a:spcBef>
                  <a:spcPct val="0"/>
                </a:spcBef>
                <a:spcAft>
                  <a:spcPct val="0"/>
                </a:spcAft>
                <a:defRPr/>
              </a:pPr>
              <a:t>6</a:t>
            </a:fld>
            <a:endParaRPr lang="en-US" dirty="0">
              <a:solidFill>
                <a:srgbClr val="CCCCCC"/>
              </a:solidFill>
            </a:endParaRPr>
          </a:p>
        </p:txBody>
      </p:sp>
    </p:spTree>
    <p:extLst>
      <p:ext uri="{BB962C8B-B14F-4D97-AF65-F5344CB8AC3E}">
        <p14:creationId xmlns="" xmlns:p14="http://schemas.microsoft.com/office/powerpoint/2010/main" val="232965924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5200"/>
            <a:ext cx="8204976" cy="741600"/>
          </a:xfrm>
        </p:spPr>
        <p:txBody>
          <a:bodyPr/>
          <a:lstStyle/>
          <a:p>
            <a:r>
              <a:rPr lang="en-GB" sz="1800" dirty="0" smtClean="0"/>
              <a:t>PIPELINE REPAIR PROCESS IMPROVEMENT – SITE MOBILIZATION/JIV EXECUTION </a:t>
            </a:r>
            <a:endParaRPr lang="en-US" sz="1800" dirty="0"/>
          </a:p>
        </p:txBody>
      </p:sp>
      <p:graphicFrame>
        <p:nvGraphicFramePr>
          <p:cNvPr id="5" name="Group 111"/>
          <p:cNvGraphicFramePr>
            <a:graphicFrameLocks noGrp="1"/>
          </p:cNvGraphicFramePr>
          <p:nvPr>
            <p:extLst>
              <p:ext uri="{D42A27DB-BD31-4B8C-83A1-F6EECF244321}">
                <p14:modId xmlns:p14="http://schemas.microsoft.com/office/powerpoint/2010/main" xmlns="" val="319580253"/>
              </p:ext>
            </p:extLst>
          </p:nvPr>
        </p:nvGraphicFramePr>
        <p:xfrm>
          <a:off x="179512" y="695572"/>
          <a:ext cx="8784976" cy="5825555"/>
        </p:xfrm>
        <a:graphic>
          <a:graphicData uri="http://schemas.openxmlformats.org/drawingml/2006/table">
            <a:tbl>
              <a:tblPr/>
              <a:tblGrid>
                <a:gridCol w="2840051"/>
                <a:gridCol w="2848581"/>
                <a:gridCol w="3096344"/>
              </a:tblGrid>
              <a:tr h="541534">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Business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Scope</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Critical Success Factors/Initiative Categorization</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833481">
                <a:tc>
                  <a:txBody>
                    <a:bodyPr/>
                    <a:lstStyle/>
                    <a:p>
                      <a:pPr marL="0" marR="0" lvl="0" indent="0" algn="l" defTabSz="914400" rtl="0" eaLnBrk="1" fontAlgn="base" latinLnBrk="0" hangingPunct="1">
                        <a:lnSpc>
                          <a:spcPct val="100000"/>
                        </a:lnSpc>
                        <a:spcBef>
                          <a:spcPct val="50000"/>
                        </a:spcBef>
                        <a:spcAft>
                          <a:spcPct val="30000"/>
                        </a:spcAft>
                        <a:buClrTx/>
                        <a:buSzTx/>
                        <a:buFontTx/>
                        <a:buNone/>
                        <a:tabLst/>
                        <a:defRPr/>
                      </a:pPr>
                      <a:r>
                        <a:rPr lang="en-GB" sz="900" baseline="0" dirty="0" smtClean="0">
                          <a:solidFill>
                            <a:srgbClr val="000099"/>
                          </a:solidFill>
                          <a:latin typeface="+mj-lt"/>
                          <a:cs typeface="Arial" pitchFamily="34" charset="0"/>
                        </a:rPr>
                        <a:t>Mobilization to site to perform pipeline repair activities currently takes between 30 -35 working days depending on the type of site. This excludes an additional 20 days or so spent on JIV execution. This, in addition to other delays experienced in various other aspects of the repair process increases the overall duration for carrying out pipeline repairs. This affects the efficiency of the delivery of pipeline repair services with attendant loss of income to the Company arising from production deferments</a:t>
                      </a:r>
                      <a:endParaRPr lang="en-US" sz="900" baseline="0" dirty="0" smtClean="0">
                        <a:solidFill>
                          <a:srgbClr val="000099"/>
                        </a:solidFill>
                        <a:latin typeface="+mj-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The review of activities involved in site mobilization and</a:t>
                      </a:r>
                      <a:r>
                        <a:rPr lang="en-GB" sz="900" kern="1200" baseline="0" dirty="0" smtClean="0">
                          <a:solidFill>
                            <a:srgbClr val="000099"/>
                          </a:solidFill>
                          <a:latin typeface="+mn-lt"/>
                          <a:ea typeface="+mn-ea"/>
                          <a:cs typeface="Arial" pitchFamily="34" charset="0"/>
                        </a:rPr>
                        <a:t> JIV execution</a:t>
                      </a:r>
                      <a:endParaRPr lang="en-GB" sz="900" kern="1200" dirty="0" smtClean="0">
                        <a:solidFill>
                          <a:srgbClr val="000099"/>
                        </a:solidFill>
                        <a:latin typeface="+mn-lt"/>
                        <a:ea typeface="+mn-ea"/>
                        <a:cs typeface="Arial" pitchFamily="34" charset="0"/>
                      </a:endParaRP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Activities from the PTW/Security Clearance process that constitute inputs into the mobilization/JIV</a:t>
                      </a:r>
                      <a:r>
                        <a:rPr lang="en-GB" sz="900" kern="1200" baseline="0" dirty="0" smtClean="0">
                          <a:solidFill>
                            <a:srgbClr val="000099"/>
                          </a:solidFill>
                          <a:latin typeface="+mn-lt"/>
                          <a:ea typeface="+mn-ea"/>
                          <a:cs typeface="Arial" pitchFamily="34" charset="0"/>
                        </a:rPr>
                        <a:t> execution process</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Shorter duration for achieving site</a:t>
                      </a:r>
                      <a:r>
                        <a:rPr lang="en-GB" sz="900" kern="1200" baseline="0" dirty="0" smtClean="0">
                          <a:solidFill>
                            <a:srgbClr val="000099"/>
                          </a:solidFill>
                          <a:latin typeface="+mn-lt"/>
                          <a:ea typeface="+mn-ea"/>
                          <a:cs typeface="Arial" pitchFamily="34" charset="0"/>
                        </a:rPr>
                        <a:t> mobilization/JIV execution activities</a:t>
                      </a:r>
                      <a:r>
                        <a:rPr lang="en-GB" sz="900" kern="1200" dirty="0" smtClean="0">
                          <a:solidFill>
                            <a:srgbClr val="000099"/>
                          </a:solidFill>
                          <a:latin typeface="+mn-lt"/>
                          <a:ea typeface="+mn-ea"/>
                          <a:cs typeface="Arial" pitchFamily="34" charset="0"/>
                        </a:rPr>
                        <a:t> flowing seamlessly into Site execution/closeout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Seamless and fast delivery of the overall pipeline repair activities</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410050">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Objectives</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Deliverables/Timeline</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Key FTE Requirement</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100491">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To reduce the current time frame for mobilizing</a:t>
                      </a:r>
                      <a:r>
                        <a:rPr lang="en-GB" sz="900" kern="1200" baseline="0" dirty="0" smtClean="0">
                          <a:solidFill>
                            <a:srgbClr val="000099"/>
                          </a:solidFill>
                          <a:latin typeface="+mn-lt"/>
                          <a:ea typeface="+mn-ea"/>
                          <a:cs typeface="Arial" pitchFamily="34" charset="0"/>
                        </a:rPr>
                        <a:t> to site and JIV execution b</a:t>
                      </a:r>
                      <a:r>
                        <a:rPr lang="en-GB" sz="900" kern="1200" dirty="0" smtClean="0">
                          <a:solidFill>
                            <a:srgbClr val="000099"/>
                          </a:solidFill>
                          <a:latin typeface="+mn-lt"/>
                          <a:ea typeface="+mn-ea"/>
                          <a:cs typeface="Arial" pitchFamily="34" charset="0"/>
                        </a:rPr>
                        <a:t>y at least ...% </a:t>
                      </a:r>
                      <a:r>
                        <a:rPr lang="en-GB" sz="900" kern="1200" baseline="0" dirty="0" smtClean="0">
                          <a:solidFill>
                            <a:srgbClr val="000099"/>
                          </a:solidFill>
                          <a:latin typeface="+mn-lt"/>
                          <a:ea typeface="+mn-ea"/>
                          <a:cs typeface="Arial" pitchFamily="34" charset="0"/>
                        </a:rPr>
                        <a:t>without compromising HSE requirements</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A shortened Mobilization to site/JIV execution</a:t>
                      </a:r>
                      <a:r>
                        <a:rPr lang="en-GB" sz="900" kern="1200" baseline="0" dirty="0" smtClean="0">
                          <a:solidFill>
                            <a:srgbClr val="000099"/>
                          </a:solidFill>
                          <a:latin typeface="+mn-lt"/>
                          <a:ea typeface="+mn-ea"/>
                          <a:cs typeface="Arial" pitchFamily="34" charset="0"/>
                        </a:rPr>
                        <a:t> </a:t>
                      </a:r>
                      <a:r>
                        <a:rPr lang="en-GB" sz="900" kern="1200" dirty="0" smtClean="0">
                          <a:solidFill>
                            <a:srgbClr val="000099"/>
                          </a:solidFill>
                          <a:latin typeface="+mn-lt"/>
                          <a:ea typeface="+mn-ea"/>
                          <a:cs typeface="Arial" pitchFamily="34" charset="0"/>
                        </a:rPr>
                        <a:t>Process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Earlier commencement of Site execution/closeout activities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July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Standard Operating Procedure setting out the new activities/timelines for carrying out mobilization to site/JIV Execution activities  (31</a:t>
                      </a:r>
                      <a:r>
                        <a:rPr lang="en-GB" sz="900" kern="1200" baseline="30000" dirty="0" smtClean="0">
                          <a:solidFill>
                            <a:srgbClr val="000099"/>
                          </a:solidFill>
                          <a:latin typeface="+mn-lt"/>
                          <a:ea typeface="+mn-ea"/>
                          <a:cs typeface="Arial" pitchFamily="34" charset="0"/>
                        </a:rPr>
                        <a:t>st</a:t>
                      </a:r>
                      <a:r>
                        <a:rPr lang="en-GB" sz="900" kern="1200" dirty="0" smtClean="0">
                          <a:solidFill>
                            <a:srgbClr val="000099"/>
                          </a:solidFill>
                          <a:latin typeface="+mn-lt"/>
                          <a:ea typeface="+mn-ea"/>
                          <a:cs typeface="Arial" pitchFamily="34" charset="0"/>
                        </a:rPr>
                        <a:t> October 2014)</a:t>
                      </a:r>
                      <a:endParaRPr lang="en-US" sz="900" kern="1200" dirty="0" smtClean="0">
                        <a:solidFill>
                          <a:srgbClr val="000099"/>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1</a:t>
                      </a:r>
                      <a:r>
                        <a:rPr lang="en-US" sz="900" kern="1200" baseline="0" dirty="0" smtClean="0">
                          <a:solidFill>
                            <a:srgbClr val="000099"/>
                          </a:solidFill>
                          <a:latin typeface="+mn-lt"/>
                          <a:ea typeface="+mn-ea"/>
                          <a:cs typeface="Arial" pitchFamily="34" charset="0"/>
                        </a:rPr>
                        <a:t> Lean Coach: (4 months)</a:t>
                      </a: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1 Project Manager: 4hrs/week  (9 months)</a:t>
                      </a: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Other Team members: As required by the PM during the  entire duration of the project</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90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347138">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The Team</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Benefits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Measures</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592861">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Sponsors: Jurgen Janzen,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Manager: </a:t>
                      </a:r>
                      <a:r>
                        <a:rPr lang="en-GB" sz="900" kern="1200" dirty="0" err="1" smtClean="0">
                          <a:solidFill>
                            <a:srgbClr val="000099"/>
                          </a:solidFill>
                          <a:latin typeface="+mn-lt"/>
                          <a:ea typeface="+mn-ea"/>
                          <a:cs typeface="Arial" pitchFamily="34" charset="0"/>
                        </a:rPr>
                        <a:t>Babs</a:t>
                      </a:r>
                      <a:r>
                        <a:rPr lang="en-GB" sz="900" kern="1200" baseline="0" dirty="0" smtClean="0">
                          <a:solidFill>
                            <a:srgbClr val="000099"/>
                          </a:solidFill>
                          <a:latin typeface="+mn-lt"/>
                          <a:ea typeface="+mn-ea"/>
                          <a:cs typeface="Arial" pitchFamily="34" charset="0"/>
                        </a:rPr>
                        <a:t> Olayinka</a:t>
                      </a:r>
                      <a:endParaRPr lang="en-GB" sz="900" kern="1200" dirty="0" smtClean="0">
                        <a:solidFill>
                          <a:srgbClr val="000099"/>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Project Team members:  Anibasa Usman,  Ujah Cletus,  Evboifo</a:t>
                      </a:r>
                      <a:r>
                        <a:rPr lang="en-GB" sz="900" kern="1200" baseline="0" dirty="0" smtClean="0">
                          <a:solidFill>
                            <a:srgbClr val="000099"/>
                          </a:solidFill>
                          <a:latin typeface="+mn-lt"/>
                          <a:ea typeface="+mn-ea"/>
                          <a:cs typeface="Arial" pitchFamily="34" charset="0"/>
                        </a:rPr>
                        <a:t> Isaac</a:t>
                      </a:r>
                      <a:r>
                        <a:rPr lang="en-GB" sz="900" kern="1200" dirty="0" smtClean="0">
                          <a:solidFill>
                            <a:srgbClr val="000099"/>
                          </a:solidFill>
                          <a:latin typeface="+mn-lt"/>
                          <a:ea typeface="+mn-ea"/>
                          <a:cs typeface="Arial" pitchFamily="34" charset="0"/>
                        </a:rPr>
                        <a:t>, </a:t>
                      </a:r>
                      <a:r>
                        <a:rPr lang="en-GB" sz="900" kern="1200" baseline="0" dirty="0" smtClean="0">
                          <a:solidFill>
                            <a:srgbClr val="000099"/>
                          </a:solidFill>
                          <a:latin typeface="+mn-lt"/>
                          <a:ea typeface="+mn-ea"/>
                          <a:cs typeface="Arial" pitchFamily="34" charset="0"/>
                        </a:rPr>
                        <a:t> </a:t>
                      </a:r>
                      <a:r>
                        <a:rPr lang="en-GB" sz="900" kern="1200" baseline="0" dirty="0" err="1" smtClean="0">
                          <a:solidFill>
                            <a:srgbClr val="000099"/>
                          </a:solidFill>
                          <a:latin typeface="+mn-lt"/>
                          <a:ea typeface="+mn-ea"/>
                          <a:cs typeface="Arial" pitchFamily="34" charset="0"/>
                        </a:rPr>
                        <a:t>Soluade</a:t>
                      </a:r>
                      <a:r>
                        <a:rPr lang="en-GB" sz="900" kern="1200" baseline="0" dirty="0" smtClean="0">
                          <a:solidFill>
                            <a:srgbClr val="000099"/>
                          </a:solidFill>
                          <a:latin typeface="+mn-lt"/>
                          <a:ea typeface="+mn-ea"/>
                          <a:cs typeface="Arial" pitchFamily="34" charset="0"/>
                        </a:rPr>
                        <a:t> Michael</a:t>
                      </a:r>
                      <a:endParaRPr lang="en-GB" sz="900" kern="1200" dirty="0" smtClean="0">
                        <a:solidFill>
                          <a:srgbClr val="000099"/>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Lean Coach: Gregory</a:t>
                      </a:r>
                      <a:r>
                        <a:rPr lang="en-GB" sz="900" kern="1200" baseline="0" dirty="0" smtClean="0">
                          <a:solidFill>
                            <a:srgbClr val="000099"/>
                          </a:solidFill>
                          <a:latin typeface="+mn-lt"/>
                          <a:ea typeface="+mn-ea"/>
                          <a:cs typeface="Arial" pitchFamily="34" charset="0"/>
                        </a:rPr>
                        <a:t> Esangbedo</a:t>
                      </a:r>
                      <a:endParaRPr lang="en-GB" sz="900" kern="1200" dirty="0" smtClean="0">
                        <a:solidFill>
                          <a:srgbClr val="000099"/>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Reduced cycle time for delivering pipeline repair activities with attendant improvement in uptake of dependant activities such as oil production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Reduced loss of income arising from deferments attributable to defective pipelines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rgbClr val="000099"/>
                          </a:solidFill>
                          <a:latin typeface="+mn-lt"/>
                          <a:ea typeface="+mn-ea"/>
                          <a:cs typeface="Arial" pitchFamily="34" charset="0"/>
                        </a:rPr>
                        <a:t>Man hours savings from less time spent on pipeline repair activities; deployment of such time for more value added activities </a:t>
                      </a:r>
                    </a:p>
                    <a:p>
                      <a:pPr marL="95250" marR="0" indent="-95250" algn="l" defTabSz="914400" rtl="0" eaLnBrk="0" fontAlgn="auto" latinLnBrk="0" hangingPunct="0">
                        <a:lnSpc>
                          <a:spcPct val="90000"/>
                        </a:lnSpc>
                        <a:spcBef>
                          <a:spcPct val="30000"/>
                        </a:spcBef>
                        <a:spcAft>
                          <a:spcPts val="0"/>
                        </a:spcAft>
                        <a:buClrTx/>
                        <a:buSzPct val="100000"/>
                        <a:buFont typeface="Arial" pitchFamily="34" charset="0"/>
                        <a:buChar char="•"/>
                        <a:tabLst/>
                        <a:defRPr/>
                      </a:pPr>
                      <a:endParaRPr lang="en-US" sz="9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rgbClr val="000099"/>
                          </a:solidFill>
                          <a:latin typeface="+mn-lt"/>
                          <a:ea typeface="+mn-ea"/>
                          <a:cs typeface="Arial" pitchFamily="34" charset="0"/>
                        </a:rPr>
                        <a:t>Time reduction</a:t>
                      </a:r>
                      <a:r>
                        <a:rPr lang="en-US" sz="900" kern="1200" baseline="0" dirty="0" smtClean="0">
                          <a:solidFill>
                            <a:srgbClr val="000099"/>
                          </a:solidFill>
                          <a:latin typeface="+mn-lt"/>
                          <a:ea typeface="+mn-ea"/>
                          <a:cs typeface="Arial" pitchFamily="34" charset="0"/>
                        </a:rPr>
                        <a:t> </a:t>
                      </a:r>
                      <a:r>
                        <a:rPr lang="en-US" sz="900" kern="1200" dirty="0" smtClean="0">
                          <a:solidFill>
                            <a:srgbClr val="000099"/>
                          </a:solidFill>
                          <a:latin typeface="+mn-lt"/>
                          <a:ea typeface="+mn-ea"/>
                          <a:cs typeface="Arial" pitchFamily="34" charset="0"/>
                        </a:rPr>
                        <a:t>in site mobilization/JIV</a:t>
                      </a:r>
                      <a:r>
                        <a:rPr lang="en-US" sz="900" kern="1200" baseline="0" dirty="0" smtClean="0">
                          <a:solidFill>
                            <a:srgbClr val="000099"/>
                          </a:solidFill>
                          <a:latin typeface="+mn-lt"/>
                          <a:ea typeface="+mn-ea"/>
                          <a:cs typeface="Arial" pitchFamily="34" charset="0"/>
                        </a:rPr>
                        <a:t> </a:t>
                      </a:r>
                      <a:r>
                        <a:rPr lang="en-US" sz="900" kern="1200" baseline="0" dirty="0" err="1" smtClean="0">
                          <a:solidFill>
                            <a:srgbClr val="000099"/>
                          </a:solidFill>
                          <a:latin typeface="+mn-lt"/>
                          <a:ea typeface="+mn-ea"/>
                          <a:cs typeface="Arial" pitchFamily="34" charset="0"/>
                        </a:rPr>
                        <a:t>excution</a:t>
                      </a:r>
                      <a:r>
                        <a:rPr lang="en-US" sz="900" kern="1200" baseline="0" dirty="0" smtClean="0">
                          <a:solidFill>
                            <a:srgbClr val="000099"/>
                          </a:solidFill>
                          <a:latin typeface="+mn-lt"/>
                          <a:ea typeface="+mn-ea"/>
                          <a:cs typeface="Arial" pitchFamily="34" charset="0"/>
                        </a:rPr>
                        <a:t> as against</a:t>
                      </a:r>
                      <a:r>
                        <a:rPr lang="en-US" sz="900" kern="1200" dirty="0" smtClean="0">
                          <a:solidFill>
                            <a:srgbClr val="000099"/>
                          </a:solidFill>
                          <a:latin typeface="+mn-lt"/>
                          <a:ea typeface="+mn-ea"/>
                          <a:cs typeface="Arial" pitchFamily="34" charset="0"/>
                        </a:rPr>
                        <a:t> current timeline</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US" sz="900" kern="1200" baseline="0" dirty="0" smtClean="0">
                          <a:solidFill>
                            <a:srgbClr val="000099"/>
                          </a:solidFill>
                          <a:latin typeface="+mn-lt"/>
                          <a:ea typeface="+mn-ea"/>
                          <a:cs typeface="Arial" pitchFamily="34" charset="0"/>
                        </a:rPr>
                        <a:t>Time reduction in completing the overall pipeline repairs                 process as against current timeline</a:t>
                      </a:r>
                    </a:p>
                    <a:p>
                      <a:pPr marL="95250" indent="-95250" eaLnBrk="0" hangingPunct="0">
                        <a:lnSpc>
                          <a:spcPct val="90000"/>
                        </a:lnSpc>
                        <a:spcBef>
                          <a:spcPct val="30000"/>
                        </a:spcBef>
                        <a:buSzPct val="100000"/>
                        <a:buFontTx/>
                        <a:buChar char="•"/>
                      </a:pPr>
                      <a:r>
                        <a:rPr lang="en-GB" sz="900" kern="1200" baseline="0" dirty="0" smtClean="0">
                          <a:solidFill>
                            <a:srgbClr val="000099"/>
                          </a:solidFill>
                          <a:latin typeface="+mn-lt"/>
                          <a:ea typeface="+mn-ea"/>
                          <a:cs typeface="Arial" pitchFamily="34" charset="0"/>
                        </a:rPr>
                        <a:t>Overall % reduction in deferments attributable to delays in pipeline repair</a:t>
                      </a: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 typeface="Arial" pitchFamily="34" charset="0"/>
                        <a:buChar char="•"/>
                      </a:pPr>
                      <a:endParaRPr lang="en-US" sz="8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0"/>
          </p:nvPr>
        </p:nvSpPr>
        <p:spPr/>
        <p:txBody>
          <a:bodyPr/>
          <a:lstStyle/>
          <a:p>
            <a:pPr fontAlgn="base">
              <a:spcBef>
                <a:spcPct val="0"/>
              </a:spcBef>
              <a:spcAft>
                <a:spcPct val="0"/>
              </a:spcAft>
              <a:defRPr/>
            </a:pPr>
            <a:fld id="{90DB3342-4D24-4495-827F-DB0B6B2DC23B}" type="slidenum">
              <a:rPr lang="en-US" smtClean="0">
                <a:solidFill>
                  <a:srgbClr val="CCCCCC"/>
                </a:solidFill>
              </a:rPr>
              <a:pPr fontAlgn="base">
                <a:spcBef>
                  <a:spcPct val="0"/>
                </a:spcBef>
                <a:spcAft>
                  <a:spcPct val="0"/>
                </a:spcAft>
                <a:defRPr/>
              </a:pPr>
              <a:t>7</a:t>
            </a:fld>
            <a:endParaRPr lang="en-US" dirty="0">
              <a:solidFill>
                <a:srgbClr val="CCCCCC"/>
              </a:solidFill>
            </a:endParaRPr>
          </a:p>
        </p:txBody>
      </p:sp>
    </p:spTree>
    <p:extLst>
      <p:ext uri="{BB962C8B-B14F-4D97-AF65-F5344CB8AC3E}">
        <p14:creationId xmlns:p14="http://schemas.microsoft.com/office/powerpoint/2010/main" xmlns="" val="23296592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5200"/>
            <a:ext cx="8448112" cy="419156"/>
          </a:xfrm>
        </p:spPr>
        <p:txBody>
          <a:bodyPr/>
          <a:lstStyle/>
          <a:p>
            <a:r>
              <a:rPr lang="en-US" dirty="0" smtClean="0"/>
              <a:t>Pipeline improvement project- project schedule</a:t>
            </a:r>
            <a:endParaRPr lang="en-US" dirty="0"/>
          </a:p>
        </p:txBody>
      </p:sp>
      <p:pic>
        <p:nvPicPr>
          <p:cNvPr id="28675" name="Picture 3"/>
          <p:cNvPicPr>
            <a:picLocks noChangeAspect="1" noChangeArrowheads="1"/>
          </p:cNvPicPr>
          <p:nvPr/>
        </p:nvPicPr>
        <p:blipFill>
          <a:blip r:embed="rId2" cstate="print"/>
          <a:srcRect/>
          <a:stretch>
            <a:fillRect/>
          </a:stretch>
        </p:blipFill>
        <p:spPr bwMode="auto">
          <a:xfrm>
            <a:off x="152400" y="838200"/>
            <a:ext cx="8763000" cy="5334000"/>
          </a:xfrm>
          <a:prstGeom prst="rect">
            <a:avLst/>
          </a:prstGeom>
          <a:noFill/>
          <a:ln w="9525">
            <a:solidFill>
              <a:schemeClr val="tx1">
                <a:lumMod val="50000"/>
              </a:schemeClr>
            </a:solidFill>
            <a:miter lim="800000"/>
            <a:headEnd/>
            <a:tailEnd/>
          </a:ln>
        </p:spPr>
      </p:pic>
      <p:cxnSp>
        <p:nvCxnSpPr>
          <p:cNvPr id="5" name="Straight Arrow Connector 4"/>
          <p:cNvCxnSpPr/>
          <p:nvPr/>
        </p:nvCxnSpPr>
        <p:spPr>
          <a:xfrm>
            <a:off x="1295400" y="3200400"/>
            <a:ext cx="2438400" cy="0"/>
          </a:xfrm>
          <a:prstGeom prst="straightConnector1">
            <a:avLst/>
          </a:prstGeom>
          <a:ln w="158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9200" y="3962400"/>
            <a:ext cx="2590800" cy="0"/>
          </a:xfrm>
          <a:prstGeom prst="straightConnector1">
            <a:avLst/>
          </a:prstGeom>
          <a:ln w="158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14800" y="3200400"/>
            <a:ext cx="3810000" cy="533400"/>
          </a:xfrm>
          <a:prstGeom prst="rect">
            <a:avLst/>
          </a:prstGeom>
          <a:noFill/>
        </p:spPr>
        <p:txBody>
          <a:bodyPr wrap="square" lIns="0" tIns="0" rIns="0" bIns="0" rtlCol="0">
            <a:noAutofit/>
          </a:bodyPr>
          <a:lstStyle/>
          <a:p>
            <a:r>
              <a:rPr lang="en-US" sz="1600" b="1" dirty="0" smtClean="0">
                <a:solidFill>
                  <a:srgbClr val="002060"/>
                </a:solidFill>
              </a:rPr>
              <a:t>We are already behind and will need to move quickly</a:t>
            </a:r>
          </a:p>
        </p:txBody>
      </p:sp>
      <p:sp>
        <p:nvSpPr>
          <p:cNvPr id="8" name="Slide Number Placeholder 7"/>
          <p:cNvSpPr>
            <a:spLocks noGrp="1"/>
          </p:cNvSpPr>
          <p:nvPr>
            <p:ph type="sldNum" sz="quarter" idx="4"/>
          </p:nvPr>
        </p:nvSpPr>
        <p:spPr/>
        <p:txBody>
          <a:bodyPr/>
          <a:lstStyle/>
          <a:p>
            <a:fld id="{D32BAE6A-B452-4007-8177-56DD051636F9}" type="slidenum">
              <a:rPr lang="en-GB" smtClean="0"/>
              <a:pPr/>
              <a:t>8</a:t>
            </a:fld>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sz="quarter" idx="11"/>
          </p:nvPr>
        </p:nvSpPr>
        <p:spPr>
          <a:xfrm>
            <a:off x="609600" y="1066800"/>
            <a:ext cx="7391399" cy="5071137"/>
          </a:xfrm>
        </p:spPr>
        <p:txBody>
          <a:bodyPr/>
          <a:lstStyle/>
          <a:p>
            <a:pPr>
              <a:lnSpc>
                <a:spcPct val="100000"/>
              </a:lnSpc>
              <a:spcAft>
                <a:spcPts val="0"/>
              </a:spcAft>
            </a:pPr>
            <a:r>
              <a:rPr lang="en-US" dirty="0" smtClean="0">
                <a:solidFill>
                  <a:schemeClr val="bg2">
                    <a:lumMod val="10000"/>
                  </a:schemeClr>
                </a:solidFill>
              </a:rPr>
              <a:t>Based on the Schedule, the following is proposed</a:t>
            </a:r>
          </a:p>
          <a:p>
            <a:pPr>
              <a:lnSpc>
                <a:spcPct val="100000"/>
              </a:lnSpc>
              <a:spcAft>
                <a:spcPts val="0"/>
              </a:spcAft>
            </a:pPr>
            <a:endParaRPr lang="en-US" b="1" dirty="0" smtClean="0">
              <a:solidFill>
                <a:schemeClr val="bg2">
                  <a:lumMod val="10000"/>
                </a:schemeClr>
              </a:solidFill>
            </a:endParaRPr>
          </a:p>
          <a:p>
            <a:pPr>
              <a:lnSpc>
                <a:spcPct val="100000"/>
              </a:lnSpc>
              <a:spcAft>
                <a:spcPts val="0"/>
              </a:spcAft>
            </a:pPr>
            <a:r>
              <a:rPr lang="en-US" b="1" dirty="0" smtClean="0">
                <a:solidFill>
                  <a:schemeClr val="bg2">
                    <a:lumMod val="10000"/>
                  </a:schemeClr>
                </a:solidFill>
              </a:rPr>
              <a:t>3</a:t>
            </a:r>
            <a:r>
              <a:rPr lang="en-US" b="1" baseline="30000" dirty="0" smtClean="0">
                <a:solidFill>
                  <a:schemeClr val="bg2">
                    <a:lumMod val="10000"/>
                  </a:schemeClr>
                </a:solidFill>
              </a:rPr>
              <a:t>rd</a:t>
            </a:r>
            <a:r>
              <a:rPr lang="en-US" b="1" dirty="0" smtClean="0">
                <a:solidFill>
                  <a:schemeClr val="bg2">
                    <a:lumMod val="10000"/>
                  </a:schemeClr>
                </a:solidFill>
              </a:rPr>
              <a:t> </a:t>
            </a:r>
            <a:r>
              <a:rPr lang="en-US" b="1" dirty="0" smtClean="0">
                <a:solidFill>
                  <a:schemeClr val="bg2">
                    <a:lumMod val="10000"/>
                  </a:schemeClr>
                </a:solidFill>
              </a:rPr>
              <a:t>of July </a:t>
            </a:r>
            <a:r>
              <a:rPr lang="en-US" dirty="0" smtClean="0">
                <a:solidFill>
                  <a:schemeClr val="bg2">
                    <a:lumMod val="10000"/>
                  </a:schemeClr>
                </a:solidFill>
              </a:rPr>
              <a:t>(Full day) – Map VS for both Teams</a:t>
            </a:r>
          </a:p>
          <a:p>
            <a:pPr>
              <a:lnSpc>
                <a:spcPct val="100000"/>
              </a:lnSpc>
              <a:spcAft>
                <a:spcPts val="0"/>
              </a:spcAft>
            </a:pPr>
            <a:r>
              <a:rPr lang="en-US" b="1" dirty="0" smtClean="0">
                <a:solidFill>
                  <a:schemeClr val="bg2">
                    <a:lumMod val="10000"/>
                  </a:schemeClr>
                </a:solidFill>
              </a:rPr>
              <a:t>4</a:t>
            </a:r>
            <a:r>
              <a:rPr lang="en-US" b="1" baseline="30000" dirty="0" smtClean="0">
                <a:solidFill>
                  <a:schemeClr val="bg2">
                    <a:lumMod val="10000"/>
                  </a:schemeClr>
                </a:solidFill>
              </a:rPr>
              <a:t>th</a:t>
            </a:r>
            <a:r>
              <a:rPr lang="en-US" b="1" dirty="0" smtClean="0">
                <a:solidFill>
                  <a:schemeClr val="bg2">
                    <a:lumMod val="10000"/>
                  </a:schemeClr>
                </a:solidFill>
              </a:rPr>
              <a:t> of July </a:t>
            </a:r>
            <a:r>
              <a:rPr lang="en-US" dirty="0" smtClean="0">
                <a:solidFill>
                  <a:schemeClr val="bg2">
                    <a:lumMod val="10000"/>
                  </a:schemeClr>
                </a:solidFill>
              </a:rPr>
              <a:t>(Half day) – </a:t>
            </a:r>
            <a:r>
              <a:rPr lang="en-US" dirty="0" err="1" smtClean="0">
                <a:solidFill>
                  <a:schemeClr val="bg2">
                    <a:lumMod val="10000"/>
                  </a:schemeClr>
                </a:solidFill>
              </a:rPr>
              <a:t>Finalise</a:t>
            </a:r>
            <a:r>
              <a:rPr lang="en-US" dirty="0" smtClean="0">
                <a:solidFill>
                  <a:schemeClr val="bg2">
                    <a:lumMod val="10000"/>
                  </a:schemeClr>
                </a:solidFill>
              </a:rPr>
              <a:t> &amp; Validate VSM </a:t>
            </a:r>
          </a:p>
          <a:p>
            <a:endParaRPr lang="en-US" dirty="0" smtClean="0">
              <a:solidFill>
                <a:schemeClr val="bg2">
                  <a:lumMod val="10000"/>
                </a:schemeClr>
              </a:solidFill>
            </a:endParaRPr>
          </a:p>
          <a:p>
            <a:pPr>
              <a:lnSpc>
                <a:spcPct val="100000"/>
              </a:lnSpc>
              <a:spcAft>
                <a:spcPts val="0"/>
              </a:spcAft>
            </a:pPr>
            <a:r>
              <a:rPr lang="en-US" dirty="0" smtClean="0">
                <a:solidFill>
                  <a:schemeClr val="bg2">
                    <a:lumMod val="10000"/>
                  </a:schemeClr>
                </a:solidFill>
              </a:rPr>
              <a:t>Kaizen </a:t>
            </a:r>
            <a:r>
              <a:rPr lang="en-US" dirty="0" smtClean="0">
                <a:solidFill>
                  <a:schemeClr val="bg2">
                    <a:lumMod val="10000"/>
                  </a:schemeClr>
                </a:solidFill>
              </a:rPr>
              <a:t>Event for the 2 project teams</a:t>
            </a:r>
            <a:endParaRPr lang="en-US" dirty="0" smtClean="0">
              <a:solidFill>
                <a:schemeClr val="bg2">
                  <a:lumMod val="10000"/>
                </a:schemeClr>
              </a:solidFill>
            </a:endParaRPr>
          </a:p>
          <a:p>
            <a:pPr>
              <a:lnSpc>
                <a:spcPct val="100000"/>
              </a:lnSpc>
              <a:spcAft>
                <a:spcPts val="0"/>
              </a:spcAft>
            </a:pPr>
            <a:r>
              <a:rPr lang="en-US" b="1" dirty="0" smtClean="0">
                <a:solidFill>
                  <a:schemeClr val="bg2">
                    <a:lumMod val="10000"/>
                  </a:schemeClr>
                </a:solidFill>
              </a:rPr>
              <a:t>8</a:t>
            </a:r>
            <a:r>
              <a:rPr lang="en-US" b="1" baseline="30000" dirty="0" smtClean="0">
                <a:solidFill>
                  <a:schemeClr val="bg2">
                    <a:lumMod val="10000"/>
                  </a:schemeClr>
                </a:solidFill>
              </a:rPr>
              <a:t>th</a:t>
            </a:r>
            <a:r>
              <a:rPr lang="en-US" b="1" dirty="0" smtClean="0">
                <a:solidFill>
                  <a:schemeClr val="bg2">
                    <a:lumMod val="10000"/>
                  </a:schemeClr>
                </a:solidFill>
              </a:rPr>
              <a:t> –11</a:t>
            </a:r>
            <a:r>
              <a:rPr lang="en-US" b="1" baseline="30000" dirty="0" smtClean="0">
                <a:solidFill>
                  <a:schemeClr val="bg2">
                    <a:lumMod val="10000"/>
                  </a:schemeClr>
                </a:solidFill>
              </a:rPr>
              <a:t>th</a:t>
            </a:r>
            <a:r>
              <a:rPr lang="en-US" b="1" dirty="0" smtClean="0">
                <a:solidFill>
                  <a:schemeClr val="bg2">
                    <a:lumMod val="10000"/>
                  </a:schemeClr>
                </a:solidFill>
              </a:rPr>
              <a:t> July</a:t>
            </a:r>
          </a:p>
          <a:p>
            <a:pPr>
              <a:lnSpc>
                <a:spcPct val="100000"/>
              </a:lnSpc>
              <a:spcAft>
                <a:spcPts val="0"/>
              </a:spcAft>
            </a:pPr>
            <a:r>
              <a:rPr lang="en-US" b="1" dirty="0" smtClean="0">
                <a:solidFill>
                  <a:schemeClr val="bg2">
                    <a:lumMod val="10000"/>
                  </a:schemeClr>
                </a:solidFill>
              </a:rPr>
              <a:t>15</a:t>
            </a:r>
            <a:r>
              <a:rPr lang="en-US" b="1" baseline="30000" dirty="0" smtClean="0">
                <a:solidFill>
                  <a:schemeClr val="bg2">
                    <a:lumMod val="10000"/>
                  </a:schemeClr>
                </a:solidFill>
              </a:rPr>
              <a:t>th</a:t>
            </a:r>
            <a:r>
              <a:rPr lang="en-US" b="1" dirty="0" smtClean="0">
                <a:solidFill>
                  <a:schemeClr val="bg2">
                    <a:lumMod val="10000"/>
                  </a:schemeClr>
                </a:solidFill>
              </a:rPr>
              <a:t> –18</a:t>
            </a:r>
            <a:r>
              <a:rPr lang="en-US" b="1" baseline="30000" dirty="0" smtClean="0">
                <a:solidFill>
                  <a:schemeClr val="bg2">
                    <a:lumMod val="10000"/>
                  </a:schemeClr>
                </a:solidFill>
              </a:rPr>
              <a:t>th</a:t>
            </a:r>
            <a:r>
              <a:rPr lang="en-US" b="1" dirty="0" smtClean="0">
                <a:solidFill>
                  <a:schemeClr val="bg2">
                    <a:lumMod val="10000"/>
                  </a:schemeClr>
                </a:solidFill>
              </a:rPr>
              <a:t> </a:t>
            </a:r>
            <a:r>
              <a:rPr lang="en-US" b="1" dirty="0" smtClean="0">
                <a:solidFill>
                  <a:schemeClr val="bg2">
                    <a:lumMod val="10000"/>
                  </a:schemeClr>
                </a:solidFill>
              </a:rPr>
              <a:t>July </a:t>
            </a:r>
            <a:endParaRPr lang="en-US" b="1" dirty="0" smtClean="0">
              <a:solidFill>
                <a:schemeClr val="bg2">
                  <a:lumMod val="10000"/>
                </a:schemeClr>
              </a:solidFill>
            </a:endParaRPr>
          </a:p>
          <a:p>
            <a:r>
              <a:rPr lang="en-US" dirty="0" smtClean="0">
                <a:solidFill>
                  <a:schemeClr val="bg2">
                    <a:lumMod val="10000"/>
                  </a:schemeClr>
                </a:solidFill>
              </a:rPr>
              <a:t> </a:t>
            </a:r>
            <a:endParaRPr lang="en-US" dirty="0" smtClean="0">
              <a:solidFill>
                <a:schemeClr val="bg2">
                  <a:lumMod val="10000"/>
                </a:schemeClr>
              </a:solidFill>
            </a:endParaRPr>
          </a:p>
          <a:p>
            <a:r>
              <a:rPr lang="en-US" dirty="0" smtClean="0">
                <a:solidFill>
                  <a:schemeClr val="bg2">
                    <a:lumMod val="10000"/>
                  </a:schemeClr>
                </a:solidFill>
              </a:rPr>
              <a:t>PMs </a:t>
            </a:r>
            <a:r>
              <a:rPr lang="en-US" dirty="0" smtClean="0">
                <a:solidFill>
                  <a:schemeClr val="bg2">
                    <a:lumMod val="10000"/>
                  </a:schemeClr>
                </a:solidFill>
              </a:rPr>
              <a:t>to coordinate logistics – Venue, etc </a:t>
            </a:r>
          </a:p>
          <a:p>
            <a:r>
              <a:rPr lang="en-US" dirty="0" smtClean="0">
                <a:solidFill>
                  <a:schemeClr val="bg2">
                    <a:lumMod val="10000"/>
                  </a:schemeClr>
                </a:solidFill>
              </a:rPr>
              <a:t>CI Coach to provide requirements and support</a:t>
            </a:r>
          </a:p>
          <a:p>
            <a:endParaRPr lang="en-US" dirty="0">
              <a:solidFill>
                <a:schemeClr val="bg2">
                  <a:lumMod val="10000"/>
                </a:schemeClr>
              </a:solidFill>
            </a:endParaRPr>
          </a:p>
        </p:txBody>
      </p:sp>
      <p:sp>
        <p:nvSpPr>
          <p:cNvPr id="5" name="Slide Number Placeholder 4"/>
          <p:cNvSpPr>
            <a:spLocks noGrp="1"/>
          </p:cNvSpPr>
          <p:nvPr>
            <p:ph type="sldNum" sz="quarter" idx="4"/>
          </p:nvPr>
        </p:nvSpPr>
        <p:spPr/>
        <p:txBody>
          <a:bodyPr/>
          <a:lstStyle/>
          <a:p>
            <a:fld id="{D32BAE6A-B452-4007-8177-56DD051636F9}" type="slidenum">
              <a:rPr lang="en-GB" smtClean="0"/>
              <a:pPr/>
              <a:t>9</a:t>
            </a:fld>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Template - Presentation Mode</Template>
  <TotalTime>213</TotalTime>
  <Words>1102</Words>
  <Application>Microsoft Office PowerPoint</Application>
  <PresentationFormat>On-screen Show (4:3)</PresentationFormat>
  <Paragraphs>136</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Shell layouts with footer</vt:lpstr>
      <vt:lpstr>Slide 1</vt:lpstr>
      <vt:lpstr>OBJECTIVES OF THIS ENGAGMENT </vt:lpstr>
      <vt:lpstr>Introduction &amp; BACKGROUND </vt:lpstr>
      <vt:lpstr>Project governance &amp; APPROVALS</vt:lpstr>
      <vt:lpstr>DATA ANALYSIS outcome</vt:lpstr>
      <vt:lpstr>PIPELINE REPAIR PROCESS IMPROVEMENT – PTW/SECURITY CLEARANCE </vt:lpstr>
      <vt:lpstr>PIPELINE REPAIR PROCESS IMPROVEMENT – SITE MOBILIZATION/JIV EXECUTION </vt:lpstr>
      <vt:lpstr>Pipeline improvement project- project schedule</vt:lpstr>
      <vt:lpstr>NEXT STEPS</vt:lpstr>
      <vt:lpstr>Slide 10</vt:lpstr>
    </vt:vector>
  </TitlesOfParts>
  <Company>Shell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C.Bisike-Ojiako</dc:creator>
  <cp:lastModifiedBy>C.Bisike-Ojiako</cp:lastModifiedBy>
  <cp:revision>33</cp:revision>
  <dcterms:created xsi:type="dcterms:W3CDTF">2014-05-23T14:30:43Z</dcterms:created>
  <dcterms:modified xsi:type="dcterms:W3CDTF">2014-06-25T08:29:11Z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ies>
</file>