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gif" ContentType="image/gif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5"/>
  </p:notesMasterIdLst>
  <p:handoutMasterIdLst>
    <p:handoutMasterId r:id="rId6"/>
  </p:handoutMasterIdLst>
  <p:sldIdLst>
    <p:sldId id="476" r:id="rId3"/>
    <p:sldId id="477" r:id="rId4"/>
  </p:sldIdLst>
  <p:sldSz cx="9906000" cy="6858000" type="A4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B6E"/>
    <a:srgbClr val="CCE9DB"/>
    <a:srgbClr val="99CDB7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5" autoAdjust="0"/>
    <p:restoredTop sz="95883" autoAdjust="0"/>
  </p:normalViewPr>
  <p:slideViewPr>
    <p:cSldViewPr>
      <p:cViewPr>
        <p:scale>
          <a:sx n="75" d="100"/>
          <a:sy n="75" d="100"/>
        </p:scale>
        <p:origin x="-1284" y="-1068"/>
      </p:cViewPr>
      <p:guideLst>
        <p:guide orient="horz" pos="3936"/>
        <p:guide orient="horz" pos="709"/>
        <p:guide orient="horz" pos="149"/>
        <p:guide orient="horz" pos="845"/>
        <p:guide orient="horz" pos="971"/>
        <p:guide orient="horz" pos="281"/>
        <p:guide orient="horz" pos="719"/>
        <p:guide pos="622"/>
        <p:guide pos="5922"/>
        <p:guide pos="3169"/>
        <p:guide pos="1450"/>
        <p:guide pos="5626"/>
        <p:guide pos="4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8" d="100"/>
        <a:sy n="78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1944" y="-108"/>
      </p:cViewPr>
      <p:guideLst>
        <p:guide orient="horz" pos="3128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99" cy="4969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063" y="0"/>
            <a:ext cx="2944899" cy="4969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C7CFBB6-DA07-427D-88D0-263FC1F57EBD}" type="datetimeFigureOut">
              <a:rPr lang="en-US"/>
              <a:pPr>
                <a:defRPr/>
              </a:pPr>
              <a:t>7/11/2012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795"/>
            <a:ext cx="2944899" cy="49691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063" y="9432795"/>
            <a:ext cx="2944899" cy="49691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5AEA117-E7E9-4E62-804D-01272F8163D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51701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99" cy="4969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063" y="0"/>
            <a:ext cx="2944899" cy="4969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B1A162E-B59B-4B60-B241-EDD5097C8356}" type="datetimeFigureOut">
              <a:rPr lang="en-US"/>
              <a:pPr>
                <a:defRPr/>
              </a:pPr>
              <a:t>7/11/2012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744538"/>
            <a:ext cx="537845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528" y="4716398"/>
            <a:ext cx="5437446" cy="44704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795"/>
            <a:ext cx="2944899" cy="49691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063" y="9432795"/>
            <a:ext cx="2944899" cy="49691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993F213-B57E-4851-ACE8-56E33C5B21C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14832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>
            <a:grpSpLocks/>
          </p:cNvGrpSpPr>
          <p:nvPr userDrawn="1"/>
        </p:nvGrpSpPr>
        <p:grpSpPr bwMode="auto">
          <a:xfrm>
            <a:off x="507340" y="225425"/>
            <a:ext cx="8820811" cy="6167438"/>
            <a:chOff x="468313" y="226142"/>
            <a:chExt cx="8142959" cy="616722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 flipH="1">
              <a:off x="468313" y="1307193"/>
              <a:ext cx="7020504" cy="5086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GB" dirty="0">
                  <a:latin typeface="Futura Medium" pitchFamily="2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 flipH="1">
              <a:off x="1547902" y="226142"/>
              <a:ext cx="7063370" cy="50401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dirty="0">
                <a:latin typeface="Futura Medium" pitchFamily="2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 flipH="1">
              <a:off x="1547902" y="1307193"/>
              <a:ext cx="5942502" cy="395908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dirty="0">
                <a:latin typeface="Futura Medium" pitchFamily="2" charset="0"/>
              </a:endParaRPr>
            </a:p>
          </p:txBody>
        </p:sp>
        <p:pic>
          <p:nvPicPr>
            <p:cNvPr id="10" name="Picture 12" descr="Shell-2010-Pecten-RGBpc.wmf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468313" y="290934"/>
              <a:ext cx="720000" cy="667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 Box 11" descr="Text Box 11"/>
          <p:cNvSpPr txBox="1">
            <a:spLocks noChangeArrowheads="1"/>
          </p:cNvSpPr>
          <p:nvPr userDrawn="1"/>
        </p:nvSpPr>
        <p:spPr bwMode="auto">
          <a:xfrm>
            <a:off x="507339" y="6470650"/>
            <a:ext cx="2729309" cy="323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latin typeface="+mn-lt"/>
              </a:rPr>
              <a:t>Shell Exploration &amp; Production Company In Nigeria</a:t>
            </a:r>
          </a:p>
        </p:txBody>
      </p:sp>
      <p:sp>
        <p:nvSpPr>
          <p:cNvPr id="12" name="Rectangle 6" descr="Rectangle 6"/>
          <p:cNvSpPr txBox="1">
            <a:spLocks noChangeArrowheads="1"/>
          </p:cNvSpPr>
          <p:nvPr userDrawn="1"/>
        </p:nvSpPr>
        <p:spPr bwMode="auto">
          <a:xfrm>
            <a:off x="9075341" y="6470651"/>
            <a:ext cx="2889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 algn="r">
              <a:defRPr/>
            </a:pPr>
            <a:fld id="{B3744760-A971-4FBE-A084-8094DF7C5ADC}" type="slidenum">
              <a:rPr lang="en-GB" sz="800">
                <a:latin typeface="Futura Medium" pitchFamily="2" charset="0"/>
              </a:rPr>
              <a:pPr algn="r">
                <a:defRPr/>
              </a:pPr>
              <a:t>‹#›</a:t>
            </a:fld>
            <a:endParaRPr lang="en-GB" sz="800" dirty="0">
              <a:latin typeface="Futura Medium" pitchFamily="2" charset="0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9264" y="1400847"/>
            <a:ext cx="6142500" cy="1206000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9264" y="2851342"/>
            <a:ext cx="2925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839264" y="5357825"/>
            <a:ext cx="624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839264" y="5627539"/>
            <a:ext cx="624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6"/>
          <p:cNvGrpSpPr>
            <a:grpSpLocks/>
          </p:cNvGrpSpPr>
          <p:nvPr userDrawn="1"/>
        </p:nvGrpSpPr>
        <p:grpSpPr bwMode="auto">
          <a:xfrm>
            <a:off x="975123" y="647700"/>
            <a:ext cx="7995311" cy="5634038"/>
            <a:chOff x="900000" y="648000"/>
            <a:chExt cx="7380000" cy="5633999"/>
          </a:xfrm>
        </p:grpSpPr>
        <p:sp>
          <p:nvSpPr>
            <p:cNvPr id="6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8720"/>
              <a:ext cx="6660891" cy="49132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 dirty="0">
                <a:latin typeface="Futura Medium" pitchFamily="2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 flipH="1">
              <a:off x="1620697" y="648000"/>
              <a:ext cx="6659303" cy="49132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 dirty="0">
                <a:latin typeface="Futura Medium" pitchFamily="2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620697" y="1368720"/>
              <a:ext cx="5938606" cy="419255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 dirty="0">
                <a:latin typeface="Futura Medium" pitchFamily="2" charset="0"/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930576" y="3198784"/>
            <a:ext cx="6070424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20000"/>
              </a:lnSpc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930576" y="2379407"/>
            <a:ext cx="6070424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20000"/>
              </a:lnSpc>
              <a:buNone/>
              <a:defRPr sz="2400" b="1" cap="none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930577" y="1415008"/>
            <a:ext cx="2430054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>
            <a:grpSpLocks/>
          </p:cNvGrpSpPr>
          <p:nvPr userDrawn="1"/>
        </p:nvGrpSpPr>
        <p:grpSpPr bwMode="auto">
          <a:xfrm>
            <a:off x="975123" y="647700"/>
            <a:ext cx="7995311" cy="5634038"/>
            <a:chOff x="900000" y="648000"/>
            <a:chExt cx="7380000" cy="5633999"/>
          </a:xfrm>
        </p:grpSpPr>
        <p:sp>
          <p:nvSpPr>
            <p:cNvPr id="4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8720"/>
              <a:ext cx="6660891" cy="4913279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 dirty="0">
                <a:latin typeface="Futura Medium" pitchFamily="2" charset="0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 userDrawn="1"/>
          </p:nvSpPr>
          <p:spPr bwMode="auto">
            <a:xfrm flipH="1">
              <a:off x="1620697" y="648000"/>
              <a:ext cx="6659303" cy="4913279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 dirty="0">
                <a:latin typeface="Futura Medium" pitchFamily="2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auto">
            <a:xfrm flipH="1">
              <a:off x="1620697" y="1368720"/>
              <a:ext cx="5938606" cy="419255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 dirty="0">
                <a:latin typeface="Futura Medium" pitchFamily="2" charset="0"/>
              </a:endParaRPr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930575" y="1440000"/>
            <a:ext cx="2730000" cy="90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763F2-FB4D-48D8-8180-75DB5FE490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hell-2010-Pecten-RGBpc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5515" y="2343150"/>
            <a:ext cx="253497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9398662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5121" y="295200"/>
            <a:ext cx="83421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80281" y="1310400"/>
            <a:ext cx="84201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Footer Placeholder 3"/>
          <p:cNvSpPr>
            <a:spLocks noGrp="1"/>
          </p:cNvSpPr>
          <p:nvPr userDrawn="1">
            <p:ph type="ftr" sz="quarter" idx="11"/>
          </p:nvPr>
        </p:nvSpPr>
        <p:spPr>
          <a:xfrm>
            <a:off x="3780103" y="6470650"/>
            <a:ext cx="2729310" cy="32385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Futura Medium" pitchFamily="2" charset="0"/>
              </a:defRPr>
            </a:lvl1pPr>
          </a:lstStyle>
          <a:p>
            <a:pPr>
              <a:defRPr/>
            </a:pPr>
            <a:r>
              <a:rPr lang="it-IT" smtClean="0"/>
              <a:t>LEAN “STO Maturation” in SPDC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9398662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5121" y="295200"/>
            <a:ext cx="83421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80281" y="1310400"/>
            <a:ext cx="84201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Footer Placeholder 3"/>
          <p:cNvSpPr>
            <a:spLocks noGrp="1"/>
          </p:cNvSpPr>
          <p:nvPr userDrawn="1">
            <p:ph type="ftr" sz="quarter" idx="11"/>
          </p:nvPr>
        </p:nvSpPr>
        <p:spPr>
          <a:xfrm>
            <a:off x="3780103" y="6470650"/>
            <a:ext cx="2729310" cy="32385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Futura Medium" pitchFamily="2" charset="0"/>
              </a:defRPr>
            </a:lvl1pPr>
          </a:lstStyle>
          <a:p>
            <a:pPr>
              <a:defRPr/>
            </a:pPr>
            <a:r>
              <a:rPr lang="it-IT" smtClean="0"/>
              <a:t>LEAN “STO Maturation” in SPDC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228601"/>
            <a:ext cx="9398662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5121" y="295200"/>
            <a:ext cx="83421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80281" y="1310400"/>
            <a:ext cx="84201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132094" y="6550026"/>
            <a:ext cx="288925" cy="1698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Futura Medium" pitchFamily="2" charset="0"/>
              </a:defRPr>
            </a:lvl1pPr>
          </a:lstStyle>
          <a:p>
            <a:pPr>
              <a:defRPr/>
            </a:pPr>
            <a:fld id="{2265692E-70FE-4CD1-9962-0BFC35ADF2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 userDrawn="1">
            <p:ph type="ftr" sz="quarter" idx="12"/>
          </p:nvPr>
        </p:nvSpPr>
        <p:spPr>
          <a:xfrm>
            <a:off x="3780103" y="6470650"/>
            <a:ext cx="2729310" cy="32385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Futura Medium" pitchFamily="2" charset="0"/>
              </a:defRPr>
            </a:lvl1pPr>
          </a:lstStyle>
          <a:p>
            <a:pPr>
              <a:defRPr/>
            </a:pPr>
            <a:r>
              <a:rPr lang="it-IT" smtClean="0"/>
              <a:t>LEAN “STO Maturation” in SPDC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9398662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5121" y="295200"/>
            <a:ext cx="83421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5357151" y="1310400"/>
            <a:ext cx="4043231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75642" y="1310400"/>
            <a:ext cx="405011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 userDrawn="1">
            <p:ph type="ftr" sz="quarter" idx="14"/>
          </p:nvPr>
        </p:nvSpPr>
        <p:spPr>
          <a:xfrm>
            <a:off x="3780103" y="6470650"/>
            <a:ext cx="2729310" cy="32385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Futura Medium" pitchFamily="2" charset="0"/>
              </a:defRPr>
            </a:lvl1pPr>
          </a:lstStyle>
          <a:p>
            <a:pPr>
              <a:defRPr/>
            </a:pPr>
            <a:r>
              <a:rPr lang="it-IT" smtClean="0"/>
              <a:t>LEAN “STO Maturation” in SPDC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228601"/>
            <a:ext cx="9398662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5121" y="295200"/>
            <a:ext cx="83421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3"/>
          </p:nvPr>
        </p:nvSpPr>
        <p:spPr>
          <a:xfrm>
            <a:off x="5357151" y="1310400"/>
            <a:ext cx="4043231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75642" y="1310400"/>
            <a:ext cx="405011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 userDrawn="1">
            <p:ph type="ftr" sz="quarter" idx="14"/>
          </p:nvPr>
        </p:nvSpPr>
        <p:spPr>
          <a:xfrm>
            <a:off x="3780103" y="6470650"/>
            <a:ext cx="2729310" cy="32385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Futura Medium" pitchFamily="2" charset="0"/>
              </a:defRPr>
            </a:lvl1pPr>
          </a:lstStyle>
          <a:p>
            <a:pPr>
              <a:defRPr/>
            </a:pPr>
            <a:r>
              <a:rPr lang="it-IT" smtClean="0"/>
              <a:t>LEAN “STO Maturation” in SPDC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Futura Medium" pitchFamily="2" charset="0"/>
              </a:defRPr>
            </a:lvl1pPr>
          </a:lstStyle>
          <a:p>
            <a:pPr>
              <a:defRPr/>
            </a:pPr>
            <a:fld id="{D1E92B42-140B-4BFE-9414-358FDBAC807B}" type="datetime1">
              <a:rPr lang="en-GB" smtClean="0"/>
              <a:pPr>
                <a:defRPr/>
              </a:pPr>
              <a:t>11/07/2012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Futura Medium" pitchFamily="2" charset="0"/>
              </a:defRPr>
            </a:lvl1pPr>
          </a:lstStyle>
          <a:p>
            <a:pPr>
              <a:defRPr/>
            </a:pPr>
            <a:r>
              <a:rPr lang="it-IT" smtClean="0"/>
              <a:t>LEAN “STO Maturation” in SPDC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Futura Medium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r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9398662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5121" y="295200"/>
            <a:ext cx="83421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5414A-815B-4B96-95EF-A9ECE801B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r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228601"/>
            <a:ext cx="9398662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5121" y="295200"/>
            <a:ext cx="83421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02D9E-9885-4270-830C-D2332CBB0C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228600"/>
            <a:ext cx="9398662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123" y="1309688"/>
            <a:ext cx="8392583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5122" y="295275"/>
            <a:ext cx="8342709" cy="41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3" name="Text Box 11" descr="Text Box 11"/>
          <p:cNvSpPr txBox="1">
            <a:spLocks noChangeArrowheads="1"/>
          </p:cNvSpPr>
          <p:nvPr/>
        </p:nvSpPr>
        <p:spPr bwMode="auto">
          <a:xfrm>
            <a:off x="975122" y="6470650"/>
            <a:ext cx="2729309" cy="323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>
              <a:defRPr/>
            </a:pPr>
            <a:r>
              <a:rPr lang="en-GB" sz="800" dirty="0">
                <a:latin typeface="Futura Medium" pitchFamily="2" charset="0"/>
              </a:rPr>
              <a:t>Copyright of Shell  Exploration &amp; Production Companies In Nigeria</a:t>
            </a:r>
          </a:p>
          <a:p>
            <a:pPr>
              <a:defRPr/>
            </a:pPr>
            <a:endParaRPr lang="en-GB" sz="800" dirty="0">
              <a:latin typeface="Futura Medium" pitchFamily="2" charset="0"/>
            </a:endParaRPr>
          </a:p>
        </p:txBody>
      </p:sp>
      <p:sp>
        <p:nvSpPr>
          <p:cNvPr id="24" name="Rectangle 6" descr="Rectangle 6"/>
          <p:cNvSpPr txBox="1">
            <a:spLocks noChangeArrowheads="1"/>
          </p:cNvSpPr>
          <p:nvPr/>
        </p:nvSpPr>
        <p:spPr bwMode="auto">
          <a:xfrm>
            <a:off x="9075341" y="6470651"/>
            <a:ext cx="2889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 algn="r">
              <a:defRPr/>
            </a:pPr>
            <a:fld id="{8EA36346-CFC2-4F6C-BB33-95B888010C56}" type="slidenum">
              <a:rPr lang="en-GB" sz="800">
                <a:latin typeface="Futura Medium" pitchFamily="2" charset="0"/>
              </a:rPr>
              <a:pPr algn="r">
                <a:defRPr/>
              </a:pPr>
              <a:t>‹#›</a:t>
            </a:fld>
            <a:endParaRPr lang="en-GB" sz="800" dirty="0">
              <a:latin typeface="Futura Medium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6" r:id="rId1"/>
    <p:sldLayoutId id="2147485047" r:id="rId2"/>
    <p:sldLayoutId id="2147485048" r:id="rId3"/>
    <p:sldLayoutId id="2147485049" r:id="rId4"/>
    <p:sldLayoutId id="2147485050" r:id="rId5"/>
    <p:sldLayoutId id="2147485051" r:id="rId6"/>
    <p:sldLayoutId id="2147485052" r:id="rId7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9pPr>
    </p:titleStyle>
    <p:bodyStyle>
      <a:lvl1pPr marL="265113" indent="-265113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accent2"/>
        </a:buClr>
        <a:buSzPct val="75000"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32094" y="6550026"/>
            <a:ext cx="2889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Futura Medium" pitchFamily="2" charset="0"/>
              </a:defRPr>
            </a:lvl1pPr>
          </a:lstStyle>
          <a:p>
            <a:pPr>
              <a:defRPr/>
            </a:pPr>
            <a:fld id="{E33D8C8C-B231-49D0-9A61-027F228855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53" r:id="rId1"/>
    <p:sldLayoutId id="2147485054" r:id="rId2"/>
    <p:sldLayoutId id="2147485055" r:id="rId3"/>
    <p:sldLayoutId id="2147485056" r:id="rId4"/>
    <p:sldLayoutId id="2147485057" r:id="rId5"/>
    <p:sldLayoutId id="2147485058" r:id="rId6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D42E1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D42E12"/>
          </a:solidFill>
          <a:latin typeface="Futura Medium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D42E12"/>
          </a:solidFill>
          <a:latin typeface="Futura Medium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D42E12"/>
          </a:solidFill>
          <a:latin typeface="Futura Medium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D42E12"/>
          </a:solidFill>
          <a:latin typeface="Futura Medium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D42E12"/>
          </a:solidFill>
          <a:latin typeface="Futura Medium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D42E12"/>
          </a:solidFill>
          <a:latin typeface="Futura Medium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D42E12"/>
          </a:solidFill>
          <a:latin typeface="Futura Medium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D42E12"/>
          </a:solidFill>
          <a:latin typeface="Futura Medium" pitchFamily="2" charset="0"/>
        </a:defRPr>
      </a:lvl9pPr>
    </p:titleStyle>
    <p:bodyStyle>
      <a:lvl1pPr marL="265113" indent="-2651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Blip>
          <a:blip r:embed="rId8"/>
        </a:buBlip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rtl="0" eaLnBrk="0" fontAlgn="base" hangingPunct="0">
        <a:spcBef>
          <a:spcPct val="20000"/>
        </a:spcBef>
        <a:spcAft>
          <a:spcPct val="0"/>
        </a:spcAft>
        <a:buFont typeface="Futura Medium" pitchFamily="2" charset="0"/>
        <a:buChar char="—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80975" algn="l" rtl="0" eaLnBrk="0" fontAlgn="base" hangingPunct="0">
        <a:spcBef>
          <a:spcPct val="20000"/>
        </a:spcBef>
        <a:spcAft>
          <a:spcPct val="0"/>
        </a:spcAft>
        <a:buFont typeface="Futura Medium" pitchFamily="2" charset="0"/>
        <a:buChar char="—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0975" algn="l" rtl="0" eaLnBrk="0" fontAlgn="base" hangingPunct="0">
        <a:spcBef>
          <a:spcPct val="20000"/>
        </a:spcBef>
        <a:spcAft>
          <a:spcPct val="0"/>
        </a:spcAft>
        <a:buFont typeface="Futura Medium" pitchFamily="2" charset="0"/>
        <a:buChar char="—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0648"/>
            <a:ext cx="8856984" cy="376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GB" sz="2400" b="1" dirty="0" smtClean="0">
                <a:solidFill>
                  <a:srgbClr val="FF0000"/>
                </a:solidFill>
              </a:rPr>
              <a:t>Selected Solutions</a:t>
            </a:r>
            <a:endParaRPr lang="en-US" sz="2400" b="1" dirty="0" err="1" smtClean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2480" y="1052736"/>
          <a:ext cx="9417495" cy="2366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1758"/>
                <a:gridCol w="1506799"/>
                <a:gridCol w="1506799"/>
                <a:gridCol w="1582139"/>
              </a:tblGrid>
              <a:tr h="697315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Improvement</a:t>
                      </a:r>
                      <a:r>
                        <a:rPr lang="en-US" sz="1600" baseline="0" dirty="0" smtClean="0"/>
                        <a:t> Recommendation</a:t>
                      </a:r>
                      <a:endParaRPr lang="en-US" sz="1600" dirty="0"/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Area(s)</a:t>
                      </a:r>
                      <a:r>
                        <a:rPr lang="en-US" sz="1600" baseline="0" dirty="0" smtClean="0"/>
                        <a:t> Impacted</a:t>
                      </a:r>
                      <a:endParaRPr lang="en-US" sz="1600" dirty="0"/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Est. Cost Save</a:t>
                      </a:r>
                    </a:p>
                    <a:p>
                      <a:pPr algn="ctr"/>
                      <a:r>
                        <a:rPr lang="en-US" sz="1600" dirty="0" smtClean="0"/>
                        <a:t>(F$)</a:t>
                      </a:r>
                      <a:endParaRPr lang="en-US" sz="1600" dirty="0"/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Est.</a:t>
                      </a:r>
                      <a:r>
                        <a:rPr lang="en-US" sz="1600" baseline="0" dirty="0" smtClean="0"/>
                        <a:t> Time Save (days)</a:t>
                      </a:r>
                      <a:endParaRPr lang="en-US" sz="1600" dirty="0"/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70074">
                <a:tc>
                  <a:txBody>
                    <a:bodyPr/>
                    <a:lstStyle/>
                    <a:p>
                      <a:pPr algn="l" fontAlgn="b">
                        <a:buFont typeface="Arial" pitchFamily="34" charset="0"/>
                        <a:buNone/>
                      </a:pPr>
                      <a:r>
                        <a:rPr lang="en-GB" sz="1400" b="0" i="0" u="none" strike="noStrike" dirty="0" smtClean="0">
                          <a:solidFill>
                            <a:schemeClr val="accent3"/>
                          </a:solidFill>
                          <a:latin typeface="+mn-lt"/>
                        </a:rPr>
                        <a:t>Standardize</a:t>
                      </a:r>
                      <a:r>
                        <a:rPr lang="en-GB" sz="1400" b="0" i="0" u="none" strike="noStrike" baseline="0" dirty="0" smtClean="0">
                          <a:solidFill>
                            <a:schemeClr val="accent3"/>
                          </a:solidFill>
                          <a:latin typeface="+mn-lt"/>
                        </a:rPr>
                        <a:t> template for Security Plan</a:t>
                      </a:r>
                      <a:endParaRPr lang="en-GB" sz="1400" b="0" i="0" u="none" strike="noStrike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marL="72000" marR="72000" marT="36000" marB="3600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Pre-Mob</a:t>
                      </a:r>
                      <a:endParaRPr lang="en-US" sz="1400" b="1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21 production deferment days</a:t>
                      </a:r>
                    </a:p>
                  </a:txBody>
                  <a:tcPr marL="72000" marR="72000" marT="36000" marB="36000" anchor="ctr" horzOverflow="overflow"/>
                </a:tc>
              </a:tr>
              <a:tr h="332909">
                <a:tc>
                  <a:txBody>
                    <a:bodyPr/>
                    <a:lstStyle/>
                    <a:p>
                      <a:pPr algn="l" fontAlgn="b">
                        <a:buFont typeface="Arial" pitchFamily="34" charset="0"/>
                        <a:buNone/>
                      </a:pPr>
                      <a:r>
                        <a:rPr lang="en-GB" sz="1400" b="0" i="0" u="none" strike="noStrike" dirty="0" smtClean="0">
                          <a:solidFill>
                            <a:schemeClr val="accent3"/>
                          </a:solidFill>
                          <a:latin typeface="+mn-lt"/>
                        </a:rPr>
                        <a:t>Agree SLA with Corporate  Security</a:t>
                      </a:r>
                    </a:p>
                    <a:p>
                      <a:pPr algn="l" fontAlgn="b">
                        <a:buFont typeface="Arial" pitchFamily="34" charset="0"/>
                        <a:buNone/>
                      </a:pPr>
                      <a:endParaRPr lang="en-GB" sz="1400" b="0" i="0" u="none" strike="noStrike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marL="72000" marR="72000" marT="36000" marB="36000" anchor="ctr"/>
                </a:tc>
                <a:tc vMerge="1"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/>
                </a:tc>
              </a:tr>
              <a:tr h="700432">
                <a:tc>
                  <a:txBody>
                    <a:bodyPr/>
                    <a:lstStyle/>
                    <a:p>
                      <a:pPr algn="l" fontAlgn="b">
                        <a:buFont typeface="Arial" pitchFamily="34" charset="0"/>
                        <a:buNone/>
                      </a:pPr>
                      <a:r>
                        <a:rPr lang="en-GB" sz="1400" b="0" i="0" u="none" strike="noStrike" dirty="0" smtClean="0">
                          <a:solidFill>
                            <a:schemeClr val="accent3"/>
                          </a:solidFill>
                          <a:latin typeface="+mn-lt"/>
                        </a:rPr>
                        <a:t>Activate System</a:t>
                      </a:r>
                      <a:r>
                        <a:rPr lang="en-GB" sz="1400" b="0" i="0" u="none" strike="noStrike" baseline="0" dirty="0" smtClean="0">
                          <a:solidFill>
                            <a:schemeClr val="accent3"/>
                          </a:solidFill>
                          <a:latin typeface="+mn-lt"/>
                        </a:rPr>
                        <a:t> driven escalation of Security Plan approval status to appropriate managers</a:t>
                      </a:r>
                    </a:p>
                  </a:txBody>
                  <a:tcPr marL="72000" marR="72000" marT="36000" marB="36000" anchor="ctr"/>
                </a:tc>
                <a:tc vMerge="1"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2480" y="3789040"/>
          <a:ext cx="9417495" cy="2928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1758"/>
                <a:gridCol w="1506799"/>
                <a:gridCol w="1506799"/>
                <a:gridCol w="1582139"/>
              </a:tblGrid>
              <a:tr h="58864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Improvement</a:t>
                      </a:r>
                      <a:r>
                        <a:rPr lang="en-US" baseline="0" dirty="0" smtClean="0"/>
                        <a:t> Recommendation</a:t>
                      </a:r>
                      <a:endParaRPr lang="en-US" dirty="0"/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Area(s)</a:t>
                      </a:r>
                      <a:r>
                        <a:rPr lang="en-US" baseline="0" dirty="0" smtClean="0"/>
                        <a:t> Impacted</a:t>
                      </a:r>
                      <a:endParaRPr lang="en-US" dirty="0"/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Est. Cost Save</a:t>
                      </a:r>
                    </a:p>
                    <a:p>
                      <a:pPr algn="ctr"/>
                      <a:r>
                        <a:rPr lang="en-US" dirty="0" smtClean="0"/>
                        <a:t>(F$)</a:t>
                      </a:r>
                      <a:endParaRPr lang="en-US" dirty="0"/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Est.</a:t>
                      </a:r>
                      <a:r>
                        <a:rPr lang="en-US" baseline="0" dirty="0" smtClean="0"/>
                        <a:t> Time Save (days)</a:t>
                      </a:r>
                      <a:endParaRPr lang="en-US" dirty="0"/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66065">
                <a:tc>
                  <a:txBody>
                    <a:bodyPr/>
                    <a:lstStyle/>
                    <a:p>
                      <a:pPr algn="l" fontAlgn="b">
                        <a:buFont typeface="Arial" pitchFamily="34" charset="0"/>
                        <a:buNone/>
                      </a:pPr>
                      <a:r>
                        <a:rPr lang="en-GB" sz="1400" b="0" i="0" u="none" strike="noStrike" dirty="0" smtClean="0">
                          <a:solidFill>
                            <a:schemeClr val="accent3"/>
                          </a:solidFill>
                          <a:latin typeface="+mn-lt"/>
                        </a:rPr>
                        <a:t>Implement</a:t>
                      </a:r>
                      <a:r>
                        <a:rPr lang="en-GB" sz="1400" b="0" i="0" u="none" strike="noStrike" baseline="0" dirty="0" smtClean="0">
                          <a:solidFill>
                            <a:schemeClr val="accent3"/>
                          </a:solidFill>
                          <a:latin typeface="+mn-lt"/>
                        </a:rPr>
                        <a:t> a Standard Operating Procedure for Equipment Pre-Mob</a:t>
                      </a:r>
                      <a:endParaRPr lang="en-GB" sz="1400" b="0" i="0" u="none" strike="noStrike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marL="72000" marR="72000" marT="36000" marB="36000" anchor="ctr"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Pre-Mob</a:t>
                      </a:r>
                      <a:endParaRPr lang="en-US" sz="1400" b="1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/>
                </a:tc>
              </a:tr>
              <a:tr h="665455">
                <a:tc>
                  <a:txBody>
                    <a:bodyPr/>
                    <a:lstStyle/>
                    <a:p>
                      <a:pPr algn="l" fontAlgn="b">
                        <a:buFont typeface="Arial" pitchFamily="34" charset="0"/>
                        <a:buNone/>
                      </a:pPr>
                      <a:r>
                        <a:rPr lang="en-GB" sz="1400" b="0" i="0" u="none" strike="noStrike" dirty="0" smtClean="0">
                          <a:solidFill>
                            <a:schemeClr val="accent3"/>
                          </a:solidFill>
                          <a:latin typeface="+mn-lt"/>
                        </a:rPr>
                        <a:t>Logistics</a:t>
                      </a:r>
                      <a:r>
                        <a:rPr lang="en-GB" sz="1400" b="0" i="0" u="none" strike="noStrike" baseline="0" dirty="0" smtClean="0">
                          <a:solidFill>
                            <a:schemeClr val="accent3"/>
                          </a:solidFill>
                          <a:latin typeface="+mn-lt"/>
                        </a:rPr>
                        <a:t> and Land Loc Team to o</a:t>
                      </a:r>
                      <a:r>
                        <a:rPr lang="en-GB" sz="1400" b="0" i="0" u="none" strike="noStrike" dirty="0" smtClean="0">
                          <a:solidFill>
                            <a:schemeClr val="accent3"/>
                          </a:solidFill>
                          <a:latin typeface="+mn-lt"/>
                        </a:rPr>
                        <a:t>rganize</a:t>
                      </a:r>
                      <a:r>
                        <a:rPr lang="en-GB" sz="1400" b="0" i="0" u="none" strike="noStrike" baseline="0" dirty="0" smtClean="0">
                          <a:solidFill>
                            <a:schemeClr val="accent3"/>
                          </a:solidFill>
                          <a:latin typeface="+mn-lt"/>
                        </a:rPr>
                        <a:t> Pre-mob awareness and training workshops for contractors on pre-mob documentation</a:t>
                      </a:r>
                      <a:endParaRPr lang="en-GB" sz="1400" b="0" i="0" u="none" strike="noStrike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marL="72000" marR="72000" marT="36000" marB="36000" anchor="ctr"/>
                </a:tc>
                <a:tc vMerge="1"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/>
                </a:tc>
              </a:tr>
              <a:tr h="466065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GB" sz="1400" b="0" i="0" u="none" strike="noStrike" dirty="0" smtClean="0">
                          <a:solidFill>
                            <a:schemeClr val="accent3"/>
                          </a:solidFill>
                          <a:latin typeface="+mn-lt"/>
                        </a:rPr>
                        <a:t>Agree SLA with Corporate</a:t>
                      </a:r>
                      <a:r>
                        <a:rPr lang="en-GB" sz="1400" b="0" i="0" u="none" strike="noStrike" baseline="0" dirty="0" smtClean="0">
                          <a:solidFill>
                            <a:schemeClr val="accent3"/>
                          </a:solidFill>
                          <a:latin typeface="+mn-lt"/>
                        </a:rPr>
                        <a:t> </a:t>
                      </a:r>
                      <a:r>
                        <a:rPr lang="en-GB" sz="1400" b="0" i="0" u="none" strike="noStrike" dirty="0" smtClean="0">
                          <a:solidFill>
                            <a:schemeClr val="accent3"/>
                          </a:solidFill>
                          <a:latin typeface="+mn-lt"/>
                        </a:rPr>
                        <a:t>Logistics</a:t>
                      </a:r>
                    </a:p>
                    <a:p>
                      <a:pPr algn="l" fontAlgn="b">
                        <a:buFont typeface="Arial" pitchFamily="34" charset="0"/>
                        <a:buNone/>
                      </a:pPr>
                      <a:endParaRPr lang="en-GB" sz="1400" b="0" i="0" u="none" strike="noStrike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marL="72000" marR="72000" marT="36000" marB="3600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algn="l" fontAlgn="b">
                        <a:buFont typeface="Arial" pitchFamily="34" charset="0"/>
                        <a:buNone/>
                      </a:pPr>
                      <a:r>
                        <a:rPr lang="en-GB" sz="1400" b="0" i="0" u="none" strike="noStrike" dirty="0" smtClean="0">
                          <a:solidFill>
                            <a:schemeClr val="accent3"/>
                          </a:solidFill>
                          <a:latin typeface="+mn-lt"/>
                        </a:rPr>
                        <a:t>Activate System</a:t>
                      </a:r>
                      <a:r>
                        <a:rPr lang="en-GB" sz="1400" b="0" i="0" u="none" strike="noStrike" baseline="0" dirty="0" smtClean="0">
                          <a:solidFill>
                            <a:schemeClr val="accent3"/>
                          </a:solidFill>
                          <a:latin typeface="+mn-lt"/>
                        </a:rPr>
                        <a:t> driven escalation of Pre-mob certificate issuance status to appropriate managers</a:t>
                      </a:r>
                    </a:p>
                  </a:txBody>
                  <a:tcPr marL="72000" marR="72000" marT="36000" marB="3600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6919">
                <a:tc vMerge="1">
                  <a:txBody>
                    <a:bodyPr/>
                    <a:lstStyle/>
                    <a:p>
                      <a:pPr algn="l" fontAlgn="b">
                        <a:buFont typeface="Arial" pitchFamily="34" charset="0"/>
                        <a:buNone/>
                      </a:pPr>
                      <a:endParaRPr lang="en-GB" sz="1400" b="0" i="0" u="none" strike="noStrike" baseline="0" dirty="0" smtClean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marL="72000" marR="72000" marT="36000" marB="36000" anchor="ctr"/>
                </a:tc>
                <a:tc vMerge="1"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472" y="692696"/>
            <a:ext cx="8856984" cy="340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</a:rPr>
              <a:t>Security Plan Approval</a:t>
            </a:r>
            <a:endParaRPr lang="en-US" sz="1600" b="1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480" y="3501008"/>
            <a:ext cx="8856984" cy="340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100"/>
              </a:lnSpc>
              <a:spcAft>
                <a:spcPts val="1200"/>
              </a:spcAft>
            </a:pPr>
            <a:r>
              <a:rPr lang="en-GB" sz="1600" b="1" dirty="0" smtClean="0">
                <a:solidFill>
                  <a:srgbClr val="CCCCCC">
                    <a:lumMod val="10000"/>
                  </a:srgbClr>
                </a:solidFill>
              </a:rPr>
              <a:t>Equipment Inspection</a:t>
            </a:r>
            <a:endParaRPr lang="en-US" sz="1600" b="1" dirty="0" err="1" smtClean="0">
              <a:solidFill>
                <a:srgbClr val="CCCCCC">
                  <a:lumMod val="1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0648"/>
            <a:ext cx="8856984" cy="376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GB" sz="2400" b="1" dirty="0" smtClean="0">
                <a:solidFill>
                  <a:srgbClr val="FF0000"/>
                </a:solidFill>
              </a:rPr>
              <a:t>Selected Solutions</a:t>
            </a:r>
            <a:endParaRPr lang="en-US" sz="2400" b="1" dirty="0" err="1" smtClean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2480" y="1052736"/>
          <a:ext cx="9417495" cy="1196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1758"/>
                <a:gridCol w="1506799"/>
                <a:gridCol w="1506799"/>
                <a:gridCol w="1582139"/>
              </a:tblGrid>
              <a:tr h="697315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Improvement</a:t>
                      </a:r>
                      <a:r>
                        <a:rPr lang="en-US" sz="1600" baseline="0" dirty="0" smtClean="0"/>
                        <a:t> Recommendation</a:t>
                      </a:r>
                      <a:endParaRPr lang="en-US" sz="1600" dirty="0"/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Area(s)</a:t>
                      </a:r>
                      <a:r>
                        <a:rPr lang="en-US" sz="1600" baseline="0" dirty="0" smtClean="0"/>
                        <a:t> Impacted</a:t>
                      </a:r>
                      <a:endParaRPr lang="en-US" sz="1600" dirty="0"/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Est. Cost Save</a:t>
                      </a:r>
                    </a:p>
                    <a:p>
                      <a:pPr algn="ctr"/>
                      <a:r>
                        <a:rPr lang="en-US" sz="1600" dirty="0" smtClean="0"/>
                        <a:t>(F$)</a:t>
                      </a:r>
                      <a:endParaRPr lang="en-US" sz="1600" dirty="0"/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Est.</a:t>
                      </a:r>
                      <a:r>
                        <a:rPr lang="en-US" sz="1600" baseline="0" dirty="0" smtClean="0"/>
                        <a:t> Time Save (days)</a:t>
                      </a:r>
                      <a:endParaRPr lang="en-US" sz="1600" dirty="0"/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70074">
                <a:tc>
                  <a:txBody>
                    <a:bodyPr/>
                    <a:lstStyle/>
                    <a:p>
                      <a:pPr algn="l" fontAlgn="b">
                        <a:buFont typeface="Arial" pitchFamily="34" charset="0"/>
                        <a:buNone/>
                      </a:pPr>
                      <a:r>
                        <a:rPr lang="en-GB" sz="1400" b="0" i="0" u="none" strike="noStrike" dirty="0" smtClean="0">
                          <a:solidFill>
                            <a:schemeClr val="accent3"/>
                          </a:solidFill>
                          <a:latin typeface="+mn-lt"/>
                        </a:rPr>
                        <a:t>Full delegation of HSE Documentation</a:t>
                      </a:r>
                      <a:r>
                        <a:rPr lang="en-GB" sz="1400" b="0" i="0" u="none" strike="noStrike" baseline="0" dirty="0" smtClean="0">
                          <a:solidFill>
                            <a:schemeClr val="accent3"/>
                          </a:solidFill>
                          <a:latin typeface="+mn-lt"/>
                        </a:rPr>
                        <a:t> approval to Contract Holder</a:t>
                      </a:r>
                      <a:endParaRPr lang="en-GB" sz="1400" b="0" i="0" u="none" strike="noStrike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Pre-Mob</a:t>
                      </a:r>
                      <a:endParaRPr lang="en-US" sz="1400" b="1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2480" y="3140968"/>
          <a:ext cx="9417495" cy="17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1758"/>
                <a:gridCol w="1506799"/>
                <a:gridCol w="1506799"/>
                <a:gridCol w="1582139"/>
              </a:tblGrid>
              <a:tr h="58864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Improvement</a:t>
                      </a:r>
                      <a:r>
                        <a:rPr lang="en-US" baseline="0" dirty="0" smtClean="0"/>
                        <a:t> Recommendation</a:t>
                      </a:r>
                      <a:endParaRPr lang="en-US" dirty="0"/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Area(s)</a:t>
                      </a:r>
                      <a:r>
                        <a:rPr lang="en-US" baseline="0" dirty="0" smtClean="0"/>
                        <a:t> Impacted</a:t>
                      </a:r>
                      <a:endParaRPr lang="en-US" dirty="0"/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Est. Cost Save</a:t>
                      </a:r>
                    </a:p>
                    <a:p>
                      <a:pPr algn="ctr"/>
                      <a:r>
                        <a:rPr lang="en-US" dirty="0" smtClean="0"/>
                        <a:t>(F$)</a:t>
                      </a:r>
                      <a:endParaRPr lang="en-US" dirty="0"/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Est.</a:t>
                      </a:r>
                      <a:r>
                        <a:rPr lang="en-US" baseline="0" dirty="0" smtClean="0"/>
                        <a:t> Time Save (days)</a:t>
                      </a:r>
                      <a:endParaRPr lang="en-US" dirty="0"/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66065">
                <a:tc>
                  <a:txBody>
                    <a:bodyPr/>
                    <a:lstStyle/>
                    <a:p>
                      <a:pPr algn="l" fontAlgn="b">
                        <a:buFont typeface="Arial" pitchFamily="34" charset="0"/>
                        <a:buNone/>
                      </a:pPr>
                      <a:r>
                        <a:rPr lang="en-GB" sz="1400" b="0" i="0" u="none" strike="noStrike" dirty="0" smtClean="0">
                          <a:solidFill>
                            <a:schemeClr val="accent3"/>
                          </a:solidFill>
                          <a:latin typeface="+mn-lt"/>
                        </a:rPr>
                        <a:t>Early</a:t>
                      </a:r>
                      <a:r>
                        <a:rPr lang="en-GB" sz="1400" b="0" i="0" u="none" strike="noStrike" baseline="0" dirty="0" smtClean="0">
                          <a:solidFill>
                            <a:schemeClr val="accent3"/>
                          </a:solidFill>
                          <a:latin typeface="+mn-lt"/>
                        </a:rPr>
                        <a:t> engagement of SD/CR (</a:t>
                      </a:r>
                      <a:r>
                        <a:rPr lang="en-GB" sz="1400" b="0" i="0" u="none" strike="noStrike" dirty="0" smtClean="0">
                          <a:solidFill>
                            <a:schemeClr val="accent3"/>
                          </a:solidFill>
                          <a:latin typeface="+mn-lt"/>
                        </a:rPr>
                        <a:t>30</a:t>
                      </a:r>
                      <a:r>
                        <a:rPr lang="en-GB" sz="1400" b="0" i="0" u="none" strike="noStrike" baseline="0" dirty="0" smtClean="0">
                          <a:solidFill>
                            <a:schemeClr val="accent3"/>
                          </a:solidFill>
                          <a:latin typeface="+mn-lt"/>
                        </a:rPr>
                        <a:t> days lead time pre-mob)</a:t>
                      </a:r>
                      <a:endParaRPr lang="en-GB" sz="1400" b="0" i="0" u="none" strike="noStrike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marL="72000" marR="72000" marT="36000" marB="360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Pre-Mob</a:t>
                      </a:r>
                      <a:endParaRPr lang="en-US" sz="1400" b="1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/>
                </a:tc>
              </a:tr>
              <a:tr h="665455">
                <a:tc>
                  <a:txBody>
                    <a:bodyPr/>
                    <a:lstStyle/>
                    <a:p>
                      <a:pPr algn="l" fontAlgn="b">
                        <a:buFont typeface="Arial" pitchFamily="34" charset="0"/>
                        <a:buNone/>
                      </a:pPr>
                      <a:r>
                        <a:rPr lang="en-GB" sz="1400" b="0" i="0" u="none" strike="noStrike" dirty="0" smtClean="0">
                          <a:solidFill>
                            <a:schemeClr val="accent3"/>
                          </a:solidFill>
                          <a:latin typeface="+mn-lt"/>
                        </a:rPr>
                        <a:t>Incorporation</a:t>
                      </a:r>
                      <a:r>
                        <a:rPr lang="en-GB" sz="1400" b="0" i="0" u="none" strike="noStrike" baseline="0" dirty="0" smtClean="0">
                          <a:solidFill>
                            <a:schemeClr val="accent3"/>
                          </a:solidFill>
                          <a:latin typeface="+mn-lt"/>
                        </a:rPr>
                        <a:t> of SD/CR cost elements into contract</a:t>
                      </a:r>
                      <a:endParaRPr lang="en-GB" sz="1400" b="0" i="0" u="none" strike="noStrike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marL="72000" marR="72000" marT="36000" marB="36000" anchor="ctr"/>
                </a:tc>
                <a:tc vMerge="1"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472" y="692696"/>
            <a:ext cx="8856984" cy="340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US" sz="1600" b="1" dirty="0" smtClean="0">
                <a:solidFill>
                  <a:schemeClr val="bg2">
                    <a:lumMod val="10000"/>
                  </a:schemeClr>
                </a:solidFill>
              </a:rPr>
              <a:t>HSE Documentation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480" y="2780928"/>
            <a:ext cx="8856984" cy="340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100"/>
              </a:lnSpc>
              <a:spcAft>
                <a:spcPts val="1200"/>
              </a:spcAft>
            </a:pPr>
            <a:r>
              <a:rPr lang="en-GB" sz="1600" b="1" dirty="0" smtClean="0">
                <a:solidFill>
                  <a:srgbClr val="CCCCCC">
                    <a:lumMod val="10000"/>
                  </a:srgbClr>
                </a:solidFill>
              </a:rPr>
              <a:t>FTO </a:t>
            </a:r>
            <a:endParaRPr lang="en-US" sz="1600" b="1" dirty="0" err="1" smtClean="0">
              <a:solidFill>
                <a:srgbClr val="CCCCCC">
                  <a:lumMod val="1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im PowerPoint Template Vista April2010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ts val="2100"/>
          </a:lnSpc>
          <a:spcAft>
            <a:spcPts val="1200"/>
          </a:spcAft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Shell layouts without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1570</TotalTime>
  <Words>187</Words>
  <Application>Microsoft Office PowerPoint</Application>
  <PresentationFormat>A4 Paper (210x297 mm)</PresentationFormat>
  <Paragraphs>41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Interim PowerPoint Template Vista April2010</vt:lpstr>
      <vt:lpstr>Shell layouts without footer</vt:lpstr>
      <vt:lpstr>Slide 1</vt:lpstr>
      <vt:lpstr>Slide 2</vt:lpstr>
    </vt:vector>
  </TitlesOfParts>
  <Company>Shell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TITLE: WHAT SUCCESS WILL LOOK LIKE?</dc:title>
  <dc:creator>Adepoju Akeem</dc:creator>
  <cp:lastModifiedBy>C.Bisike-Ojiako</cp:lastModifiedBy>
  <cp:revision>842</cp:revision>
  <dcterms:created xsi:type="dcterms:W3CDTF">2010-05-26T16:00:40Z</dcterms:created>
  <dcterms:modified xsi:type="dcterms:W3CDTF">2012-07-11T07:37:55Z</dcterms:modified>
</cp:coreProperties>
</file>