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  <p:sldMasterId id="2147483696" r:id="rId6"/>
  </p:sldMasterIdLst>
  <p:notesMasterIdLst>
    <p:notesMasterId r:id="rId13"/>
  </p:notesMasterIdLst>
  <p:handoutMasterIdLst>
    <p:handoutMasterId r:id="rId14"/>
  </p:handoutMasterIdLst>
  <p:sldIdLst>
    <p:sldId id="503" r:id="rId7"/>
    <p:sldId id="504" r:id="rId8"/>
    <p:sldId id="505" r:id="rId9"/>
    <p:sldId id="506" r:id="rId10"/>
    <p:sldId id="507" r:id="rId11"/>
    <p:sldId id="508" r:id="rId12"/>
  </p:sldIdLst>
  <p:sldSz cx="9144000" cy="6858000" type="screen4x3"/>
  <p:notesSz cx="6797675" cy="9928225"/>
  <p:embeddedFontLst>
    <p:embeddedFont>
      <p:font typeface="Futura Light" panose="00000400000000000000" pitchFamily="2" charset="0"/>
      <p:regular r:id="rId15"/>
    </p:embeddedFont>
    <p:embeddedFont>
      <p:font typeface="Futura Medium" panose="000004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A2BD"/>
    <a:srgbClr val="66B492"/>
    <a:srgbClr val="CCE9DB"/>
    <a:srgbClr val="99CDB7"/>
    <a:srgbClr val="339B6E"/>
    <a:srgbClr val="DFD1DE"/>
    <a:srgbClr val="A0749B"/>
    <a:srgbClr val="81457A"/>
    <a:srgbClr val="CCD7E6"/>
    <a:srgbClr val="99A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0" autoAdjust="0"/>
    <p:restoredTop sz="98579" autoAdjust="0"/>
  </p:normalViewPr>
  <p:slideViewPr>
    <p:cSldViewPr snapToGrid="0" showGuides="1">
      <p:cViewPr>
        <p:scale>
          <a:sx n="90" d="100"/>
          <a:sy n="90" d="100"/>
        </p:scale>
        <p:origin x="-1614" y="-516"/>
      </p:cViewPr>
      <p:guideLst>
        <p:guide orient="horz" pos="4144"/>
        <p:guide orient="horz" pos="149"/>
        <p:guide orient="horz" pos="831"/>
        <p:guide orient="horz" pos="465"/>
        <p:guide orient="horz" pos="4021"/>
        <p:guide orient="horz" pos="2095"/>
        <p:guide orient="horz" pos="1787"/>
        <p:guide pos="574"/>
        <p:guide pos="5466"/>
        <p:guide pos="2930"/>
        <p:guide pos="300"/>
        <p:guide pos="3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40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font" Target="fonts/font5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31/08/2015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31/08/2015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</a:t>
            </a:r>
            <a:r>
              <a:rPr lang="en-GB" dirty="0" smtClean="0"/>
              <a:t>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 smtClean="0"/>
              <a:t>augustus 2014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5862638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 dirty="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8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0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3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  <a:prstGeom prst="rect">
            <a:avLst/>
          </a:prstGeo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6713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MY" dirty="0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MY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MY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64A5E9D-1E74-46CA-81BD-233E6B98974C}" type="datetime4">
              <a:rPr lang="en-US">
                <a:solidFill>
                  <a:srgbClr val="595959"/>
                </a:solidFill>
              </a:rPr>
              <a:pPr/>
              <a:t>August 31,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EA749B-3C2C-47AA-B4BD-6CD4313E8F31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6487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6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4893" name="Picture 1053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7411929"/>
      </p:ext>
    </p:extLst>
  </p:cSld>
  <p:clrMapOvr>
    <a:masterClrMapping/>
  </p:clrMapOvr>
  <p:transition>
    <p:fade/>
  </p:transition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50353D-31B0-4AE6-9871-B65B98380041}" type="datetime4">
              <a:rPr lang="en-US">
                <a:solidFill>
                  <a:srgbClr val="595959"/>
                </a:solidFill>
              </a:rPr>
              <a:pPr/>
              <a:t>August 31,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AA3668-7DD6-4FF4-8A62-0AD81A70C88C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18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1C11C-86A9-4A82-A72C-AB8A0F9EBDAA}" type="datetime4">
              <a:rPr lang="en-US">
                <a:solidFill>
                  <a:srgbClr val="595959"/>
                </a:solidFill>
              </a:rPr>
              <a:pPr/>
              <a:t>August 31,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F95A7E-7D73-470D-8521-116B64B44B2E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229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2B45D-4F36-4A01-9D13-9284D44E401D}" type="datetime4">
              <a:rPr lang="en-US">
                <a:solidFill>
                  <a:srgbClr val="595959"/>
                </a:solidFill>
              </a:rPr>
              <a:pPr/>
              <a:t>August 31,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E3AD6F-B0E4-4D56-B3B5-433003800A40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61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 smtClean="0"/>
              <a:t>augustus 2014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 dirty="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8249D-75F3-4869-8E34-62D790A54EF1}" type="datetime4">
              <a:rPr lang="en-US">
                <a:solidFill>
                  <a:srgbClr val="595959"/>
                </a:solidFill>
              </a:rPr>
              <a:pPr/>
              <a:t>August 31,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E8D114-ABB0-4247-B805-830884A13441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2889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33117C-0E6A-4D20-AB15-B66B01EE94D5}" type="datetime4">
              <a:rPr lang="en-US">
                <a:solidFill>
                  <a:srgbClr val="595959"/>
                </a:solidFill>
              </a:rPr>
              <a:pPr/>
              <a:t>August 31,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B7A9EF-20B5-4AA2-9517-DE09A055C6BA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9438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8FD16D-15D9-44D7-8DB5-B3516E6C1F0D}" type="datetime4">
              <a:rPr lang="en-US">
                <a:solidFill>
                  <a:srgbClr val="595959"/>
                </a:solidFill>
              </a:rPr>
              <a:pPr/>
              <a:t>August 31,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2B44E5-7F00-4393-9136-43C082C9A046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6518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BD03-4ABC-4859-B6EA-1EDD67053DC9}" type="datetime4">
              <a:rPr lang="en-US">
                <a:solidFill>
                  <a:srgbClr val="595959"/>
                </a:solidFill>
              </a:rPr>
              <a:pPr/>
              <a:t>August 31,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7474B4-1752-4E00-A377-EED71D61D53C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3921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C298C9-9DB4-4498-AB46-DE6B6D6D0AD3}" type="datetime4">
              <a:rPr lang="en-US">
                <a:solidFill>
                  <a:srgbClr val="595959"/>
                </a:solidFill>
              </a:rPr>
              <a:pPr/>
              <a:t>August 31,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962397-A88A-4007-B58F-48BB3252C66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678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A2B4A3-B485-4CB4-AF3A-7FF3811505A4}" type="datetime4">
              <a:rPr lang="en-US">
                <a:solidFill>
                  <a:srgbClr val="595959"/>
                </a:solidFill>
              </a:rPr>
              <a:pPr/>
              <a:t>August 31,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108B41-B33D-4BC0-8529-6A72DF73E3CB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045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5F2B6-50AE-4A40-B59D-0A2467587760}" type="datetime4">
              <a:rPr lang="en-US">
                <a:solidFill>
                  <a:srgbClr val="595959"/>
                </a:solidFill>
              </a:rPr>
              <a:pPr/>
              <a:t>August 31,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433F62-B859-43EF-BFE3-FC06ABA3D0AE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618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D42E12"/>
              </a:solidFill>
              <a:latin typeface="Futura"/>
              <a:cs typeface="Arial" pitchFamily="34" charset="0"/>
            </a:endParaRPr>
          </a:p>
        </p:txBody>
      </p:sp>
      <p:sp>
        <p:nvSpPr>
          <p:cNvPr id="5" name="Rectangle 4" descr="Rectangle 4"/>
          <p:cNvSpPr txBox="1">
            <a:spLocks noChangeArrowheads="1"/>
          </p:cNvSpPr>
          <p:nvPr userDrawn="1"/>
        </p:nvSpPr>
        <p:spPr bwMode="auto">
          <a:xfrm>
            <a:off x="3851275" y="6534150"/>
            <a:ext cx="1081088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00"/>
                </a:solidFill>
                <a:cs typeface="Arial" pitchFamily="34" charset="0"/>
              </a:rPr>
              <a:t>Confidential</a:t>
            </a:r>
            <a:endParaRPr lang="en-GB" sz="1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51543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 smtClean="0"/>
              <a:t>augustus 2014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 dirty="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 smtClean="0"/>
              <a:t>augustus 2014</a:t>
            </a:r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4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 dirty="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3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 smtClean="0"/>
              <a:t>augustus 2014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 dirty="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 smtClean="0"/>
              <a:t>augustus 2014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 dirty="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Xx</a:t>
            </a:r>
          </a:p>
          <a:p>
            <a:pPr lvl="5"/>
            <a:r>
              <a:rPr lang="en-GB" smtClean="0"/>
              <a:t>xx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 err="1" smtClean="0"/>
              <a:t>augustus</a:t>
            </a:r>
            <a:r>
              <a:rPr lang="en-GB" dirty="0" smtClean="0"/>
              <a:t> 2014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 dirty="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smtClean="0"/>
              <a:t>CLICK TO EDIT SOURCE</a:t>
            </a:r>
            <a:endParaRPr lang="en-GB" dirty="0"/>
          </a:p>
        </p:txBody>
      </p:sp>
      <p:sp>
        <p:nvSpPr>
          <p:cNvPr id="3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Click to edit Unit of measure</a:t>
            </a:r>
            <a:endParaRPr lang="en-GB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CHART TITLE APPEARS HERE</a:t>
            </a:r>
            <a:endParaRPr lang="en-GB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Click to edit Unit of measure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CHART TITLE APPEARS HERE</a:t>
            </a:r>
            <a:endParaRPr lang="en-GB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Click to edit Unit of measure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CHART TITLE APPEARS HERE</a:t>
            </a:r>
            <a:endParaRPr lang="en-GB" dirty="0"/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Click to edit Unit of measure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CHART TITLE APPEARS HERE</a:t>
            </a:r>
            <a:endParaRPr lang="en-GB" dirty="0"/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29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 dirty="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2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3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89" r:id="rId3"/>
    <p:sldLayoutId id="2147483691" r:id="rId4"/>
    <p:sldLayoutId id="2147483667" r:id="rId5"/>
    <p:sldLayoutId id="2147483690" r:id="rId6"/>
    <p:sldLayoutId id="2147483692" r:id="rId7"/>
    <p:sldLayoutId id="2147483694" r:id="rId8"/>
    <p:sldLayoutId id="2147483680" r:id="rId9"/>
    <p:sldLayoutId id="2147483678" r:id="rId10"/>
    <p:sldLayoutId id="2147483679" r:id="rId11"/>
    <p:sldLayoutId id="2147483681" r:id="rId12"/>
    <p:sldLayoutId id="2147483682" r:id="rId13"/>
    <p:sldLayoutId id="2147483683" r:id="rId14"/>
    <p:sldLayoutId id="2147483710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8D73D2-AC55-4E52-96D4-424380943355}" type="datetime4">
              <a:rPr lang="en-US">
                <a:solidFill>
                  <a:srgbClr val="595959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August 31, 2015</a:t>
            </a:fld>
            <a:endParaRPr lang="en-US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46750D-6A45-4B2A-A1ED-0745CC564296}" type="slidenum">
              <a:rPr lang="en-US">
                <a:solidFill>
                  <a:srgbClr val="595959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59595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2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>
    <p:fad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fontAlgn="base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295200"/>
            <a:ext cx="8201267" cy="419156"/>
          </a:xfrm>
        </p:spPr>
        <p:txBody>
          <a:bodyPr/>
          <a:lstStyle/>
          <a:p>
            <a:r>
              <a:rPr lang="en-US" b="1" dirty="0" smtClean="0"/>
              <a:t>Cost &amp; Efficiency Improvement (Land East)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64" y="4269137"/>
            <a:ext cx="2514467" cy="23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604641" y="0"/>
            <a:ext cx="1368090" cy="1318609"/>
            <a:chOff x="2402777" y="183146"/>
            <a:chExt cx="1315257" cy="1511789"/>
          </a:xfrm>
        </p:grpSpPr>
        <p:sp>
          <p:nvSpPr>
            <p:cNvPr id="12" name="Hexagon 11"/>
            <p:cNvSpPr/>
            <p:nvPr/>
          </p:nvSpPr>
          <p:spPr>
            <a:xfrm rot="5400000">
              <a:off x="2304511" y="281412"/>
              <a:ext cx="1511789" cy="131525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1457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Hexagon 4"/>
            <p:cNvSpPr/>
            <p:nvPr/>
          </p:nvSpPr>
          <p:spPr>
            <a:xfrm>
              <a:off x="2448346" y="369970"/>
              <a:ext cx="1228798" cy="1040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kern="1200" dirty="0" smtClean="0">
                  <a:solidFill>
                    <a:schemeClr val="bg1"/>
                  </a:solidFill>
                </a:rPr>
                <a:t>DIY Campaign</a:t>
              </a:r>
              <a:endParaRPr lang="en-GB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11161" y="925399"/>
            <a:ext cx="6981313" cy="350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Background/Business Case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33386" y="1318609"/>
            <a:ext cx="831720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Following funding constraints across the business, there is need to ensure Capital Efficiency, doing more with less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Aim: Champion Do-it-Yourself (DIY) campaign across the various facilities within the Asset</a:t>
            </a:r>
            <a:endParaRPr lang="en-US" altLang="en-US" sz="1400" b="1" dirty="0">
              <a:latin typeface="Futura Medium" pitchFamily="2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23015" y="2676483"/>
            <a:ext cx="6969460" cy="343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 smtClean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INITIAL GOALS</a:t>
            </a:r>
            <a:endParaRPr lang="en-US" altLang="en-US" sz="1600" b="1" dirty="0">
              <a:solidFill>
                <a:schemeClr val="tx1">
                  <a:lumMod val="50000"/>
                </a:schemeClr>
              </a:solidFill>
              <a:latin typeface="Futura Medium" pitchFamily="2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76082" y="3019585"/>
            <a:ext cx="8236290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GB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Capital efficiency – Optimise use of the limited available resources, utilise in-house expertise rather than contracting external vendor services, encourage DIYs by O&amp;M team, and embedding Continuous Improvement culture in eliminating waste.  </a:t>
            </a:r>
            <a:endParaRPr lang="en-GB" altLang="en-US" sz="12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3386" y="4008126"/>
            <a:ext cx="5830774" cy="339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Current Conditions/Opportunity </a:t>
            </a:r>
          </a:p>
        </p:txBody>
      </p:sp>
      <p:sp>
        <p:nvSpPr>
          <p:cNvPr id="19" name="TextBox 44"/>
          <p:cNvSpPr txBox="1">
            <a:spLocks noChangeArrowheads="1"/>
          </p:cNvSpPr>
          <p:nvPr/>
        </p:nvSpPr>
        <p:spPr bwMode="auto">
          <a:xfrm>
            <a:off x="465250" y="4348066"/>
            <a:ext cx="5993013" cy="227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YTD Current Cost Savings/Gains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from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DIY Campaign - $0.99m</a:t>
            </a:r>
            <a:endParaRPr lang="en-US" altLang="en-US" sz="14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endParaRPr lang="en-US" altLang="en-US" sz="1200" b="1" dirty="0">
              <a:solidFill>
                <a:srgbClr val="595959"/>
              </a:solidFill>
              <a:latin typeface="Futura Medium" pitchFamily="2" charset="0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200" b="1" dirty="0">
                <a:solidFill>
                  <a:srgbClr val="595959"/>
                </a:solidFill>
                <a:latin typeface="Futura Medium" pitchFamily="2" charset="0"/>
              </a:rPr>
              <a:t> In-house Major equipment </a:t>
            </a: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overhaul 			          – $400k</a:t>
            </a: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2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In-house </a:t>
            </a:r>
            <a:r>
              <a:rPr lang="en-US" altLang="en-US" sz="1200" b="1" dirty="0">
                <a:solidFill>
                  <a:srgbClr val="595959"/>
                </a:solidFill>
                <a:latin typeface="Futura Medium" pitchFamily="2" charset="0"/>
              </a:rPr>
              <a:t>resource </a:t>
            </a: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in restoring </a:t>
            </a:r>
            <a:r>
              <a:rPr lang="en-US" altLang="en-US" sz="1200" b="1" dirty="0">
                <a:solidFill>
                  <a:srgbClr val="595959"/>
                </a:solidFill>
                <a:latin typeface="Futura Medium" pitchFamily="2" charset="0"/>
              </a:rPr>
              <a:t>crashed Metering Validation Workstation </a:t>
            </a: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  - $60k   </a:t>
            </a: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2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Optimize AGO consumption (savings 2015 YTD) 		          - $50k</a:t>
            </a: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Integrated  team approach in replacing KRCK Power cable 	          - $100k</a:t>
            </a: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DIY to restore GTG1 UPS batteries			          - $60k</a:t>
            </a: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In-house resource for GTG/AGC mechanical repair works and </a:t>
            </a:r>
          </a:p>
          <a:p>
            <a:pPr eaLnBrk="1" hangingPunct="1"/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    EPF Electrical repair works		</a:t>
            </a:r>
            <a:r>
              <a:rPr lang="en-US" altLang="en-US" sz="12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                              - $100k</a:t>
            </a: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Applying 5S to PACO Workshop 			</a:t>
            </a:r>
            <a:r>
              <a:rPr lang="en-US" altLang="en-US" sz="1200" b="1" smtClean="0">
                <a:solidFill>
                  <a:srgbClr val="595959"/>
                </a:solidFill>
                <a:latin typeface="Futura Medium" pitchFamily="2" charset="0"/>
              </a:rPr>
              <a:t>          - </a:t>
            </a: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$70k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	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05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295200"/>
            <a:ext cx="8201267" cy="419156"/>
          </a:xfrm>
        </p:spPr>
        <p:txBody>
          <a:bodyPr/>
          <a:lstStyle/>
          <a:p>
            <a:r>
              <a:rPr lang="en-US" b="1" dirty="0" smtClean="0"/>
              <a:t>Cost &amp; Efficiency Improvement </a:t>
            </a:r>
            <a:r>
              <a:rPr lang="en-US" dirty="0" smtClean="0"/>
              <a:t>(</a:t>
            </a:r>
            <a:r>
              <a:rPr lang="en-GB" altLang="en-US" dirty="0" smtClean="0"/>
              <a:t>Land East)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64" y="4269137"/>
            <a:ext cx="2514467" cy="23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638457" y="0"/>
            <a:ext cx="1349326" cy="1318609"/>
            <a:chOff x="1558344" y="1466353"/>
            <a:chExt cx="1578203" cy="1511789"/>
          </a:xfrm>
        </p:grpSpPr>
        <p:sp>
          <p:nvSpPr>
            <p:cNvPr id="9" name="Hexagon 8"/>
            <p:cNvSpPr/>
            <p:nvPr/>
          </p:nvSpPr>
          <p:spPr>
            <a:xfrm rot="5400000">
              <a:off x="1591551" y="1433146"/>
              <a:ext cx="1511789" cy="157820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931851"/>
                <a:satOff val="6262"/>
                <a:lumOff val="-7843"/>
                <a:alphaOff val="0"/>
              </a:schemeClr>
            </a:fillRef>
            <a:effectRef idx="0">
              <a:schemeClr val="accent2">
                <a:hueOff val="4931851"/>
                <a:satOff val="6262"/>
                <a:lumOff val="-78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Hexagon 4"/>
            <p:cNvSpPr/>
            <p:nvPr/>
          </p:nvSpPr>
          <p:spPr>
            <a:xfrm>
              <a:off x="1684463" y="1718318"/>
              <a:ext cx="1437180" cy="1007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kern="1200" dirty="0" smtClean="0">
                  <a:solidFill>
                    <a:schemeClr val="bg1"/>
                  </a:solidFill>
                </a:rPr>
                <a:t>Waste Elimination</a:t>
              </a:r>
              <a:endParaRPr lang="en-GB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11161" y="925399"/>
            <a:ext cx="6981313" cy="350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Background/Business Case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33386" y="1318609"/>
            <a:ext cx="8140597" cy="98488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latin typeface="Futura Medium" pitchFamily="2" charset="0"/>
              </a:rPr>
              <a:t>Gbaran JTF Camp powered by 2 X 100KVA Diesel generators since plant commissioning in 2010</a:t>
            </a:r>
          </a:p>
          <a:p>
            <a:pPr marL="171450" indent="-171450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latin typeface="Futura Medium" pitchFamily="2" charset="0"/>
              </a:rPr>
              <a:t>Increased OPEX from diesel consumption and </a:t>
            </a:r>
            <a:r>
              <a:rPr lang="en-US" altLang="en-US" sz="1200" b="1" dirty="0">
                <a:latin typeface="Futura Medium" pitchFamily="2" charset="0"/>
              </a:rPr>
              <a:t>high maintenance </a:t>
            </a:r>
            <a:r>
              <a:rPr lang="en-US" altLang="en-US" sz="1200" b="1" dirty="0" smtClean="0">
                <a:latin typeface="Futura Medium" pitchFamily="2" charset="0"/>
              </a:rPr>
              <a:t>cost due to frequent failures of the generators; also adds to the GHG </a:t>
            </a:r>
            <a:r>
              <a:rPr lang="en-US" altLang="en-US" sz="1200" b="1" dirty="0">
                <a:latin typeface="Futura Medium" pitchFamily="2" charset="0"/>
              </a:rPr>
              <a:t>emissions </a:t>
            </a:r>
            <a:r>
              <a:rPr lang="en-US" altLang="en-US" sz="1200" b="1" dirty="0" smtClean="0">
                <a:latin typeface="Futura Medium" pitchFamily="2" charset="0"/>
              </a:rPr>
              <a:t>associated with operating the Asset. </a:t>
            </a:r>
          </a:p>
          <a:p>
            <a:pPr marL="171450" indent="-171450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latin typeface="Futura Medium" pitchFamily="2" charset="0"/>
              </a:rPr>
              <a:t>Aim: Power JTF camp from Gbaran FLB Switchboard</a:t>
            </a:r>
            <a:endParaRPr lang="en-US" altLang="en-US" sz="1200" b="1" dirty="0">
              <a:latin typeface="Futura Medium" pitchFamily="2" charset="0"/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376081" y="2749182"/>
            <a:ext cx="8197902" cy="143116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latin typeface="Futura Medium" pitchFamily="2" charset="0"/>
              </a:rPr>
              <a:t>Capital Efficiency - supply power to the JTF camp from the FLB Switchboard and eliminate need for the diesel generators thereby eliminating OPEX costs for diesel consumption and generator maintenance 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latin typeface="Futura Medium" pitchFamily="2" charset="0"/>
              </a:rPr>
              <a:t>Make </a:t>
            </a:r>
            <a:r>
              <a:rPr lang="en-US" altLang="en-US" sz="1200" b="1" dirty="0">
                <a:latin typeface="Futura Medium" pitchFamily="2" charset="0"/>
              </a:rPr>
              <a:t>available redundant 2x100KVA diesel generators for use in other SPDC facilities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latin typeface="Futura Medium" pitchFamily="2" charset="0"/>
              </a:rPr>
              <a:t>Reduce GHG emissions to the environment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latin typeface="Futura Medium" pitchFamily="2" charset="0"/>
              </a:rPr>
              <a:t>External Stakeholder management - Improve relationship with JTF personnel as inconveniences from frequent power outages due to diesel genset failures are eliminated.</a:t>
            </a:r>
            <a:endParaRPr lang="en-US" altLang="en-US" sz="1200" b="1" dirty="0">
              <a:latin typeface="Futura Medium" pitchFamily="2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65251" y="4225858"/>
            <a:ext cx="5909042" cy="310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Current </a:t>
            </a:r>
            <a:r>
              <a:rPr lang="en-US" altLang="en-US" sz="1600" b="1" dirty="0" smtClean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Conditions/Opportunity (Connection Completed) </a:t>
            </a:r>
            <a:endParaRPr lang="en-US" altLang="en-US" sz="1600" b="1" dirty="0">
              <a:solidFill>
                <a:schemeClr val="tx1">
                  <a:lumMod val="50000"/>
                </a:schemeClr>
              </a:solidFill>
              <a:latin typeface="Futura Medium" pitchFamily="2" charset="0"/>
            </a:endParaRPr>
          </a:p>
        </p:txBody>
      </p:sp>
      <p:sp>
        <p:nvSpPr>
          <p:cNvPr id="15" name="TextBox 44"/>
          <p:cNvSpPr txBox="1">
            <a:spLocks noChangeArrowheads="1"/>
          </p:cNvSpPr>
          <p:nvPr/>
        </p:nvSpPr>
        <p:spPr bwMode="auto">
          <a:xfrm>
            <a:off x="465251" y="4536038"/>
            <a:ext cx="5887924" cy="205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Gains from powering JTF camp from FLB Switchboard are as follows:</a:t>
            </a:r>
            <a:endParaRPr lang="en-US" altLang="en-US" sz="12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2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>
              <a:buFontTx/>
              <a:buAutoNum type="arabicParenR"/>
            </a:pPr>
            <a:r>
              <a:rPr lang="en-US" altLang="en-US" sz="1200" b="1" dirty="0">
                <a:solidFill>
                  <a:srgbClr val="595959"/>
                </a:solidFill>
                <a:latin typeface="Futura Medium" pitchFamily="2" charset="0"/>
              </a:rPr>
              <a:t>   Current Yearly </a:t>
            </a: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OPEX cost from diesel consumption and maintenance of the 2 diesel generators: </a:t>
            </a:r>
            <a:r>
              <a:rPr lang="en-US" altLang="en-US" sz="1200" b="1" dirty="0">
                <a:solidFill>
                  <a:srgbClr val="595959"/>
                </a:solidFill>
                <a:latin typeface="Futura Medium" pitchFamily="2" charset="0"/>
              </a:rPr>
              <a:t>	</a:t>
            </a: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				$0</a:t>
            </a:r>
            <a:endParaRPr lang="en-US" altLang="en-US" sz="12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      Expected cost savings/year:            			$103K</a:t>
            </a:r>
          </a:p>
          <a:p>
            <a:pPr eaLnBrk="1" hangingPunct="1"/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      Expected savings in 10years			$1.3m</a:t>
            </a:r>
            <a:endParaRPr lang="en-US" altLang="en-US" sz="12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200" b="1" dirty="0">
              <a:solidFill>
                <a:srgbClr val="595959"/>
              </a:solidFill>
              <a:latin typeface="Futura Medium" pitchFamily="2" charset="0"/>
            </a:endParaRPr>
          </a:p>
          <a:p>
            <a:pPr marL="228600" indent="-228600" eaLnBrk="1" hangingPunct="1">
              <a:buFontTx/>
              <a:buAutoNum type="arabicParenR" startAt="2"/>
            </a:pP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GHG </a:t>
            </a:r>
            <a:r>
              <a:rPr lang="en-US" altLang="en-US" sz="1200" b="1" dirty="0">
                <a:solidFill>
                  <a:srgbClr val="595959"/>
                </a:solidFill>
                <a:latin typeface="Futura Medium" pitchFamily="2" charset="0"/>
              </a:rPr>
              <a:t>emissions savings		</a:t>
            </a:r>
            <a:endParaRPr lang="en-US" altLang="en-US" sz="1200" b="1" dirty="0" smtClean="0">
              <a:solidFill>
                <a:srgbClr val="595959"/>
              </a:solidFill>
              <a:latin typeface="Futura Medium" pitchFamily="2" charset="0"/>
            </a:endParaRPr>
          </a:p>
          <a:p>
            <a:pPr marL="228600" indent="-228600" eaLnBrk="1" hangingPunct="1">
              <a:buFontTx/>
              <a:buAutoNum type="arabicParenR" startAt="2"/>
            </a:pPr>
            <a:r>
              <a:rPr lang="en-US" altLang="en-US" sz="1200" b="1" dirty="0" smtClean="0">
                <a:solidFill>
                  <a:srgbClr val="595959"/>
                </a:solidFill>
                <a:latin typeface="Futura Medium" pitchFamily="2" charset="0"/>
              </a:rPr>
              <a:t>&gt;</a:t>
            </a:r>
            <a:r>
              <a:rPr lang="en-US" altLang="en-US" sz="1200" b="1" dirty="0">
                <a:solidFill>
                  <a:srgbClr val="595959"/>
                </a:solidFill>
                <a:latin typeface="Futura Medium" pitchFamily="2" charset="0"/>
              </a:rPr>
              <a:t>99% Power availability at Gbaran JTF Camp (since January 2015) </a:t>
            </a:r>
          </a:p>
          <a:p>
            <a:pPr marL="228600" indent="-228600" eaLnBrk="1" hangingPunct="1">
              <a:buAutoNum type="arabicParenR" startAt="2"/>
            </a:pPr>
            <a:endParaRPr lang="en-US" altLang="en-US" sz="12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23015" y="2406080"/>
            <a:ext cx="6969460" cy="343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 smtClean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INITIAL GOALS</a:t>
            </a:r>
            <a:endParaRPr lang="en-US" altLang="en-US" sz="1600" b="1" dirty="0">
              <a:solidFill>
                <a:schemeClr val="tx1">
                  <a:lumMod val="50000"/>
                </a:schemeClr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10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295200"/>
            <a:ext cx="8201267" cy="419156"/>
          </a:xfrm>
        </p:spPr>
        <p:txBody>
          <a:bodyPr/>
          <a:lstStyle/>
          <a:p>
            <a:r>
              <a:rPr lang="en-US" b="1" dirty="0" smtClean="0"/>
              <a:t>Cost &amp; Efficiency Improvement (Land East)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64" y="4269137"/>
            <a:ext cx="2514467" cy="23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11161" y="925399"/>
            <a:ext cx="6981313" cy="350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Background/Business Case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33386" y="1318609"/>
            <a:ext cx="8317209" cy="13849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Hydrocarbon hiss from cracked nozzle weld joint on ¾” branch connection along 10” blowdown line of the Gbaran Tr2 XHP Separator vessel 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Incident leading to isolation and depressurization of vessel and all associated lines; also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led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to close-in of all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hydrocarbon feed to the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vessel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. 44,000 bbl of Oil and 124.7 MMScf of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Gas deferred.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Aim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: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Prevent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oil and gas production deferment of circa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240kboed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through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timely and safe execution of repairs by an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Integrated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team.</a:t>
            </a:r>
            <a:endParaRPr lang="en-US" altLang="en-US" sz="1400" b="1" dirty="0">
              <a:latin typeface="Futura Medium" pitchFamily="2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23015" y="2676483"/>
            <a:ext cx="6969460" cy="343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 smtClean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INITIAL GOALS</a:t>
            </a:r>
            <a:endParaRPr lang="en-US" altLang="en-US" sz="1600" b="1" dirty="0">
              <a:solidFill>
                <a:schemeClr val="tx1">
                  <a:lumMod val="50000"/>
                </a:schemeClr>
              </a:solidFill>
              <a:latin typeface="Futura Medium" pitchFamily="2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76082" y="3019585"/>
            <a:ext cx="8236290" cy="13542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SzPct val="100000"/>
              <a:buFontTx/>
              <a:buAutoNum type="arabicParenR"/>
            </a:pPr>
            <a:r>
              <a:rPr lang="en-GB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r>
              <a:rPr lang="en-GB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Risk management – risk assessment and robust mitigations in place. </a:t>
            </a:r>
          </a:p>
          <a:p>
            <a:pPr eaLnBrk="1" hangingPunct="1">
              <a:buSzPct val="100000"/>
              <a:buFontTx/>
              <a:buAutoNum type="arabicParenR"/>
            </a:pPr>
            <a:r>
              <a:rPr lang="en-GB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Timely and Safe execution of emergency hot-work repairs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to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restore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production</a:t>
            </a:r>
            <a:endParaRPr lang="en-GB" altLang="en-US" sz="1400" b="1" dirty="0" smtClean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>
              <a:buSzPct val="100000"/>
              <a:buFontTx/>
              <a:buAutoNum type="arabicParenR"/>
            </a:pPr>
            <a:r>
              <a:rPr lang="en-GB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Execute work at no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additional operating cost, eliminating time delay and associated cost for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Contractor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scoping,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mobilization,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intervention &amp;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de-mobilization through an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Integrated Team approach involving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Asset Team, NLNG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Supplies Project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team,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and their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Contractors.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>
              <a:buSzPct val="100000"/>
              <a:buFontTx/>
              <a:buAutoNum type="arabicParenR"/>
            </a:pPr>
            <a:endParaRPr lang="en-GB" altLang="en-US" sz="12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3386" y="4425562"/>
            <a:ext cx="5830774" cy="339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Current Conditions/Opportunity </a:t>
            </a:r>
          </a:p>
        </p:txBody>
      </p:sp>
      <p:sp>
        <p:nvSpPr>
          <p:cNvPr id="19" name="TextBox 44"/>
          <p:cNvSpPr txBox="1">
            <a:spLocks noChangeArrowheads="1"/>
          </p:cNvSpPr>
          <p:nvPr/>
        </p:nvSpPr>
        <p:spPr bwMode="auto">
          <a:xfrm>
            <a:off x="465250" y="4816548"/>
            <a:ext cx="5993013" cy="180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Gains from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Integrated Team approach to resolve issue: </a:t>
            </a:r>
            <a:r>
              <a:rPr lang="en-US" altLang="en-US" sz="1400" b="1" i="1" dirty="0" smtClean="0">
                <a:solidFill>
                  <a:srgbClr val="595959"/>
                </a:solidFill>
                <a:latin typeface="Futura Medium" pitchFamily="2" charset="0"/>
              </a:rPr>
              <a:t>assuming 10days required to engage </a:t>
            </a:r>
            <a:r>
              <a:rPr lang="en-US" altLang="en-US" sz="1400" b="1" i="1" dirty="0">
                <a:solidFill>
                  <a:srgbClr val="595959"/>
                </a:solidFill>
                <a:latin typeface="Futura Medium" pitchFamily="2" charset="0"/>
              </a:rPr>
              <a:t>external vendor </a:t>
            </a:r>
            <a:r>
              <a:rPr lang="en-US" altLang="en-US" sz="1400" b="1" i="1" dirty="0" smtClean="0">
                <a:solidFill>
                  <a:srgbClr val="595959"/>
                </a:solidFill>
                <a:latin typeface="Futura Medium" pitchFamily="2" charset="0"/>
              </a:rPr>
              <a:t>services for repair work </a:t>
            </a:r>
            <a:endParaRPr lang="en-US" altLang="en-US" sz="14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Potential deferment cost of 240kboed @$59/bbl for 10days – $141.6m</a:t>
            </a: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  Actual deferment costs of 64,750boe: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		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$3.82m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 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Deferment cost savings:          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		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	$137.78m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 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Additional costs incurred			$0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604641" y="0"/>
            <a:ext cx="1368090" cy="1318609"/>
            <a:chOff x="2402777" y="183146"/>
            <a:chExt cx="1315257" cy="1511789"/>
          </a:xfrm>
        </p:grpSpPr>
        <p:sp>
          <p:nvSpPr>
            <p:cNvPr id="21" name="Hexagon 20"/>
            <p:cNvSpPr/>
            <p:nvPr/>
          </p:nvSpPr>
          <p:spPr>
            <a:xfrm rot="5400000">
              <a:off x="2304511" y="281412"/>
              <a:ext cx="1511789" cy="1315257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Hexagon 4"/>
            <p:cNvSpPr/>
            <p:nvPr/>
          </p:nvSpPr>
          <p:spPr>
            <a:xfrm>
              <a:off x="2489235" y="418733"/>
              <a:ext cx="1228798" cy="1040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solidFill>
                    <a:schemeClr val="bg1"/>
                  </a:solidFill>
                </a:rPr>
                <a:t>Integrated Team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220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295200"/>
            <a:ext cx="8201267" cy="419156"/>
          </a:xfrm>
        </p:spPr>
        <p:txBody>
          <a:bodyPr/>
          <a:lstStyle/>
          <a:p>
            <a:r>
              <a:rPr lang="en-US" b="1" dirty="0" smtClean="0"/>
              <a:t>Cost &amp; Efficiency Improvement (Land East)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957" y="4235423"/>
            <a:ext cx="2514467" cy="23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604641" y="0"/>
            <a:ext cx="1368090" cy="1318609"/>
            <a:chOff x="2402777" y="183146"/>
            <a:chExt cx="1315257" cy="1511789"/>
          </a:xfrm>
        </p:grpSpPr>
        <p:sp>
          <p:nvSpPr>
            <p:cNvPr id="12" name="Hexagon 11"/>
            <p:cNvSpPr/>
            <p:nvPr/>
          </p:nvSpPr>
          <p:spPr>
            <a:xfrm rot="5400000">
              <a:off x="2304511" y="281412"/>
              <a:ext cx="1511789" cy="1315257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Hexagon 4"/>
            <p:cNvSpPr/>
            <p:nvPr/>
          </p:nvSpPr>
          <p:spPr>
            <a:xfrm>
              <a:off x="2489235" y="418733"/>
              <a:ext cx="1228798" cy="1040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kern="1200" dirty="0" smtClean="0">
                  <a:solidFill>
                    <a:schemeClr val="bg1"/>
                  </a:solidFill>
                </a:rPr>
                <a:t>In sourcing</a:t>
              </a:r>
              <a:endParaRPr lang="en-GB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11161" y="805220"/>
            <a:ext cx="6981313" cy="350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Background/Business Case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64802" y="1188112"/>
            <a:ext cx="8317209" cy="1169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595959"/>
                </a:solidFill>
                <a:latin typeface="Futura Medium" pitchFamily="2" charset="0"/>
              </a:rPr>
              <a:t>There is need to restore and make operational the failed Supervisory computer (SVCA) in order to eliminate the huge financial, reputational, disputes/potential litigation and associated operational exposures with OKGP export metering system for billing, archiving and recording of produced and sales gas to customers.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595959"/>
                </a:solidFill>
                <a:latin typeface="Futura Medium" pitchFamily="2" charset="0"/>
              </a:rPr>
              <a:t>Left unattended since 2010 due to high cost of restoration by OEM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5250" y="2325594"/>
            <a:ext cx="7498535" cy="247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 smtClean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INITIAL GOALS</a:t>
            </a:r>
            <a:endParaRPr lang="en-US" altLang="en-US" sz="1600" b="1" dirty="0">
              <a:solidFill>
                <a:schemeClr val="tx1">
                  <a:lumMod val="50000"/>
                </a:schemeClr>
              </a:solidFill>
              <a:latin typeface="Futura Medium" pitchFamily="2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411160" y="2583635"/>
            <a:ext cx="8424495" cy="13773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buSzPct val="100000"/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595959"/>
                </a:solidFill>
                <a:latin typeface="Futura Medium" pitchFamily="2" charset="0"/>
              </a:rPr>
              <a:t>Get it restored by the OEM – System repairs/ replacement at competitive rate within budget</a:t>
            </a:r>
          </a:p>
          <a:p>
            <a:pPr marL="285750" indent="-285750" eaLnBrk="1" hangingPunct="1">
              <a:buSzPct val="100000"/>
              <a:buFont typeface="Wingdings" panose="05000000000000000000" pitchFamily="2" charset="2"/>
              <a:buChar char="q"/>
            </a:pPr>
            <a:r>
              <a:rPr lang="en-GB" sz="1400" b="1" dirty="0">
                <a:solidFill>
                  <a:srgbClr val="595959"/>
                </a:solidFill>
                <a:latin typeface="Futura Medium" pitchFamily="2" charset="0"/>
              </a:rPr>
              <a:t>Save cost of inspection, repairs, replacement &amp; licensing (vendor services) while safe guarding integrity</a:t>
            </a:r>
          </a:p>
          <a:p>
            <a:pPr marL="285750" indent="-285750" eaLnBrk="1" hangingPunct="1">
              <a:buSzPct val="100000"/>
              <a:buFont typeface="Wingdings" panose="05000000000000000000" pitchFamily="2" charset="2"/>
              <a:buChar char="q"/>
            </a:pPr>
            <a:r>
              <a:rPr lang="en-GB" altLang="en-US" sz="1400" b="1" dirty="0">
                <a:solidFill>
                  <a:srgbClr val="595959"/>
                </a:solidFill>
                <a:latin typeface="Futura Medium" pitchFamily="2" charset="0"/>
              </a:rPr>
              <a:t>Achieve Asset Integrity Compliance</a:t>
            </a:r>
          </a:p>
          <a:p>
            <a:pPr marL="285750" indent="-285750" eaLnBrk="1" hangingPunct="1">
              <a:buSzPct val="100000"/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 marL="285750" indent="-285750" eaLnBrk="1" hangingPunct="1">
              <a:buSzPct val="100000"/>
              <a:buFont typeface="Wingdings" panose="05000000000000000000" pitchFamily="2" charset="2"/>
              <a:buChar char="q"/>
            </a:pPr>
            <a:endParaRPr lang="en-US" sz="1400" dirty="0"/>
          </a:p>
          <a:p>
            <a:pPr eaLnBrk="1" hangingPunct="1">
              <a:buSzPct val="100000"/>
              <a:buFontTx/>
              <a:buAutoNum type="arabicParenR"/>
            </a:pPr>
            <a:endParaRPr lang="en-US" altLang="en-US" sz="1350" b="1" dirty="0">
              <a:latin typeface="Futura Medium" pitchFamily="2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5251" y="3498112"/>
            <a:ext cx="7051968" cy="3194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Current Conditions/Opportunity </a:t>
            </a:r>
          </a:p>
        </p:txBody>
      </p:sp>
      <p:sp>
        <p:nvSpPr>
          <p:cNvPr id="19" name="TextBox 44"/>
          <p:cNvSpPr txBox="1">
            <a:spLocks noChangeArrowheads="1"/>
          </p:cNvSpPr>
          <p:nvPr/>
        </p:nvSpPr>
        <p:spPr bwMode="auto">
          <a:xfrm>
            <a:off x="465251" y="3912776"/>
            <a:ext cx="5830774" cy="256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sz="1400" b="1" dirty="0"/>
              <a:t>SVCA restored, </a:t>
            </a:r>
            <a:r>
              <a:rPr lang="en-US" sz="1400" b="1" dirty="0" smtClean="0"/>
              <a:t>commissioned, operational &amp; Functional</a:t>
            </a:r>
            <a:endParaRPr lang="en-US" sz="1400" dirty="0"/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 The repair and commissioning of OKGP SVCA presented an opportunity to take off some maintenance cost, using one of SPDC approved local vendor with experience on metering systems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400" b="1" dirty="0" smtClean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   Historical </a:t>
            </a: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Cost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(FSEs, inspection /installation of new system, license)               					$90K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  Cost with collaboration with SPDC personnel	                 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$ 9K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  Valued saved:		                                  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 </a:t>
            </a:r>
            <a:r>
              <a:rPr lang="en-US" altLang="en-US" sz="1400" b="1" dirty="0" smtClean="0">
                <a:solidFill>
                  <a:srgbClr val="FF0000"/>
                </a:solidFill>
                <a:latin typeface="Futura Medium" pitchFamily="2" charset="0"/>
              </a:rPr>
              <a:t>$81K</a:t>
            </a:r>
            <a:endParaRPr lang="en-US" altLang="en-US" sz="1400" b="1" dirty="0">
              <a:solidFill>
                <a:srgbClr val="FF0000"/>
              </a:solidFill>
              <a:latin typeface="Futura Medium" pitchFamily="2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GB" sz="1400" b="1" dirty="0" smtClean="0">
                <a:solidFill>
                  <a:srgbClr val="595959"/>
                </a:solidFill>
                <a:latin typeface="Futura Medium" pitchFamily="2" charset="0"/>
              </a:rPr>
              <a:t>Follow </a:t>
            </a:r>
            <a:r>
              <a:rPr lang="en-GB" sz="1400" b="1" dirty="0">
                <a:solidFill>
                  <a:srgbClr val="595959"/>
                </a:solidFill>
                <a:latin typeface="Futura Medium" pitchFamily="2" charset="0"/>
              </a:rPr>
              <a:t>up by identifying other jobs that are otherwise done by OEM that can be done in-house, </a:t>
            </a:r>
            <a:r>
              <a:rPr lang="en-US" sz="1400" b="1" dirty="0">
                <a:solidFill>
                  <a:srgbClr val="595959"/>
                </a:solidFill>
                <a:latin typeface="Futura Medium" pitchFamily="2" charset="0"/>
              </a:rPr>
              <a:t>with a view to drive down cost without compromising on </a:t>
            </a:r>
            <a:r>
              <a:rPr 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Asset </a:t>
            </a:r>
            <a:r>
              <a:rPr lang="en-US" sz="1400" b="1" dirty="0">
                <a:solidFill>
                  <a:srgbClr val="595959"/>
                </a:solidFill>
                <a:latin typeface="Futura Medium" pitchFamily="2" charset="0"/>
              </a:rPr>
              <a:t>and Technical integrity (TI</a:t>
            </a:r>
            <a:r>
              <a:rPr 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).</a:t>
            </a:r>
            <a:endParaRPr 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marL="285750" lvl="0" indent="-285750" eaLnBrk="1" hangingPunct="1">
              <a:buFont typeface="Wingdings" panose="05000000000000000000" pitchFamily="2" charset="2"/>
              <a:buChar char="q"/>
            </a:pPr>
            <a:endParaRPr 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3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06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295200"/>
            <a:ext cx="8201267" cy="419156"/>
          </a:xfrm>
        </p:spPr>
        <p:txBody>
          <a:bodyPr/>
          <a:lstStyle/>
          <a:p>
            <a:r>
              <a:rPr lang="en-US" b="1" dirty="0" smtClean="0"/>
              <a:t>Cost &amp; Efficiency Improvement (</a:t>
            </a:r>
            <a:r>
              <a:rPr lang="en-US" dirty="0" err="1" smtClean="0"/>
              <a:t>Bonga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957" y="4235423"/>
            <a:ext cx="2514467" cy="23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604641" y="0"/>
            <a:ext cx="1368090" cy="1318609"/>
            <a:chOff x="2402777" y="183146"/>
            <a:chExt cx="1315257" cy="1511789"/>
          </a:xfrm>
        </p:grpSpPr>
        <p:sp>
          <p:nvSpPr>
            <p:cNvPr id="12" name="Hexagon 11"/>
            <p:cNvSpPr/>
            <p:nvPr/>
          </p:nvSpPr>
          <p:spPr>
            <a:xfrm rot="5400000">
              <a:off x="2304511" y="281412"/>
              <a:ext cx="1511789" cy="1315257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Hexagon 4"/>
            <p:cNvSpPr/>
            <p:nvPr/>
          </p:nvSpPr>
          <p:spPr>
            <a:xfrm>
              <a:off x="2489235" y="418733"/>
              <a:ext cx="1228798" cy="1040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kern="1200" dirty="0" smtClean="0">
                  <a:solidFill>
                    <a:schemeClr val="bg1"/>
                  </a:solidFill>
                </a:rPr>
                <a:t>In sourcing</a:t>
              </a:r>
              <a:endParaRPr lang="en-GB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11161" y="925399"/>
            <a:ext cx="6981313" cy="350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Background/Business Case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33386" y="1318609"/>
            <a:ext cx="8317209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err="1" smtClean="0">
                <a:solidFill>
                  <a:srgbClr val="595959"/>
                </a:solidFill>
                <a:latin typeface="Futura Medium" pitchFamily="2" charset="0"/>
              </a:rPr>
              <a:t>Bonga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 DCS servers shall be using current Microsoft platform and shall comply to IT security standard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Availability of servers shall be increased by making them less vulnerable to cyber security risks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Cost of maintenance to sustain IT security compliance shall be reduced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Maintenance tasks shall be reduced/simplified and where possible automated. </a:t>
            </a:r>
            <a:endParaRPr lang="en-US" altLang="en-US" sz="1300" b="1" dirty="0">
              <a:latin typeface="Futura Medium" pitchFamily="2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23015" y="2325594"/>
            <a:ext cx="6969460" cy="343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 smtClean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INITIAL GOALS</a:t>
            </a:r>
            <a:endParaRPr lang="en-US" altLang="en-US" sz="1600" b="1" dirty="0">
              <a:solidFill>
                <a:schemeClr val="tx1">
                  <a:lumMod val="50000"/>
                </a:schemeClr>
              </a:solidFill>
              <a:latin typeface="Futura Medium" pitchFamily="2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76082" y="2668696"/>
            <a:ext cx="8236290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SzPct val="100000"/>
              <a:buFontTx/>
              <a:buAutoNum type="arabicParenR"/>
            </a:pPr>
            <a:r>
              <a:rPr lang="en-GB" altLang="en-US" sz="1350" b="1" dirty="0" smtClean="0">
                <a:solidFill>
                  <a:srgbClr val="595959"/>
                </a:solidFill>
                <a:latin typeface="Futura Medium" pitchFamily="2" charset="0"/>
              </a:rPr>
              <a:t>Get latest DCS software and platform that support Shell IT security requirements fully . Use Microsoft Windows 7 and 2008 server. Remove all obsolete components</a:t>
            </a:r>
            <a:endParaRPr lang="en-GB" altLang="en-US" sz="135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>
              <a:buSzPct val="100000"/>
              <a:buFontTx/>
              <a:buAutoNum type="arabicParenR"/>
            </a:pPr>
            <a:r>
              <a:rPr lang="en-GB" altLang="en-US" sz="1350" b="1" dirty="0" smtClean="0">
                <a:solidFill>
                  <a:srgbClr val="595959"/>
                </a:solidFill>
                <a:latin typeface="Futura Medium" pitchFamily="2" charset="0"/>
              </a:rPr>
              <a:t>Ensure compliance to Shell IT security DEP and IRM standard</a:t>
            </a:r>
            <a:endParaRPr lang="en-GB" altLang="en-US" sz="135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>
              <a:buSzPct val="100000"/>
              <a:buFontTx/>
              <a:buAutoNum type="arabicParenR"/>
            </a:pPr>
            <a:r>
              <a:rPr lang="en-GB" altLang="en-US" sz="1350" b="1" dirty="0" smtClean="0">
                <a:solidFill>
                  <a:srgbClr val="595959"/>
                </a:solidFill>
                <a:latin typeface="Futura Medium" pitchFamily="2" charset="0"/>
              </a:rPr>
              <a:t>Use multicore </a:t>
            </a:r>
            <a:r>
              <a:rPr lang="en-GB" altLang="en-US" sz="1350" b="1" dirty="0" err="1" smtClean="0">
                <a:solidFill>
                  <a:srgbClr val="595959"/>
                </a:solidFill>
                <a:latin typeface="Futura Medium" pitchFamily="2" charset="0"/>
              </a:rPr>
              <a:t>microprossesor</a:t>
            </a:r>
            <a:r>
              <a:rPr lang="en-GB" altLang="en-US" sz="1350" b="1" dirty="0" smtClean="0">
                <a:solidFill>
                  <a:srgbClr val="595959"/>
                </a:solidFill>
                <a:latin typeface="Futura Medium" pitchFamily="2" charset="0"/>
              </a:rPr>
              <a:t> technology to improve performance of servers </a:t>
            </a:r>
            <a:endParaRPr lang="en-GB" altLang="en-US" sz="135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5251" y="3797032"/>
            <a:ext cx="6927224" cy="339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Current </a:t>
            </a:r>
            <a:r>
              <a:rPr lang="en-US" altLang="en-US" sz="1600" b="1" dirty="0" smtClean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Conditions/Savings </a:t>
            </a:r>
            <a:endParaRPr lang="en-US" altLang="en-US" sz="1600" b="1" dirty="0">
              <a:solidFill>
                <a:schemeClr val="tx1">
                  <a:lumMod val="50000"/>
                </a:schemeClr>
              </a:solidFill>
              <a:latin typeface="Futura Medium" pitchFamily="2" charset="0"/>
            </a:endParaRPr>
          </a:p>
        </p:txBody>
      </p:sp>
      <p:sp>
        <p:nvSpPr>
          <p:cNvPr id="19" name="TextBox 44"/>
          <p:cNvSpPr txBox="1">
            <a:spLocks noChangeArrowheads="1"/>
          </p:cNvSpPr>
          <p:nvPr/>
        </p:nvSpPr>
        <p:spPr bwMode="auto">
          <a:xfrm>
            <a:off x="465251" y="4201709"/>
            <a:ext cx="5830774" cy="240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DCS upgrade proposal is building on </a:t>
            </a:r>
            <a:r>
              <a:rPr lang="en-US" altLang="en-US" sz="1400" b="1" dirty="0" err="1" smtClean="0">
                <a:solidFill>
                  <a:srgbClr val="595959"/>
                </a:solidFill>
                <a:latin typeface="Futura Medium" pitchFamily="2" charset="0"/>
              </a:rPr>
              <a:t>Bonga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 As-Is architecture and implemented security mitigations</a:t>
            </a: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Duplications identified  and unnecessary low benefit features identified and removed from scope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Contingency in manpower estimate identified and removed to reduce total price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Price has dropped from initial USD 258k down to </a:t>
            </a: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85k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 smtClean="0">
                <a:solidFill>
                  <a:srgbClr val="595959"/>
                </a:solidFill>
                <a:latin typeface="Futura Medium" pitchFamily="2" charset="0"/>
              </a:rPr>
              <a:t>Security compliancy will be maintained as required without need for additional manpower capacity.</a:t>
            </a:r>
            <a:endParaRPr lang="en-US" altLang="en-US" sz="14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3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74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PACO team involved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37" y="3840405"/>
            <a:ext cx="1188007" cy="1527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00" y="3840406"/>
            <a:ext cx="1188007" cy="1527007"/>
          </a:xfrm>
          <a:prstGeom prst="rect">
            <a:avLst/>
          </a:prstGeom>
        </p:spPr>
      </p:pic>
      <p:pic>
        <p:nvPicPr>
          <p:cNvPr id="1026" name="40E39273-99C5-481E-A5F2-7730C5A8E888" descr="F0205717-146D-414E-AA60-49CB4A2216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92" y="2313399"/>
            <a:ext cx="1180214" cy="152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Jules.J.Vos\AppData\Local\Microsoft\Windows\Temporary Internet Files\Content.Outlook\S4ZA0BVG\ONOJA (3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91" y="2313399"/>
            <a:ext cx="1217657" cy="152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ules.J.Vos\AppData\Local\Microsoft\Windows\Temporary Internet Files\Content.Outlook\S4ZA0BVG\IMG_6211 (4)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54" y="3840408"/>
            <a:ext cx="1158987" cy="152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6" y="1786963"/>
            <a:ext cx="1246685" cy="152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13047" y="5367413"/>
            <a:ext cx="1010093" cy="308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dirty="0" smtClean="0"/>
              <a:t>Chris Kilburn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5152" y="2005055"/>
            <a:ext cx="1010093" cy="308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dirty="0" smtClean="0"/>
              <a:t>Jules Vos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6857" y="2005055"/>
            <a:ext cx="1010093" cy="308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dirty="0" smtClean="0"/>
              <a:t>Victor Onoja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8600" y="1478619"/>
            <a:ext cx="1010093" cy="308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dirty="0" smtClean="0"/>
              <a:t>Chiedu Okoye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2493" y="5365641"/>
            <a:ext cx="1010093" cy="308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dirty="0" err="1" smtClean="0"/>
              <a:t>Seun</a:t>
            </a:r>
            <a:r>
              <a:rPr lang="en-US" sz="1200" dirty="0" smtClean="0"/>
              <a:t> Akinyemi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2056" y="5365641"/>
            <a:ext cx="1010093" cy="308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dirty="0" smtClean="0"/>
              <a:t>Andrew Ebenuwah</a:t>
            </a:r>
          </a:p>
        </p:txBody>
      </p:sp>
    </p:spTree>
    <p:extLst>
      <p:ext uri="{BB962C8B-B14F-4D97-AF65-F5344CB8AC3E}">
        <p14:creationId xmlns:p14="http://schemas.microsoft.com/office/powerpoint/2010/main" val="9522443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Shell PowerPoint MASTER Template2010">
  <a:themeElements>
    <a:clrScheme name="Shell PowerPoint MASTER Template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 PowerPoint MASTER Template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ell PowerPoint MASTER Template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F702CE0BC4C349BB5878739D31BEE2" ma:contentTypeVersion="9" ma:contentTypeDescription="Create a new document." ma:contentTypeScope="" ma:versionID="4b162eb387b5df1401e48895eb2a4261">
  <xsd:schema xmlns:xsd="http://www.w3.org/2001/XMLSchema" xmlns:xs="http://www.w3.org/2001/XMLSchema" xmlns:p="http://schemas.microsoft.com/office/2006/metadata/properties" xmlns:ns1="http://schemas.microsoft.com/sharepoint/v3" xmlns:ns2="aa02555d-48c2-4aad-954e-4c384da1556c" targetNamespace="http://schemas.microsoft.com/office/2006/metadata/properties" ma:root="true" ma:fieldsID="54ad83df1a1335ec25d913772c33a79a" ns1:_="" ns2:_="">
    <xsd:import namespace="http://schemas.microsoft.com/sharepoint/v3"/>
    <xsd:import namespace="aa02555d-48c2-4aad-954e-4c384da155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edBy" ma:index="11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2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3" nillable="true" ma:displayName="Number of Likes" ma:internalName="LikesCount">
      <xsd:simpleType>
        <xsd:restriction base="dms:Unknown"/>
      </xsd:simpleType>
    </xsd:element>
    <xsd:element name="LikedBy" ma:index="14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02555d-48c2-4aad-954e-4c384da1556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edBy xmlns="http://schemas.microsoft.com/sharepoint/v3">
      <UserInfo>
        <DisplayName/>
        <AccountId xsi:nil="true"/>
        <AccountType/>
      </UserInfo>
    </RatedBy>
    <_dlc_DocId xmlns="aa02555d-48c2-4aad-954e-4c384da1556c">AAAAA0313-128-104</_dlc_DocId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_dlc_DocIdUrl xmlns="aa02555d-48c2-4aad-954e-4c384da1556c">
      <Url>https://eu001-sp.shell.com/sites/AAAAA0313/HRBNP/_layouts/15/DocIdRedir.aspx?ID=AAAAA0313-128-104</Url>
      <Description>AAAAA0313-128-104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10668D-6CDE-4431-8E07-2C3CBE81219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549A1BA-C227-40FB-B15A-9B0213F20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02555d-48c2-4aad-954e-4c384da155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558ED9-78FC-4CF9-B040-7578D235D46A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aa02555d-48c2-4aad-954e-4c384da1556c"/>
    <ds:schemaRef ds:uri="http://purl.org/dc/dcmitype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07BF69BB-878D-49AC-8D9F-F9CD180834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5552</TotalTime>
  <Words>835</Words>
  <Application>Microsoft Office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Wingdings</vt:lpstr>
      <vt:lpstr>Futura</vt:lpstr>
      <vt:lpstr>Futura Light</vt:lpstr>
      <vt:lpstr>Futura Medium</vt:lpstr>
      <vt:lpstr>Shell layouts with footer</vt:lpstr>
      <vt:lpstr>Shell PowerPoint MASTER Template2010</vt:lpstr>
      <vt:lpstr>Cost &amp; Efficiency Improvement (Land East)</vt:lpstr>
      <vt:lpstr>Cost &amp; Efficiency Improvement (Land East)</vt:lpstr>
      <vt:lpstr>Cost &amp; Efficiency Improvement (Land East)</vt:lpstr>
      <vt:lpstr>Cost &amp; Efficiency Improvement (Land East)</vt:lpstr>
      <vt:lpstr>Cost &amp; Efficiency Improvement (Bonga)</vt:lpstr>
      <vt:lpstr>PACO team involved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</dc:creator>
  <cp:lastModifiedBy>Isaac Bejide</cp:lastModifiedBy>
  <cp:revision>861</cp:revision>
  <cp:lastPrinted>2015-05-27T13:03:00Z</cp:lastPrinted>
  <dcterms:created xsi:type="dcterms:W3CDTF">2009-11-25T14:32:06Z</dcterms:created>
  <dcterms:modified xsi:type="dcterms:W3CDTF">2015-08-31T06:21:35Z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Shell SharePoint SAEF LegalEntityTaxHTField0">
    <vt:lpwstr>Shell International B.V.|9132d9f5-7ca8-4411-8616-d5538f34b7de</vt:lpwstr>
  </property>
  <property fmtid="{D5CDD505-2E9C-101B-9397-08002B2CF9AE}" pid="5" name="Shell SharePoint SIS BusinessProcess">
    <vt:lpwstr>12;#Perform ＆ Reward|232482cb-c9ab-4905-b6dc-d2b088eb2d25</vt:lpwstr>
  </property>
  <property fmtid="{D5CDD505-2E9C-101B-9397-08002B2CF9AE}" pid="6" name="Shell SharePoint SAEF SecurityClassification">
    <vt:lpwstr>23;#Confidential|e4bc29b2-6e76-48cc-b090-8b544c0802ae</vt:lpwstr>
  </property>
  <property fmtid="{D5CDD505-2E9C-101B-9397-08002B2CF9AE}" pid="7" name="Shell SharePoint SAEF BusinessProcess">
    <vt:lpwstr>7;#HR - Global People Process|165c3097-f313-450c-bf1e-f87711cdf9ff</vt:lpwstr>
  </property>
  <property fmtid="{D5CDD505-2E9C-101B-9397-08002B2CF9AE}" pid="8" name="h93dccb2ac6049089c489dc80dee5340">
    <vt:lpwstr>Performance and Reward|9582f482-303b-4ad2-af47-c2823ece4972</vt:lpwstr>
  </property>
  <property fmtid="{D5CDD505-2E9C-101B-9397-08002B2CF9AE}" pid="9" name="Shell SharePoint SAEF GlobalFunctionTaxHTField0">
    <vt:lpwstr>Human Resources ＆ Corporate|32f34e3b-9da6-4723-be31-1f637e1d5e3a</vt:lpwstr>
  </property>
  <property fmtid="{D5CDD505-2E9C-101B-9397-08002B2CF9AE}" pid="10" name="Shell SharePoint SIS HRFunction">
    <vt:lpwstr>15;#Performance and Reward|9582f482-303b-4ad2-af47-c2823ece4972</vt:lpwstr>
  </property>
  <property fmtid="{D5CDD505-2E9C-101B-9397-08002B2CF9AE}" pid="11" name="Shell_x0020_SharePoint_x0020_SIS_x0020_BusinessProcess">
    <vt:lpwstr>12;#Perform ＆ Reward|232482cb-c9ab-4905-b6dc-d2b088eb2d25</vt:lpwstr>
  </property>
  <property fmtid="{D5CDD505-2E9C-101B-9397-08002B2CF9AE}" pid="12" name="ContentTypeId">
    <vt:lpwstr>0x01010060F702CE0BC4C349BB5878739D31BEE2</vt:lpwstr>
  </property>
  <property fmtid="{D5CDD505-2E9C-101B-9397-08002B2CF9AE}" pid="13" name="Shell SharePoint SAEF LegalEntity">
    <vt:lpwstr>3;#Shell International B.V.|9132d9f5-7ca8-4411-8616-d5538f34b7de</vt:lpwstr>
  </property>
  <property fmtid="{D5CDD505-2E9C-101B-9397-08002B2CF9AE}" pid="14" name="TaxCatchAll">
    <vt:lpwstr>40;#Business Function or Other|4d7122ee-2ff8-444d-9f0f-6a611b095945;#12;#Perform ＆ Reward|232482cb-c9ab-4905-b6dc-d2b088eb2d25;#61;#HRR_C_Pay_Policy_＆_Benchmarking - xxxxx|0e687fb0-7dd7-45e9-9894-b8a139b43307;#8;#Non-US content, Non Controlled, with de mi</vt:lpwstr>
  </property>
  <property fmtid="{D5CDD505-2E9C-101B-9397-08002B2CF9AE}" pid="15" name="Shell SharePoint SAEF GlobalFunction">
    <vt:lpwstr>2;#Human Resources ＆ Corporate|32f34e3b-9da6-4723-be31-1f637e1d5e3a</vt:lpwstr>
  </property>
  <property fmtid="{D5CDD505-2E9C-101B-9397-08002B2CF9AE}" pid="16" name="Shell SharePoint SAEF BusinessUnitRegion">
    <vt:lpwstr>40;#Business Function or Other|4d7122ee-2ff8-444d-9f0f-6a611b095945</vt:lpwstr>
  </property>
  <property fmtid="{D5CDD505-2E9C-101B-9397-08002B2CF9AE}" pid="17" name="Shell SharePoint SAEF LanguageTaxHTField0">
    <vt:lpwstr>English|bd3ad5ee-f0c3-40aa-8cc8-36ef09940af3</vt:lpwstr>
  </property>
  <property fmtid="{D5CDD505-2E9C-101B-9397-08002B2CF9AE}" pid="18" name="Shell SharePoint SAEF WorkgroupID">
    <vt:lpwstr>61;#HRR_C_Pay_Policy_＆_Benchmarking - xxxxx|0e687fb0-7dd7-45e9-9894-b8a139b43307</vt:lpwstr>
  </property>
  <property fmtid="{D5CDD505-2E9C-101B-9397-08002B2CF9AE}" pid="19" name="Shell SharePoint SAEF SecurityClassificationTaxHTField0">
    <vt:lpwstr>Confidential|e4bc29b2-6e76-48cc-b090-8b544c0802ae</vt:lpwstr>
  </property>
  <property fmtid="{D5CDD505-2E9C-101B-9397-08002B2CF9AE}" pid="20" name="Shell SharePoint SAEF CountryOfJurisdictionTaxHTField0">
    <vt:lpwstr>NETHERLANDS|54565ecb-470f-40ea-a584-819150a65a13</vt:lpwstr>
  </property>
  <property fmtid="{D5CDD505-2E9C-101B-9397-08002B2CF9AE}" pid="21" name="Shell SharePoint SAEF CountryOfJurisdiction">
    <vt:lpwstr>6;#NETHERLANDS|54565ecb-470f-40ea-a584-819150a65a13</vt:lpwstr>
  </property>
  <property fmtid="{D5CDD505-2E9C-101B-9397-08002B2CF9AE}" pid="22" name="Shell SharePoint SAEF BusinessUnitRegionTaxHTField0">
    <vt:lpwstr>Business Function or Other|4d7122ee-2ff8-444d-9f0f-6a611b095945</vt:lpwstr>
  </property>
  <property fmtid="{D5CDD505-2E9C-101B-9397-08002B2CF9AE}" pid="23" name="Shell SharePoint SAEF ExportControlClassification">
    <vt:lpwstr>8;#Non-US content, Non Controlled, with de minimis (less than 10 per cent) US-origin content|e5ce0622-73a1-4bf3-a517-31f0ff7b990c</vt:lpwstr>
  </property>
  <property fmtid="{D5CDD505-2E9C-101B-9397-08002B2CF9AE}" pid="24" name="Shell_x0020_SharePoint_x0020_SIS_x0020_HRFunction">
    <vt:lpwstr>15;#Performance and Reward|9582f482-303b-4ad2-af47-c2823ece4972</vt:lpwstr>
  </property>
  <property fmtid="{D5CDD505-2E9C-101B-9397-08002B2CF9AE}" pid="25" name="b8f029d6d8a748988cc83e2780629013">
    <vt:lpwstr>Perform ＆ Reward|232482cb-c9ab-4905-b6dc-d2b088eb2d25</vt:lpwstr>
  </property>
  <property fmtid="{D5CDD505-2E9C-101B-9397-08002B2CF9AE}" pid="26" name="_dlc_DocIdItemGuid">
    <vt:lpwstr>43918dad-2c20-4905-af08-8d60fb674878</vt:lpwstr>
  </property>
  <property fmtid="{D5CDD505-2E9C-101B-9397-08002B2CF9AE}" pid="27" name="Shell SharePoint SAEF BusinessProcessTaxHTField0">
    <vt:lpwstr>HR - Global People Process|165c3097-f313-450c-bf1e-f87711cdf9ff</vt:lpwstr>
  </property>
  <property fmtid="{D5CDD505-2E9C-101B-9397-08002B2CF9AE}" pid="28" name="Shell SharePoint SAEF BusinessTaxHTField0">
    <vt:lpwstr>Global Functions|97a538f4-23ff-40fe-9c6e-c1dbb6867298</vt:lpwstr>
  </property>
  <property fmtid="{D5CDD505-2E9C-101B-9397-08002B2CF9AE}" pid="29" name="Shell SharePoint SAEF WorkgroupIDTaxHTField0">
    <vt:lpwstr>HRR_C_Pay_Policy_＆_Benchmarking - xxxxx|0e687fb0-7dd7-45e9-9894-b8a139b43307</vt:lpwstr>
  </property>
  <property fmtid="{D5CDD505-2E9C-101B-9397-08002B2CF9AE}" pid="30" name="Shell SharePoint SAEF Language">
    <vt:lpwstr>5;#English|bd3ad5ee-f0c3-40aa-8cc8-36ef09940af3</vt:lpwstr>
  </property>
  <property fmtid="{D5CDD505-2E9C-101B-9397-08002B2CF9AE}" pid="31" name="Shell SharePoint SAEF ExportControlClassificationTaxHTField0">
    <vt:lpwstr>Non-US content, Non Controlled, with de minimis (less than 10 per cent) US-origin content|e5ce0622-73a1-4bf3-a517-31f0ff7b990c</vt:lpwstr>
  </property>
  <property fmtid="{D5CDD505-2E9C-101B-9397-08002B2CF9AE}" pid="32" name="Shell SharePoint SAEF Business">
    <vt:lpwstr>22;#Global Functions|97a538f4-23ff-40fe-9c6e-c1dbb6867298</vt:lpwstr>
  </property>
</Properties>
</file>