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7"/>
  </p:notesMasterIdLst>
  <p:handoutMasterIdLst>
    <p:handoutMasterId r:id="rId8"/>
  </p:handoutMasterIdLst>
  <p:sldIdLst>
    <p:sldId id="386" r:id="rId2"/>
    <p:sldId id="387" r:id="rId3"/>
    <p:sldId id="388" r:id="rId4"/>
    <p:sldId id="390" r:id="rId5"/>
    <p:sldId id="391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utura Medium" pitchFamily="2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.Goodwin" initials="R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DB7"/>
    <a:srgbClr val="CCE9DB"/>
    <a:srgbClr val="66B492"/>
    <a:srgbClr val="339B6E"/>
    <a:srgbClr val="DFD1DE"/>
    <a:srgbClr val="C0A2BD"/>
    <a:srgbClr val="A0749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5547" autoAdjust="0"/>
  </p:normalViewPr>
  <p:slideViewPr>
    <p:cSldViewPr>
      <p:cViewPr>
        <p:scale>
          <a:sx n="110" d="100"/>
          <a:sy n="110" d="100"/>
        </p:scale>
        <p:origin x="-168" y="1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QUAY APRON</c:v>
                </c:pt>
                <c:pt idx="1">
                  <c:v>TRUCKS</c:v>
                </c:pt>
                <c:pt idx="2">
                  <c:v>CRANE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0.45778904458419506</c:v>
                </c:pt>
                <c:pt idx="1">
                  <c:v>0.15247471123679288</c:v>
                </c:pt>
                <c:pt idx="2">
                  <c:v>0.38973624417901209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CE2632A-2085-41EE-9823-4FA484BB9A1A}" type="datetimeFigureOut">
              <a:rPr lang="en-US">
                <a:latin typeface="Futura Medium"/>
              </a:rPr>
              <a:pPr/>
              <a:t>9/4/2016</a:t>
            </a:fld>
            <a:endParaRPr lang="en-GB" dirty="0">
              <a:latin typeface="Futura Medium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 dirty="0">
              <a:latin typeface="Futura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275AE16-2F79-4C7F-BF30-FED719E60943}" type="slidenum">
              <a:rPr lang="en-GB">
                <a:latin typeface="Futura Medium"/>
              </a:rPr>
              <a:pPr/>
              <a:t>‹#›</a:t>
            </a:fld>
            <a:endParaRPr lang="en-GB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61774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8949ED7-9F54-4250-A1B3-CB043E327694}" type="datetimeFigureOut">
              <a:rPr lang="en-US">
                <a:latin typeface="Futura Medium"/>
              </a:rPr>
              <a:pPr/>
              <a:t>9/4/2016</a:t>
            </a:fld>
            <a:endParaRPr lang="en-GB" dirty="0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 dirty="0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DFEEA86-4760-46F0-AD20-358892C77870}" type="slidenum">
              <a:rPr lang="en-GB">
                <a:latin typeface="Futura Medium"/>
              </a:rPr>
              <a:pPr/>
              <a:t>‹#›</a:t>
            </a:fld>
            <a:endParaRPr lang="en-GB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64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Futura Medium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9pPr>
          </a:lstStyle>
          <a:p>
            <a:pPr algn="r" eaLnBrk="1" hangingPunct="1"/>
            <a:fld id="{5B2BDC22-4FD2-4DF0-8824-AEC5755E4178}" type="slidenum">
              <a:rPr lang="en-US" altLang="en-US" sz="1200">
                <a:latin typeface="Futura Medium"/>
              </a:rPr>
              <a:pPr algn="r" eaLnBrk="1" hangingPunct="1"/>
              <a:t>1</a:t>
            </a:fld>
            <a:endParaRPr lang="en-US" altLang="en-US" sz="1200">
              <a:latin typeface="Futura Mediu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EEA86-4760-46F0-AD20-358892C77870}" type="slidenum">
              <a:rPr lang="en-GB" smtClean="0">
                <a:latin typeface="Futura Medium"/>
              </a:rPr>
              <a:pPr/>
              <a:t>2</a:t>
            </a:fld>
            <a:endParaRPr lang="en-GB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668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</p:spTree>
  </p:cSld>
  <p:clrMapOvr>
    <a:masterClrMapping/>
  </p:clrMapOvr>
  <p:transition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61160" y="6267688"/>
            <a:ext cx="4017706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68312" y="4179607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68312" y="3844644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68313" y="4122027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68312" y="4436262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61159" y="5944860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68312" y="1654176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68312" y="1319213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468313" y="1596596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68312" y="1910831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1159" y="3419429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26792" y="4179607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26792" y="3844644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26792" y="4122027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26792" y="4436262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9638" y="5944860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26792" y="1654176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26792" y="1319213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 smtClean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26792" y="1596596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26792" y="1910831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9638" y="3419429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29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 smtClean="0"/>
                <a:t> </a:t>
              </a:r>
              <a:endParaRPr lang="en-GB" dirty="0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 descr="Text Box 11"/>
          <p:cNvSpPr txBox="1">
            <a:spLocks noChangeArrowheads="1"/>
          </p:cNvSpPr>
          <p:nvPr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 flipH="1">
            <a:off x="468313" y="1307018"/>
            <a:ext cx="7020000" cy="5086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mtClean="0"/>
              <a:t> </a:t>
            </a:r>
            <a:endParaRPr lang="en-GB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H="1">
            <a:off x="1548071" y="226142"/>
            <a:ext cx="7129203" cy="504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 flipH="1">
            <a:off x="1548072" y="1307018"/>
            <a:ext cx="5942197" cy="396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23" name="Picture 22" descr="Shell-2010-Pecten-RGBpc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68313" y="290934"/>
            <a:ext cx="720000" cy="667868"/>
          </a:xfrm>
          <a:prstGeom prst="rect">
            <a:avLst/>
          </a:prstGeom>
          <a:noFill/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7813" y="1307018"/>
            <a:ext cx="5942012" cy="3960307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8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 dirty="0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6250" y="1307018"/>
            <a:ext cx="7014019" cy="50763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83134" y="5890598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83134" y="6115627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smtClean="0"/>
              <a:t>Click to insert Role in Organisation</a:t>
            </a:r>
            <a:endParaRPr lang="en-GB" dirty="0"/>
          </a:p>
        </p:txBody>
      </p:sp>
      <p:sp>
        <p:nvSpPr>
          <p:cNvPr id="24" name="Text Box 11" descr="Text Box 11"/>
          <p:cNvSpPr txBox="1">
            <a:spLocks noChangeArrowheads="1"/>
          </p:cNvSpPr>
          <p:nvPr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882" y="295200"/>
            <a:ext cx="813463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1"/>
            <a:ext cx="8208961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2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468313" y="6470359"/>
            <a:ext cx="2962912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4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5688" y="1310400"/>
            <a:ext cx="396000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0000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6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6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/>
              <a:t>Month 2010</a:t>
            </a:r>
            <a:endParaRPr lang="en-GB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mtClean="0"/>
              <a:t>Footer: Title may be placed here or disclaimer if required. May sit up to two lines in depth.</a:t>
            </a:r>
            <a:endParaRPr lang="en-US" dirty="0"/>
          </a:p>
        </p:txBody>
      </p:sp>
      <p:sp>
        <p:nvSpPr>
          <p:cNvPr id="16" name="Text Box 11" descr="Text Box 11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1200" b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SEPCiN</a:t>
            </a:r>
            <a:endParaRPr lang="en-GB" sz="12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0400"/>
            <a:ext cx="8188567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Xx</a:t>
            </a:r>
          </a:p>
          <a:p>
            <a:pPr lvl="5"/>
            <a:r>
              <a:rPr lang="en-GB" dirty="0" smtClean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354" y="295253"/>
            <a:ext cx="8139721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3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Onne Supply base (</a:t>
            </a:r>
            <a:r>
              <a:rPr lang="en-US" dirty="0" err="1" smtClean="0"/>
              <a:t>osb</a:t>
            </a:r>
            <a:r>
              <a:rPr lang="en-US" dirty="0" smtClean="0"/>
              <a:t>) business improvement achievement - 2016</a:t>
            </a:r>
            <a:endParaRPr lang="en-US" alt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16438" y="2851150"/>
            <a:ext cx="2879725" cy="2339975"/>
          </a:xfrm>
          <a:prstGeom prst="rect">
            <a:avLst/>
          </a:prstGeom>
          <a:solidFill>
            <a:srgbClr val="C0C0C0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Use this area for cover image</a:t>
            </a:r>
            <a:br>
              <a:rPr lang="en-GB" sz="1050" dirty="0">
                <a:latin typeface="+mn-lt"/>
                <a:cs typeface="+mn-cs"/>
              </a:rPr>
            </a:br>
            <a:r>
              <a:rPr lang="en-GB" sz="1050" dirty="0">
                <a:latin typeface="+mn-lt"/>
                <a:cs typeface="+mn-cs"/>
              </a:rPr>
              <a:t>(height 6.5cm, width 8cm)</a:t>
            </a:r>
          </a:p>
        </p:txBody>
      </p:sp>
      <p:sp>
        <p:nvSpPr>
          <p:cNvPr id="3080" name="Text Placeholder 23"/>
          <p:cNvSpPr>
            <a:spLocks/>
          </p:cNvSpPr>
          <p:nvPr/>
        </p:nvSpPr>
        <p:spPr bwMode="auto">
          <a:xfrm>
            <a:off x="1698624" y="5486073"/>
            <a:ext cx="5757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5113" indent="-265113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1900"/>
              </a:lnSpc>
              <a:spcAft>
                <a:spcPts val="1200"/>
              </a:spcAft>
              <a:buClr>
                <a:schemeClr val="accent2"/>
              </a:buClr>
              <a:buSzPct val="75000"/>
            </a:pPr>
            <a:endParaRPr lang="en-US" altLang="en-US" sz="1200" dirty="0"/>
          </a:p>
        </p:txBody>
      </p:sp>
      <p:sp>
        <p:nvSpPr>
          <p:cNvPr id="3081" name="Text Placeholder 24"/>
          <p:cNvSpPr>
            <a:spLocks/>
          </p:cNvSpPr>
          <p:nvPr/>
        </p:nvSpPr>
        <p:spPr bwMode="auto">
          <a:xfrm>
            <a:off x="1698625" y="5624513"/>
            <a:ext cx="57578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65113" indent="-265113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utura Medium" pitchFamily="2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1900"/>
              </a:lnSpc>
              <a:spcAft>
                <a:spcPts val="1200"/>
              </a:spcAft>
              <a:buClr>
                <a:schemeClr val="accent2"/>
              </a:buClr>
              <a:buSzPct val="75000"/>
            </a:pPr>
            <a:endParaRPr lang="en-US" altLang="en-US" sz="1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23848" y="2851200"/>
            <a:ext cx="2773934" cy="1620000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41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CONSIDERED FRO IMPROVEMENT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99772916"/>
              </p:ext>
            </p:extLst>
          </p:nvPr>
        </p:nvGraphicFramePr>
        <p:xfrm>
          <a:off x="457200" y="1295400"/>
          <a:ext cx="8208962" cy="507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6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QUAY APRON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62166313"/>
              </p:ext>
            </p:extLst>
          </p:nvPr>
        </p:nvGraphicFramePr>
        <p:xfrm>
          <a:off x="152401" y="762001"/>
          <a:ext cx="8534400" cy="434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495"/>
                <a:gridCol w="1462504"/>
                <a:gridCol w="990600"/>
                <a:gridCol w="1290054"/>
                <a:gridCol w="1422400"/>
                <a:gridCol w="2545347"/>
              </a:tblGrid>
              <a:tr h="533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SQM)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1428051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2,230,656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1,189,402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Saving</a:t>
                      </a:r>
                      <a:r>
                        <a:rPr lang="en-US" baseline="0" dirty="0" smtClean="0"/>
                        <a:t> is less lease for 4mths + 1mth reduced area and cost of relocation ($1,041,254)</a:t>
                      </a:r>
                      <a:endParaRPr lang="en-US" dirty="0"/>
                    </a:p>
                  </a:txBody>
                  <a:tcPr/>
                </a:tc>
              </a:tr>
              <a:tr h="999925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2,319,882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2,319,882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36478"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14,208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2,412,660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2,412,660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:.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6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_ June 2016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3372971"/>
              </p:ext>
            </p:extLst>
          </p:nvPr>
        </p:nvGraphicFramePr>
        <p:xfrm>
          <a:off x="152401" y="762001"/>
          <a:ext cx="7112000" cy="4861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066800"/>
                <a:gridCol w="914400"/>
                <a:gridCol w="1752600"/>
                <a:gridCol w="1854201"/>
              </a:tblGrid>
              <a:tr h="533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655319">
                <a:tc>
                  <a:txBody>
                    <a:bodyPr/>
                    <a:lstStyle/>
                    <a:p>
                      <a:r>
                        <a:rPr lang="en-US" dirty="0" smtClean="0"/>
                        <a:t>Dedicated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trucks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49,907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99,814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Call-out</a:t>
                      </a:r>
                      <a:r>
                        <a:rPr lang="en-US" baseline="0" dirty="0" smtClean="0"/>
                        <a:t> from Poll- within base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6364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Call-out</a:t>
                      </a:r>
                      <a:r>
                        <a:rPr lang="en-US" baseline="0" dirty="0" smtClean="0"/>
                        <a:t> from Poll- Outside base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11trucks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6478">
                <a:tc>
                  <a:txBody>
                    <a:bodyPr/>
                    <a:lstStyle/>
                    <a:p>
                      <a:r>
                        <a:rPr lang="en-US" dirty="0" smtClean="0"/>
                        <a:t>Savings for June’16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Circa $49,544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Expected Savings for June to</a:t>
                      </a:r>
                      <a:r>
                        <a:rPr lang="en-US" baseline="0" dirty="0" smtClean="0"/>
                        <a:t> Dec’16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Circa $346,808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4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rgbClr val="595959"/>
                </a:solidFill>
              </a:rPr>
              <a:t>.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3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408486141"/>
              </p:ext>
            </p:extLst>
          </p:nvPr>
        </p:nvGraphicFramePr>
        <p:xfrm>
          <a:off x="468313" y="1312863"/>
          <a:ext cx="656716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287"/>
                <a:gridCol w="1447800"/>
                <a:gridCol w="1524000"/>
                <a:gridCol w="15490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Dedicated crane size before and after down sizing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RATE/MTH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TOTAL(Jun</a:t>
                      </a:r>
                      <a:r>
                        <a:rPr lang="en-US" baseline="0" dirty="0" smtClean="0"/>
                        <a:t> – Dec’16)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 91-120T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271,238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1,898,666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Now 30 – 50T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144,600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1,012,200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Savings Jun – Dec’16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$886,466.00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 NT PowerPoint template MASTER2010</Template>
  <TotalTime>9385</TotalTime>
  <Words>152</Words>
  <Application>Microsoft Office PowerPoint</Application>
  <PresentationFormat>On-screen Show (4:3)</PresentationFormat>
  <Paragraphs>68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Shell layouts with footer</vt:lpstr>
      <vt:lpstr>Onne Supply base (osb) business improvement achievement - 2016</vt:lpstr>
      <vt:lpstr>AREAS CONSIDERED FRO IMPROVEMENT </vt:lpstr>
      <vt:lpstr>QUAY APRON</vt:lpstr>
      <vt:lpstr>TRUCK _ June 2016</vt:lpstr>
      <vt:lpstr>CRANE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HEADLINE FUTURA MEDIUM BOLD 24PT Up to Three Lines All Capital or Title Case</dc:title>
  <dc:creator>Idada Oyema</dc:creator>
  <cp:lastModifiedBy>Eteyen.Oboho</cp:lastModifiedBy>
  <cp:revision>601</cp:revision>
  <dcterms:created xsi:type="dcterms:W3CDTF">2010-05-04T13:39:20Z</dcterms:created>
  <dcterms:modified xsi:type="dcterms:W3CDTF">2016-09-04T16:15:22Z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