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  <p:sldMasterId id="2147483697" r:id="rId3"/>
  </p:sldMasterIdLst>
  <p:notesMasterIdLst>
    <p:notesMasterId r:id="rId16"/>
  </p:notesMasterIdLst>
  <p:handoutMasterIdLst>
    <p:handoutMasterId r:id="rId17"/>
  </p:handoutMasterIdLst>
  <p:sldIdLst>
    <p:sldId id="485" r:id="rId4"/>
    <p:sldId id="489" r:id="rId5"/>
    <p:sldId id="487" r:id="rId6"/>
    <p:sldId id="461" r:id="rId7"/>
    <p:sldId id="482" r:id="rId8"/>
    <p:sldId id="483" r:id="rId9"/>
    <p:sldId id="490" r:id="rId10"/>
    <p:sldId id="491" r:id="rId11"/>
    <p:sldId id="492" r:id="rId12"/>
    <p:sldId id="493" r:id="rId13"/>
    <p:sldId id="494" r:id="rId14"/>
    <p:sldId id="451" r:id="rId1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00"/>
    <a:srgbClr val="0099FF"/>
    <a:srgbClr val="0000FF"/>
    <a:srgbClr val="009900"/>
    <a:srgbClr val="33CC33"/>
    <a:srgbClr val="FF3300"/>
    <a:srgbClr val="FF0066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75" autoAdjust="0"/>
  </p:normalViewPr>
  <p:slideViewPr>
    <p:cSldViewPr showGuides="1">
      <p:cViewPr>
        <p:scale>
          <a:sx n="130" d="100"/>
          <a:sy n="130" d="100"/>
        </p:scale>
        <p:origin x="-270" y="7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552" y="-9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E1DF9-6610-413E-B713-5EFAB5895DA5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2D3AC-58E0-4E5D-A59B-E9B57A868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9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5954" y="0"/>
            <a:ext cx="3027466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4A1BA-2BC2-4F9E-B6DC-6C9625D872A0}" type="datetimeFigureOut">
              <a:rPr lang="en-US" smtClean="0"/>
              <a:pPr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133" y="4410392"/>
            <a:ext cx="5586735" cy="417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17613"/>
            <a:ext cx="3027466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5954" y="8817613"/>
            <a:ext cx="3027466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1D7B5-187E-4066-A728-019605DEE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1D7B5-187E-4066-A728-019605DEE3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468313" y="226142"/>
            <a:ext cx="8142959" cy="6167226"/>
            <a:chOff x="468313" y="226142"/>
            <a:chExt cx="8142959" cy="6167226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smtClean="0"/>
                <a:t> </a:t>
              </a:r>
              <a:endParaRPr lang="en-GB"/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226142"/>
              <a:ext cx="7063200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24" name="Picture 23" descr="Shell-2010-Pecten-RGBpc.wm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 lIns="0" tIns="0" rIns="0"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 smtClean="0"/>
              <a:t>Remaining reserves and NFA production forecast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97782" y="5357825"/>
            <a:ext cx="5760000" cy="216000"/>
          </a:xfrm>
        </p:spPr>
        <p:txBody>
          <a:bodyPr anchor="ctr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 smtClean="0"/>
              <a:t>Click to insert Author’s Name</a:t>
            </a:r>
            <a:endParaRPr lang="en-GB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97782" y="5627539"/>
            <a:ext cx="5760000" cy="216000"/>
          </a:xfrm>
        </p:spPr>
        <p:txBody>
          <a:bodyPr anchor="ctr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 smtClean="0"/>
              <a:t>Click to insert Role in Organization</a:t>
            </a:r>
            <a:endParaRPr lang="en-GB" dirty="0"/>
          </a:p>
        </p:txBody>
      </p:sp>
      <p:sp>
        <p:nvSpPr>
          <p:cNvPr id="26" name="Text Box 11" descr="Text Box 11"/>
          <p:cNvSpPr txBox="1">
            <a:spLocks noChangeArrowheads="1"/>
          </p:cNvSpPr>
          <p:nvPr/>
        </p:nvSpPr>
        <p:spPr bwMode="auto">
          <a:xfrm>
            <a:off x="468313" y="6470359"/>
            <a:ext cx="2520000" cy="324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Shell  Petroleum Development Company of Nigeria</a:t>
            </a:r>
            <a:r>
              <a:rPr lang="en-GB" sz="800" baseline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.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Rectangle 4" descr="Rectangle 4"/>
          <p:cNvSpPr txBox="1">
            <a:spLocks noChangeArrowheads="1"/>
          </p:cNvSpPr>
          <p:nvPr userDrawn="1"/>
        </p:nvSpPr>
        <p:spPr bwMode="auto">
          <a:xfrm>
            <a:off x="7391400" y="6534000"/>
            <a:ext cx="1080000" cy="3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Jan 2013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9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23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20000"/>
              </a:lnSpc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MY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20000"/>
              </a:lnSpc>
              <a:buNone/>
              <a:defRPr sz="2400" b="1" cap="none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 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0.0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 userDrawn="1"/>
        </p:nvGrpSpPr>
        <p:grpSpPr>
          <a:xfrm>
            <a:off x="900000" y="648000"/>
            <a:ext cx="7380000" cy="5633999"/>
            <a:chOff x="900000" y="648000"/>
            <a:chExt cx="7380000" cy="5633999"/>
          </a:xfrm>
        </p:grpSpPr>
        <p:sp>
          <p:nvSpPr>
            <p:cNvPr id="10" name="Rectangle 4"/>
            <p:cNvSpPr>
              <a:spLocks noChangeArrowheads="1"/>
            </p:cNvSpPr>
            <p:nvPr userDrawn="1"/>
          </p:nvSpPr>
          <p:spPr bwMode="auto">
            <a:xfrm flipH="1">
              <a:off x="900000" y="1367999"/>
              <a:ext cx="6661152" cy="4914000"/>
            </a:xfrm>
            <a:prstGeom prst="rect">
              <a:avLst/>
            </a:prstGeom>
            <a:solidFill>
              <a:srgbClr val="FCEC8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648000"/>
              <a:ext cx="6660000" cy="4914000"/>
            </a:xfrm>
            <a:prstGeom prst="rect">
              <a:avLst/>
            </a:prstGeom>
            <a:solidFill>
              <a:srgbClr val="FAE37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 flipH="1">
              <a:off x="1620000" y="1367999"/>
              <a:ext cx="5940000" cy="4194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MY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69" y="1440000"/>
            <a:ext cx="2520000" cy="900000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 smtClean="0"/>
              <a:t>Q &amp; A</a:t>
            </a:r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ll-2010-Pecten-RGBpc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402000" y="2343715"/>
            <a:ext cx="2340000" cy="21705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MY">
                <a:latin typeface="Futura Medium" pitchFamily="2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MY">
              <a:latin typeface="Futura Medium" pitchFamily="2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MY">
              <a:latin typeface="Futura Medium" pitchFamily="2" charset="0"/>
              <a:cs typeface="Arial" pitchFamily="34" charset="0"/>
            </a:endParaRPr>
          </a:p>
        </p:txBody>
      </p:sp>
      <p:pic>
        <p:nvPicPr>
          <p:cNvPr id="9" name="Picture 29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648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244" y="6540252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+mn-lt"/>
              </a:rPr>
              <a:t>Shell Projects &amp; Technology</a:t>
            </a:r>
            <a:endParaRPr lang="en-US" sz="9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18080" y="654820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  <a:latin typeface="+mn-lt"/>
              </a:rPr>
              <a:t>CONFIDENTIAL</a:t>
            </a:r>
            <a:endParaRPr lang="en-US" sz="8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6F793-A32E-4694-BA6D-C512A84C74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53244" y="6540252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+mn-lt"/>
              </a:rPr>
              <a:t>Shell Projects &amp; Technology</a:t>
            </a:r>
            <a:endParaRPr lang="en-US" sz="9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8080" y="6548204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C00000"/>
                </a:solidFill>
                <a:latin typeface="+mn-lt"/>
              </a:rPr>
              <a:t>CONFIDENTIAL</a:t>
            </a:r>
            <a:endParaRPr lang="en-US" sz="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 Medium" pitchFamily="2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10400"/>
            <a:ext cx="7747176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53"/>
            <a:ext cx="7700963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00000" y="6470359"/>
            <a:ext cx="2520000" cy="324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 Shell  Petroleum Development Company of Nigeria</a:t>
            </a:r>
            <a:r>
              <a:rPr lang="en-GB" sz="800" baseline="0" dirty="0" smtClean="0">
                <a:solidFill>
                  <a:schemeClr val="tx1"/>
                </a:solidFill>
                <a:latin typeface="+mn-lt"/>
                <a:cs typeface="Arial" pitchFamily="34" charset="0"/>
              </a:rPr>
              <a:t>.</a:t>
            </a:r>
            <a:endParaRPr lang="en-GB" sz="800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4" descr="Rectangle 4"/>
          <p:cNvSpPr txBox="1">
            <a:spLocks noChangeArrowheads="1"/>
          </p:cNvSpPr>
          <p:nvPr/>
        </p:nvSpPr>
        <p:spPr bwMode="auto">
          <a:xfrm>
            <a:off x="7391400" y="6534000"/>
            <a:ext cx="1080000" cy="324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Jan 2013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9" r:id="rId7"/>
    <p:sldLayoutId id="2147483692" r:id="rId8"/>
  </p:sldLayoutIdLst>
  <p:transition>
    <p:fade/>
  </p:transition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140000"/>
        </a:lnSpc>
        <a:spcBef>
          <a:spcPts val="0"/>
        </a:spcBef>
        <a:spcAft>
          <a:spcPts val="600"/>
        </a:spcAft>
        <a:buClr>
          <a:schemeClr val="accent2"/>
        </a:buClr>
        <a:buSzPct val="75000"/>
        <a:buFontTx/>
        <a:buBlip>
          <a:blip r:embed="rId10"/>
        </a:buBlip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4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lnSpc>
          <a:spcPct val="14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lnSpc>
          <a:spcPct val="14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642404" y="6456457"/>
            <a:ext cx="31451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C092D77-BF14-44D1-8E50-4F1EFB4AC40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none" baseline="0">
          <a:solidFill>
            <a:srgbClr val="D42E1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spcBef>
          <a:spcPct val="20000"/>
        </a:spcBef>
        <a:buClr>
          <a:schemeClr val="accent2"/>
        </a:buClr>
        <a:buSzPct val="75000"/>
        <a:buFontTx/>
        <a:buBlip>
          <a:blip r:embed="rId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defTabSz="914400" rtl="0" eaLnBrk="1" latinLnBrk="0" hangingPunct="1">
        <a:spcBef>
          <a:spcPct val="20000"/>
        </a:spcBef>
        <a:buFont typeface="Futura Medium" pitchFamily="2" charset="0"/>
        <a:buChar char="—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smtClean="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7641C787-E27A-4588-B359-68E1E4102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smtClean="0"/>
              <a:t>CBI Web Portal 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User </a:t>
            </a:r>
            <a:r>
              <a:rPr lang="en-GB" sz="3600" dirty="0" smtClean="0"/>
              <a:t>manual</a:t>
            </a:r>
            <a:endParaRPr lang="en-US" sz="3600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633216" y="4676640"/>
            <a:ext cx="3841200" cy="29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defRPr/>
            </a:pPr>
            <a:r>
              <a:rPr lang="en-GB" sz="1600" b="1" dirty="0" smtClean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rPr>
              <a:t>Kolawole, Oni </a:t>
            </a:r>
            <a:r>
              <a:rPr lang="en-GB" sz="1600" b="1" dirty="0" smtClean="0">
                <a:solidFill>
                  <a:schemeClr val="accent2"/>
                </a:solidFill>
                <a:latin typeface="+mj-lt"/>
                <a:ea typeface="+mj-ea"/>
                <a:cs typeface="Arial" pitchFamily="34" charset="0"/>
              </a:rPr>
              <a:t>SPDC-UIO/G/PB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Overall Savings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38200"/>
            <a:ext cx="513163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93"/>
          <p:cNvSpPr>
            <a:spLocks noChangeArrowheads="1"/>
          </p:cNvSpPr>
          <p:nvPr/>
        </p:nvSpPr>
        <p:spPr bwMode="auto">
          <a:xfrm>
            <a:off x="72164" y="838201"/>
            <a:ext cx="3433035" cy="2590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Click PD Overall Savings menu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Select </a:t>
            </a:r>
            <a:r>
              <a:rPr lang="en-US" sz="1100" b="1" i="1" dirty="0" smtClean="0">
                <a:solidFill>
                  <a:srgbClr val="C00000"/>
                </a:solidFill>
              </a:rPr>
              <a:t>the Month you want to update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Enter the values for Deep Dive, Deep Dive Opportunity and Efficiency Improvement Opportunity for each asset.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</a:t>
            </a:r>
            <a:r>
              <a:rPr lang="en-US" sz="1100" b="1" i="1" dirty="0" smtClean="0">
                <a:solidFill>
                  <a:srgbClr val="C00000"/>
                </a:solidFill>
              </a:rPr>
              <a:t>Save button to submit. 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The tables for PD Estimated, Actual and Latest Estimate Savings are updated.</a:t>
            </a:r>
          </a:p>
          <a:p>
            <a:pPr>
              <a:lnSpc>
                <a:spcPct val="114000"/>
              </a:lnSpc>
              <a:spcAft>
                <a:spcPct val="35000"/>
              </a:spcAft>
            </a:pPr>
            <a:endParaRPr lang="en-US" sz="1100" b="1" i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Aft>
                <a:spcPct val="35000"/>
              </a:spcAft>
            </a:pPr>
            <a:r>
              <a:rPr lang="en-US" sz="1100" b="1" i="1" dirty="0" smtClean="0">
                <a:solidFill>
                  <a:srgbClr val="003399"/>
                </a:solidFill>
              </a:rPr>
              <a:t>Note: This data is used to plot the graphs in the center view of the CBI website.</a:t>
            </a:r>
          </a:p>
          <a:p>
            <a:pPr>
              <a:lnSpc>
                <a:spcPct val="114000"/>
              </a:lnSpc>
              <a:spcAft>
                <a:spcPct val="35000"/>
              </a:spcAft>
            </a:pP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78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 Stories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91000" y="838200"/>
            <a:ext cx="4567621" cy="3986212"/>
            <a:chOff x="3429000" y="1295400"/>
            <a:chExt cx="4567621" cy="398621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295400"/>
              <a:ext cx="3280688" cy="3986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688" y="1556310"/>
              <a:ext cx="1286933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393"/>
          <p:cNvSpPr>
            <a:spLocks noChangeArrowheads="1"/>
          </p:cNvSpPr>
          <p:nvPr/>
        </p:nvSpPr>
        <p:spPr bwMode="auto">
          <a:xfrm>
            <a:off x="72164" y="838201"/>
            <a:ext cx="3433035" cy="29717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4000"/>
              </a:lnSpc>
              <a:spcAft>
                <a:spcPct val="35000"/>
              </a:spcAft>
            </a:pPr>
            <a:r>
              <a:rPr lang="en-US" sz="1100" b="1" i="1" dirty="0" smtClean="0">
                <a:solidFill>
                  <a:srgbClr val="003399"/>
                </a:solidFill>
              </a:rPr>
              <a:t>Cost Savings Stories are in two format on CBI website.</a:t>
            </a:r>
          </a:p>
          <a:p>
            <a:pPr>
              <a:lnSpc>
                <a:spcPct val="114000"/>
              </a:lnSpc>
              <a:spcAft>
                <a:spcPct val="35000"/>
              </a:spcAft>
            </a:pPr>
            <a:r>
              <a:rPr lang="en-US" sz="1100" b="1" i="1" dirty="0" smtClean="0">
                <a:solidFill>
                  <a:srgbClr val="003399"/>
                </a:solidFill>
              </a:rPr>
              <a:t>The PD Cost Saving Stories here is used for presentation.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Click Download Cost Saving template, (a Power Point file)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Pick an item from the six hexagonal options below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Use the option as your cost saving story Head Line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Enter your cost saving stories under each section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Forward your stories to the CBI team.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The CBI team uploads your Saving stories to the portal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233854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3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&amp; BI Home page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12790"/>
            <a:ext cx="6563538" cy="374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755646" y="2286000"/>
            <a:ext cx="304799" cy="1828800"/>
          </a:xfrm>
          <a:prstGeom prst="leftBrac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622" y="2292350"/>
            <a:ext cx="453970" cy="18957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/>
              <a:t>Other applications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706538" y="3124200"/>
            <a:ext cx="223431" cy="1752600"/>
          </a:xfrm>
          <a:prstGeom prst="rightBrac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9969" y="2260761"/>
            <a:ext cx="453970" cy="268759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/>
              <a:t>Cost Saving Stories section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7110819" y="4890681"/>
            <a:ext cx="266700" cy="924738"/>
          </a:xfrm>
          <a:prstGeom prst="rightBrac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5410513"/>
            <a:ext cx="950709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/>
              <a:t>Support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3538459" y="3243340"/>
            <a:ext cx="771681" cy="3962400"/>
          </a:xfrm>
          <a:prstGeom prst="rightBrace">
            <a:avLst>
              <a:gd name="adj1" fmla="val 8333"/>
              <a:gd name="adj2" fmla="val 50160"/>
            </a:avLst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4067" y="5581963"/>
            <a:ext cx="5291833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200" dirty="0" smtClean="0"/>
              <a:t>Deep Dive, Deep Dive Opportunity, Efficiency Improvement Opportunity Charts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90800" y="1295400"/>
            <a:ext cx="0" cy="996950"/>
          </a:xfrm>
          <a:prstGeom prst="straightConnector1">
            <a:avLst/>
          </a:prstGeom>
          <a:ln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64479" y="838200"/>
            <a:ext cx="1452642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dirty="0" smtClean="0"/>
              <a:t>Cost Agenda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10200" y="1295400"/>
            <a:ext cx="0" cy="996950"/>
          </a:xfrm>
          <a:prstGeom prst="straightConnector1">
            <a:avLst/>
          </a:prstGeom>
          <a:ln>
            <a:solidFill>
              <a:srgbClr val="0099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762000"/>
            <a:ext cx="1524000" cy="60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  <a:spcAft>
                <a:spcPts val="1200"/>
              </a:spcAft>
            </a:pPr>
            <a:r>
              <a:rPr lang="en-US" sz="1200" dirty="0" smtClean="0"/>
              <a:t>Cost </a:t>
            </a:r>
            <a:r>
              <a:rPr lang="en-US" sz="1200" dirty="0"/>
              <a:t>s</a:t>
            </a:r>
            <a:r>
              <a:rPr lang="en-US" sz="1200" dirty="0" smtClean="0"/>
              <a:t>aving projects, scrolling</a:t>
            </a:r>
          </a:p>
        </p:txBody>
      </p:sp>
    </p:spTree>
    <p:extLst>
      <p:ext uri="{BB962C8B-B14F-4D97-AF65-F5344CB8AC3E}">
        <p14:creationId xmlns:p14="http://schemas.microsoft.com/office/powerpoint/2010/main" val="3307527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0" y="228600"/>
            <a:ext cx="7700400" cy="4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none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Cost Agenda </a:t>
            </a:r>
            <a:r>
              <a:rPr lang="en-US" dirty="0" smtClean="0"/>
              <a:t>– Onshore, Offshore and PD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6" y="1815767"/>
            <a:ext cx="5521037" cy="229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6" y="796238"/>
            <a:ext cx="221347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331" y="914400"/>
            <a:ext cx="312427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200" b="1" i="1" dirty="0">
                <a:solidFill>
                  <a:srgbClr val="C00000"/>
                </a:solidFill>
              </a:rPr>
              <a:t>Click on the ONSHORE button under the Cost Agenda,</a:t>
            </a:r>
          </a:p>
          <a:p>
            <a:pPr marL="285750" indent="-285750">
              <a:lnSpc>
                <a:spcPts val="21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200" b="1" i="1" dirty="0">
                <a:solidFill>
                  <a:srgbClr val="C00000"/>
                </a:solidFill>
              </a:rPr>
              <a:t>Asset under Onshore are displayed with buttons.</a:t>
            </a:r>
          </a:p>
          <a:p>
            <a:pPr marL="285750" indent="-285750">
              <a:lnSpc>
                <a:spcPts val="21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200" b="1" i="1" dirty="0">
                <a:solidFill>
                  <a:srgbClr val="C00000"/>
                </a:solidFill>
              </a:rPr>
              <a:t>Click on the button you want to see cost saving projects.</a:t>
            </a:r>
          </a:p>
          <a:p>
            <a:pPr marL="285750" indent="-285750">
              <a:lnSpc>
                <a:spcPts val="21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200" b="1" i="1" dirty="0">
                <a:solidFill>
                  <a:srgbClr val="C00000"/>
                </a:solidFill>
              </a:rPr>
              <a:t>The projects are listed, as shown above, with all the saving opportunities</a:t>
            </a:r>
            <a:r>
              <a:rPr lang="en-US" sz="1200" dirty="0" smtClean="0"/>
              <a:t>.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Repeat 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same steps for other buttons under Cost Agenda.</a:t>
            </a:r>
          </a:p>
        </p:txBody>
      </p:sp>
    </p:spTree>
    <p:extLst>
      <p:ext uri="{BB962C8B-B14F-4D97-AF65-F5344CB8AC3E}">
        <p14:creationId xmlns:p14="http://schemas.microsoft.com/office/powerpoint/2010/main" val="1222760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2"/>
          <p:cNvSpPr>
            <a:spLocks noChangeArrowheads="1"/>
          </p:cNvSpPr>
          <p:nvPr/>
        </p:nvSpPr>
        <p:spPr bwMode="auto">
          <a:xfrm>
            <a:off x="0" y="249448"/>
            <a:ext cx="91440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-481013" algn="ctr">
              <a:spcBef>
                <a:spcPct val="0"/>
              </a:spcBef>
              <a:defRPr/>
            </a:pPr>
            <a:r>
              <a:rPr lang="en-GB" sz="2400" b="1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Cost Agenda – PD Summary</a:t>
            </a:r>
            <a:endParaRPr lang="en-US" sz="2400" b="1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39" y="2057400"/>
            <a:ext cx="5371669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39" y="901598"/>
            <a:ext cx="239793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93"/>
          <p:cNvSpPr>
            <a:spLocks noChangeArrowheads="1"/>
          </p:cNvSpPr>
          <p:nvPr/>
        </p:nvSpPr>
        <p:spPr bwMode="auto">
          <a:xfrm>
            <a:off x="152400" y="914400"/>
            <a:ext cx="3390466" cy="27432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4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Performance Summary generates a summary overview of the savings performance against plan(OP).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Projects under each asset in an asset area are rolled up to their respective assets and total sum of the performance are calculated for the asset area.</a:t>
            </a:r>
          </a:p>
          <a:p>
            <a:pPr lvl="0">
              <a:lnSpc>
                <a:spcPct val="114000"/>
              </a:lnSpc>
              <a:spcAft>
                <a:spcPct val="35000"/>
              </a:spcAft>
            </a:pPr>
            <a:endParaRPr lang="en-US" sz="14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285750" indent="-285750">
              <a:lnSpc>
                <a:spcPts val="21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600" b="1" i="1" dirty="0" smtClean="0">
                <a:solidFill>
                  <a:srgbClr val="C00000"/>
                </a:solidFill>
              </a:rPr>
              <a:t>Click </a:t>
            </a:r>
            <a:r>
              <a:rPr lang="en-US" sz="1600" b="1" i="1" dirty="0">
                <a:solidFill>
                  <a:srgbClr val="C00000"/>
                </a:solidFill>
              </a:rPr>
              <a:t>Performance Summary </a:t>
            </a:r>
            <a:r>
              <a:rPr lang="en-US" sz="1600" b="1" i="1" dirty="0" smtClean="0">
                <a:solidFill>
                  <a:srgbClr val="C00000"/>
                </a:solidFill>
              </a:rPr>
              <a:t>Dashboard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Saving Story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5841575" cy="344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19138"/>
            <a:ext cx="3505200" cy="197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5562600" y="25908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Rectangle 393"/>
          <p:cNvSpPr>
            <a:spLocks noChangeArrowheads="1"/>
          </p:cNvSpPr>
          <p:nvPr/>
        </p:nvSpPr>
        <p:spPr bwMode="auto">
          <a:xfrm>
            <a:off x="184709" y="914400"/>
            <a:ext cx="4668926" cy="16764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4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To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tell Cost Saving Stories: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View Cost Saving Stories.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On the Cost Saving Stories page, click Tell Cost Saving Story</a:t>
            </a:r>
          </a:p>
          <a:p>
            <a:pPr lvl="0">
              <a:lnSpc>
                <a:spcPct val="114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A popup window pops up a form to fill your saving stories and add maximum of 4 images.</a:t>
            </a:r>
          </a:p>
          <a:p>
            <a:pPr marL="628650" lvl="1" indent="-1714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Then click Submit button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PD Cost Challenge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88" y="838200"/>
            <a:ext cx="51945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2971800" y="3310129"/>
            <a:ext cx="1019902" cy="423671"/>
          </a:xfrm>
          <a:prstGeom prst="straightConnector1">
            <a:avLst/>
          </a:prstGeom>
          <a:ln w="254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5400000" flipH="1" flipV="1">
            <a:off x="4070471" y="3551359"/>
            <a:ext cx="776287" cy="226771"/>
          </a:xfrm>
          <a:prstGeom prst="bentConnector3">
            <a:avLst>
              <a:gd name="adj1" fmla="val 50000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96" y="3657600"/>
            <a:ext cx="256820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44" y="4038600"/>
            <a:ext cx="5257800" cy="19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93"/>
          <p:cNvSpPr>
            <a:spLocks noChangeArrowheads="1"/>
          </p:cNvSpPr>
          <p:nvPr/>
        </p:nvSpPr>
        <p:spPr bwMode="auto">
          <a:xfrm>
            <a:off x="72165" y="838201"/>
            <a:ext cx="3447686" cy="22098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4000"/>
              </a:lnSpc>
              <a:spcAft>
                <a:spcPct val="35000"/>
              </a:spcAft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Data are uploaded into the CBI Performance monitoring tool, using the </a:t>
            </a:r>
            <a:r>
              <a:rPr lang="en-US" sz="1400" b="1" dirty="0" smtClean="0">
                <a:solidFill>
                  <a:srgbClr val="FF0000"/>
                </a:solidFill>
              </a:rPr>
              <a:t>Production Cost Challenge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 option on the web portal.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production Cost Challenge.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Select your </a:t>
            </a:r>
            <a:r>
              <a:rPr lang="en-US" sz="1100" b="1" i="1" dirty="0" smtClean="0">
                <a:solidFill>
                  <a:srgbClr val="C00000"/>
                </a:solidFill>
              </a:rPr>
              <a:t>Asset. </a:t>
            </a:r>
            <a:r>
              <a:rPr lang="en-US" sz="1100" b="1" i="1" dirty="0">
                <a:solidFill>
                  <a:srgbClr val="C00000"/>
                </a:solidFill>
              </a:rPr>
              <a:t>The preloaded projects from your asset are displayed.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Update button to make changes.</a:t>
            </a: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the project to display project details.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7632" y="3617366"/>
            <a:ext cx="2948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smtClean="0">
                <a:solidFill>
                  <a:srgbClr val="003399"/>
                </a:solidFill>
              </a:rPr>
              <a:t>Project </a:t>
            </a:r>
            <a:r>
              <a:rPr lang="en-US" b="1" i="1" u="sng" dirty="0">
                <a:solidFill>
                  <a:srgbClr val="003399"/>
                </a:solidFill>
              </a:rPr>
              <a:t>details</a:t>
            </a:r>
            <a:endParaRPr lang="en-US" u="sng" dirty="0">
              <a:solidFill>
                <a:srgbClr val="0033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796" y="3169700"/>
            <a:ext cx="2568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smtClean="0">
                <a:solidFill>
                  <a:srgbClr val="003399"/>
                </a:solidFill>
              </a:rPr>
              <a:t>Update Project</a:t>
            </a:r>
            <a:endParaRPr lang="en-US" u="sng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Project.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838201"/>
            <a:ext cx="4191000" cy="4847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1880631" cy="232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93"/>
          <p:cNvSpPr>
            <a:spLocks noChangeArrowheads="1"/>
          </p:cNvSpPr>
          <p:nvPr/>
        </p:nvSpPr>
        <p:spPr bwMode="auto">
          <a:xfrm>
            <a:off x="72165" y="838201"/>
            <a:ext cx="3447686" cy="15239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 smtClean="0">
                <a:solidFill>
                  <a:srgbClr val="C00000"/>
                </a:solidFill>
              </a:rPr>
              <a:t>Click Add PD Cost </a:t>
            </a:r>
            <a:r>
              <a:rPr lang="en-US" sz="1600" b="1" i="1" dirty="0">
                <a:solidFill>
                  <a:srgbClr val="C00000"/>
                </a:solidFill>
              </a:rPr>
              <a:t>Challenge.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rgbClr val="C00000"/>
                </a:solidFill>
              </a:rPr>
              <a:t>Select your </a:t>
            </a:r>
            <a:r>
              <a:rPr lang="en-US" sz="1600" b="1" i="1" dirty="0" smtClean="0">
                <a:solidFill>
                  <a:srgbClr val="C00000"/>
                </a:solidFill>
              </a:rPr>
              <a:t>Asset. </a:t>
            </a: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 smtClean="0">
                <a:solidFill>
                  <a:srgbClr val="C00000"/>
                </a:solidFill>
              </a:rPr>
              <a:t>Fill the form.</a:t>
            </a:r>
            <a:endParaRPr lang="en-US" sz="1600" b="1" i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600" b="1" i="1" dirty="0" smtClean="0">
                <a:solidFill>
                  <a:srgbClr val="C00000"/>
                </a:solidFill>
              </a:rPr>
              <a:t>Click Submit button.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38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 Cost Challenge Reduction and 3 Parts Opportunities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38200"/>
            <a:ext cx="36595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47837"/>
            <a:ext cx="4214813" cy="30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93"/>
          <p:cNvSpPr>
            <a:spLocks noChangeArrowheads="1"/>
          </p:cNvSpPr>
          <p:nvPr/>
        </p:nvSpPr>
        <p:spPr bwMode="auto">
          <a:xfrm>
            <a:off x="72164" y="838201"/>
            <a:ext cx="4728435" cy="22098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Click PD Summary Cost Reduction menu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Select your </a:t>
            </a:r>
            <a:r>
              <a:rPr lang="en-US" sz="1100" b="1" i="1" dirty="0" smtClean="0">
                <a:solidFill>
                  <a:srgbClr val="C00000"/>
                </a:solidFill>
              </a:rPr>
              <a:t>Asset. If data has been filled for the asset, the data are called up for update.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</a:t>
            </a:r>
            <a:r>
              <a:rPr lang="en-US" sz="1100" b="1" i="1" dirty="0" smtClean="0">
                <a:solidFill>
                  <a:srgbClr val="C00000"/>
                </a:solidFill>
              </a:rPr>
              <a:t>Submit button.</a:t>
            </a:r>
          </a:p>
          <a:p>
            <a:pPr>
              <a:lnSpc>
                <a:spcPct val="114000"/>
              </a:lnSpc>
              <a:spcAft>
                <a:spcPct val="35000"/>
              </a:spcAft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The data here is used to display Three parts opportunities report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628650" lvl="2" indent="-1714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</a:t>
            </a:r>
            <a:r>
              <a:rPr lang="en-US" sz="1100" b="1" i="1" dirty="0" smtClean="0">
                <a:solidFill>
                  <a:srgbClr val="C00000"/>
                </a:solidFill>
              </a:rPr>
              <a:t>3 Parts Opportunity menu to view report.</a:t>
            </a:r>
          </a:p>
          <a:p>
            <a:pPr marL="628650" lvl="2" indent="-1714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Click Export to Excel to download the report.</a:t>
            </a:r>
            <a:endParaRPr lang="en-US" sz="1100" b="1" i="1" dirty="0">
              <a:solidFill>
                <a:srgbClr val="C00000"/>
              </a:solidFill>
            </a:endParaRPr>
          </a:p>
          <a:p>
            <a:pPr>
              <a:lnSpc>
                <a:spcPct val="114000"/>
              </a:lnSpc>
              <a:spcAft>
                <a:spcPct val="35000"/>
              </a:spcAft>
            </a:pP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147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Cost Reduction Report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073" y="914400"/>
            <a:ext cx="497999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93"/>
          <p:cNvSpPr>
            <a:spLocks noChangeArrowheads="1"/>
          </p:cNvSpPr>
          <p:nvPr/>
        </p:nvSpPr>
        <p:spPr bwMode="auto">
          <a:xfrm>
            <a:off x="72164" y="838201"/>
            <a:ext cx="3433035" cy="140969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36000" rIns="36000" bIns="0" numCol="1" anchor="t" anchorCtr="0" compatLnSpc="1">
            <a:prstTxWarp prst="textNoShape">
              <a:avLst/>
            </a:prstTxWarp>
          </a:bodyPr>
          <a:lstStyle/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 smtClean="0">
                <a:solidFill>
                  <a:srgbClr val="C00000"/>
                </a:solidFill>
              </a:rPr>
              <a:t>Click PD Summary Cost Reduction menu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Select your </a:t>
            </a:r>
            <a:r>
              <a:rPr lang="en-US" sz="1100" b="1" i="1" dirty="0" smtClean="0">
                <a:solidFill>
                  <a:srgbClr val="C00000"/>
                </a:solidFill>
              </a:rPr>
              <a:t>Asset. If data has been filled for the asset, the data are called up for update.</a:t>
            </a:r>
            <a:endParaRPr lang="en-US" sz="1100" b="1" i="1" dirty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14000"/>
              </a:lnSpc>
              <a:spcAft>
                <a:spcPct val="35000"/>
              </a:spcAft>
              <a:buFont typeface="Wingdings" panose="05000000000000000000" pitchFamily="2" charset="2"/>
              <a:buChar char="q"/>
            </a:pPr>
            <a:r>
              <a:rPr lang="en-US" sz="1100" b="1" i="1" dirty="0">
                <a:solidFill>
                  <a:srgbClr val="C00000"/>
                </a:solidFill>
              </a:rPr>
              <a:t>Click </a:t>
            </a:r>
            <a:r>
              <a:rPr lang="en-US" sz="1100" b="1" i="1" dirty="0" smtClean="0">
                <a:solidFill>
                  <a:srgbClr val="C00000"/>
                </a:solidFill>
              </a:rPr>
              <a:t>Submit button.</a:t>
            </a:r>
          </a:p>
          <a:p>
            <a:pPr>
              <a:lnSpc>
                <a:spcPct val="114000"/>
              </a:lnSpc>
              <a:spcAft>
                <a:spcPct val="35000"/>
              </a:spcAft>
            </a:pP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59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Shell layouts without footer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Default Design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24649</TotalTime>
  <Words>544</Words>
  <Application>Microsoft Office PowerPoint</Application>
  <PresentationFormat>On-screen Show (4:3)</PresentationFormat>
  <Paragraphs>68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template</vt:lpstr>
      <vt:lpstr>Shell layouts without footer</vt:lpstr>
      <vt:lpstr>Default Design</vt:lpstr>
      <vt:lpstr>CBI Web Portal   User manual</vt:lpstr>
      <vt:lpstr>C &amp; BI Home page components</vt:lpstr>
      <vt:lpstr>PowerPoint Presentation</vt:lpstr>
      <vt:lpstr>PowerPoint Presentation</vt:lpstr>
      <vt:lpstr>Cost Saving Story</vt:lpstr>
      <vt:lpstr>PD Cost Challenge</vt:lpstr>
      <vt:lpstr>Add New Project.</vt:lpstr>
      <vt:lpstr>PD Cost Challenge Reduction and 3 Parts Opportunities</vt:lpstr>
      <vt:lpstr>Summary Cost Reduction Report</vt:lpstr>
      <vt:lpstr>PD Overall Savings</vt:lpstr>
      <vt:lpstr>Cost Saving Stories</vt:lpstr>
      <vt:lpstr>PowerPoint Presentation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Onno.Houtzager</dc:creator>
  <cp:lastModifiedBy>Isaac Bejide</cp:lastModifiedBy>
  <cp:revision>1921</cp:revision>
  <dcterms:created xsi:type="dcterms:W3CDTF">2011-06-07T16:57:53Z</dcterms:created>
  <dcterms:modified xsi:type="dcterms:W3CDTF">2015-09-10T15:28:00Z</dcterms:modified>
</cp:coreProperties>
</file>