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3" r:id="rId3"/>
    <p:sldId id="264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237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022DE-D4AE-4BCE-9395-9EB81BAD357E}" type="datetimeFigureOut">
              <a:rPr lang="en-US" smtClean="0">
                <a:latin typeface="Futura Medium"/>
              </a:rPr>
              <a:t>9/19/2014</a:t>
            </a:fld>
            <a:endParaRPr lang="en-US" dirty="0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370EC-3E40-4D05-A5DF-79763F38B75A}" type="slidenum">
              <a:rPr lang="en-US" smtClean="0">
                <a:latin typeface="Futura Medium"/>
              </a:r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71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/>
              </a:rPr>
              <a:pPr/>
              <a:t>4</a:t>
            </a:fld>
            <a:endParaRPr lang="en-GB" dirty="0">
              <a:latin typeface="Futura Mediu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Month 2010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  </a:t>
            </a:r>
            <a:endParaRPr lang="en-GB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c-v-01010:8044/RPI/App/Lean/Default.aspx" TargetMode="External"/><Relationship Id="rId2" Type="http://schemas.openxmlformats.org/officeDocument/2006/relationships/hyperlink" Target="https://eu001-sp.shell.com/sites/aaaaa7807/UIGRLIT/SitePages/SISHome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001-sp.shell.com/sites/AAAAA7807/BI_UIG/SitePages/SISHome.aspx" TargetMode="External"/><Relationship Id="rId4" Type="http://schemas.openxmlformats.org/officeDocument/2006/relationships/hyperlink" Target="https://eu001-sp.shell.com/sites/AAAAA7807/UIOGCINews/default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5200"/>
            <a:ext cx="8295712" cy="419156"/>
          </a:xfrm>
        </p:spPr>
        <p:txBody>
          <a:bodyPr/>
          <a:lstStyle/>
          <a:p>
            <a:r>
              <a:rPr lang="en-US" dirty="0" smtClean="0"/>
              <a:t>CONTINUOUS IMPROVEMENT (CI) WAYS OF 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016"/>
            <a:ext cx="4549140" cy="446913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1022866"/>
            <a:ext cx="841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Are you working the CI Way? …Then initiate an improvement in your work area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00800" y="1996440"/>
            <a:ext cx="2316026" cy="340794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dirty="0" smtClean="0">
                <a:solidFill>
                  <a:srgbClr val="002060"/>
                </a:solidFill>
              </a:rPr>
              <a:t>FOCUS</a:t>
            </a:r>
            <a:r>
              <a:rPr lang="en-US" sz="1000" b="1" baseline="0" dirty="0" smtClean="0">
                <a:solidFill>
                  <a:srgbClr val="002060"/>
                </a:solidFill>
              </a:rPr>
              <a:t> </a:t>
            </a:r>
            <a:r>
              <a:rPr lang="en-US" sz="1000" b="1" baseline="0" dirty="0">
                <a:solidFill>
                  <a:srgbClr val="002060"/>
                </a:solidFill>
              </a:rPr>
              <a:t>ON THE </a:t>
            </a:r>
            <a:r>
              <a:rPr lang="en-US" sz="1000" b="1" baseline="0" dirty="0" smtClean="0">
                <a:solidFill>
                  <a:srgbClr val="002060"/>
                </a:solidFill>
              </a:rPr>
              <a:t>CUSTOMER -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Who's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the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customer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and what do they value?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PURSUE END -TO -END </a:t>
            </a:r>
            <a:r>
              <a:rPr lang="en-US" sz="1000" b="1" baseline="0" dirty="0" smtClean="0">
                <a:solidFill>
                  <a:srgbClr val="002060"/>
                </a:solidFill>
              </a:rPr>
              <a:t>RESULTS -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Do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I understand the whole process, not just my part?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MAKE PERFROMANCE </a:t>
            </a:r>
            <a:r>
              <a:rPr lang="en-US" sz="1000" b="1" baseline="0" dirty="0" smtClean="0">
                <a:solidFill>
                  <a:srgbClr val="002060"/>
                </a:solidFill>
              </a:rPr>
              <a:t>VISIBLE -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How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do we know how our process is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performing?</a:t>
            </a:r>
            <a:endParaRPr lang="en-US" sz="1000" b="0" baseline="0" dirty="0">
              <a:solidFill>
                <a:sysClr val="windowText" lastClr="000000"/>
              </a:solidFill>
            </a:endParaRP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COACH FOR </a:t>
            </a:r>
            <a:r>
              <a:rPr lang="en-US" sz="1000" b="1" baseline="0" dirty="0" smtClean="0">
                <a:solidFill>
                  <a:srgbClr val="002060"/>
                </a:solidFill>
              </a:rPr>
              <a:t>IMPROVEMENT -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How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do I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enable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others through shared  learning?</a:t>
            </a:r>
            <a:endParaRPr lang="en-US" sz="1000" b="0" dirty="0">
              <a:solidFill>
                <a:sysClr val="windowText" lastClr="000000"/>
              </a:solidFill>
            </a:endParaRPr>
          </a:p>
          <a:p>
            <a:pPr algn="l"/>
            <a:endParaRPr lang="en-US" sz="100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dirty="0">
                <a:solidFill>
                  <a:srgbClr val="002060"/>
                </a:solidFill>
              </a:rPr>
              <a:t>DRIVE SIMPLE </a:t>
            </a:r>
            <a:r>
              <a:rPr lang="en-US" sz="1000" b="1" dirty="0" smtClean="0">
                <a:solidFill>
                  <a:srgbClr val="002060"/>
                </a:solidFill>
              </a:rPr>
              <a:t>SOLUTIONS - </a:t>
            </a:r>
            <a:r>
              <a:rPr lang="en-US" sz="1000" b="0" dirty="0" smtClean="0">
                <a:solidFill>
                  <a:sysClr val="windowText" lastClr="000000"/>
                </a:solidFill>
              </a:rPr>
              <a:t>Are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we over-engineering our solutions?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CONTINOUSLY </a:t>
            </a:r>
            <a:r>
              <a:rPr lang="en-US" sz="1000" b="1" baseline="0" dirty="0" smtClean="0">
                <a:solidFill>
                  <a:srgbClr val="002060"/>
                </a:solidFill>
              </a:rPr>
              <a:t>IMPROVE - 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Is Continuous </a:t>
            </a:r>
            <a:r>
              <a:rPr lang="en-US" sz="1000" b="0" baseline="0" dirty="0">
                <a:solidFill>
                  <a:sysClr val="windowText" lastClr="000000"/>
                </a:solidFill>
              </a:rPr>
              <a:t>Improvement Everybody Everyday</a:t>
            </a:r>
            <a:r>
              <a:rPr lang="en-US" sz="1000" b="0" baseline="0" dirty="0" smtClean="0">
                <a:solidFill>
                  <a:sysClr val="windowText" lastClr="000000"/>
                </a:solidFill>
              </a:rPr>
              <a:t>?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l"/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38800" y="3429000"/>
            <a:ext cx="685800" cy="838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2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914400"/>
            <a:ext cx="2667000" cy="5312945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Go See Guide</a:t>
            </a:r>
          </a:p>
          <a:p>
            <a:pPr algn="l"/>
            <a:r>
              <a:rPr lang="en-US" sz="1000" b="1" dirty="0" smtClean="0">
                <a:solidFill>
                  <a:srgbClr val="002060"/>
                </a:solidFill>
              </a:rPr>
              <a:t>WHAT </a:t>
            </a:r>
            <a:r>
              <a:rPr lang="en-US" sz="1000" b="1" dirty="0">
                <a:solidFill>
                  <a:srgbClr val="002060"/>
                </a:solidFill>
              </a:rPr>
              <a:t>IS IT</a:t>
            </a:r>
            <a:r>
              <a:rPr lang="en-US" sz="1000" b="0" dirty="0">
                <a:solidFill>
                  <a:sysClr val="windowText" lastClr="000000"/>
                </a:solidFill>
              </a:rPr>
              <a:t>: </a:t>
            </a:r>
            <a:r>
              <a:rPr lang="en-US" sz="1000" b="0" i="1" dirty="0">
                <a:solidFill>
                  <a:sysClr val="windowText" lastClr="000000"/>
                </a:solidFill>
              </a:rPr>
              <a:t>To go see the actual </a:t>
            </a:r>
            <a:r>
              <a:rPr lang="en-US" sz="1000" b="0" i="1" dirty="0" smtClean="0">
                <a:solidFill>
                  <a:sysClr val="windowText" lastClr="000000"/>
                </a:solidFill>
              </a:rPr>
              <a:t>process </a:t>
            </a:r>
            <a:r>
              <a:rPr lang="en-US" sz="1000" b="0" i="1" dirty="0">
                <a:solidFill>
                  <a:sysClr val="windowText" lastClr="000000"/>
                </a:solidFill>
              </a:rPr>
              <a:t>to </a:t>
            </a:r>
            <a:r>
              <a:rPr lang="en-US" sz="1000" b="1" i="1" u="sng" dirty="0">
                <a:solidFill>
                  <a:sysClr val="windowText" lastClr="000000"/>
                </a:solidFill>
              </a:rPr>
              <a:t>understand</a:t>
            </a:r>
            <a:r>
              <a:rPr lang="en-US" sz="1000" b="1" i="1" baseline="0" dirty="0">
                <a:solidFill>
                  <a:sysClr val="windowText" lastClr="000000"/>
                </a:solidFill>
              </a:rPr>
              <a:t>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the real situation through direct observation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WHERE IS IT DONE?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At the "actual place" (aka the Gemba) where the process is taking place. This cannot be done away from the process and its performers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WHY DO IT: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To observe for yourself and Identify </a:t>
            </a:r>
            <a:r>
              <a:rPr lang="en-US" sz="1000" b="0" i="1" baseline="0" dirty="0" smtClean="0">
                <a:solidFill>
                  <a:sysClr val="windowText" lastClr="000000"/>
                </a:solidFill>
              </a:rPr>
              <a:t>Opportunities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&amp; best practice, </a:t>
            </a:r>
            <a:r>
              <a:rPr lang="en-US" sz="1000" b="0" i="1" baseline="0" dirty="0" smtClean="0">
                <a:solidFill>
                  <a:sysClr val="windowText" lastClr="000000"/>
                </a:solidFill>
              </a:rPr>
              <a:t>investigate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a problem, monitor performance, coach for improvement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WHO DOES IT?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Anyone who needs to understand  the process, from senior manager to team leaders and process performers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1000" b="1" baseline="0" dirty="0">
                <a:solidFill>
                  <a:srgbClr val="002060"/>
                </a:solidFill>
              </a:rPr>
              <a:t>WHAT TO ASK (Examples)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Is this a safe and </a:t>
            </a:r>
            <a:r>
              <a:rPr lang="en-US" sz="1000" b="0" i="1" baseline="0" dirty="0" smtClean="0">
                <a:solidFill>
                  <a:sysClr val="windowText" lastClr="000000"/>
                </a:solidFill>
              </a:rPr>
              <a:t>convenient </a:t>
            </a:r>
            <a:r>
              <a:rPr lang="en-US" sz="1000" b="0" i="1" baseline="0" dirty="0">
                <a:solidFill>
                  <a:sysClr val="windowText" lastClr="000000"/>
                </a:solidFill>
              </a:rPr>
              <a:t>time to </a:t>
            </a:r>
            <a:r>
              <a:rPr lang="en-US" sz="1000" b="0" i="1" baseline="0" dirty="0" smtClean="0">
                <a:solidFill>
                  <a:sysClr val="windowText" lastClr="000000"/>
                </a:solidFill>
              </a:rPr>
              <a:t>talk?</a:t>
            </a:r>
            <a:endParaRPr lang="en-US" sz="1000" b="0" i="1" baseline="0" dirty="0">
              <a:solidFill>
                <a:sysClr val="windowText" lastClr="000000"/>
              </a:solidFill>
            </a:endParaRP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Can you show me  your process?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How do you know when you are doing this right?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How do you measure performance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Who's the customer of this work?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Do you have ideas of how to improve the process?</a:t>
            </a:r>
          </a:p>
          <a:p>
            <a:pPr marL="171450" indent="-171450" algn="l">
              <a:buClr>
                <a:srgbClr val="D42E12"/>
              </a:buClr>
              <a:buFont typeface="Wingdings" panose="05000000000000000000" pitchFamily="2" charset="2"/>
              <a:buChar char=""/>
            </a:pPr>
            <a:r>
              <a:rPr lang="en-US" sz="1000" b="0" i="1" baseline="0" dirty="0">
                <a:solidFill>
                  <a:sysClr val="windowText" lastClr="000000"/>
                </a:solidFill>
              </a:rPr>
              <a:t>What do you do if you find a problem?</a:t>
            </a:r>
          </a:p>
          <a:p>
            <a:pPr algn="l"/>
            <a:endParaRPr lang="en-US" sz="1000" b="1" baseline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b="1" baseline="0" dirty="0">
                <a:solidFill>
                  <a:sysClr val="windowText" lastClr="000000"/>
                </a:solidFill>
              </a:rPr>
              <a:t>Remember to always Show Respect: Be hard on the process not the people</a:t>
            </a:r>
            <a:r>
              <a:rPr lang="en-US" sz="1000" b="1" baseline="0" dirty="0" smtClean="0">
                <a:solidFill>
                  <a:sysClr val="windowText" lastClr="000000"/>
                </a:solidFill>
              </a:rPr>
              <a:t>.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95200"/>
            <a:ext cx="8295712" cy="419156"/>
          </a:xfrm>
        </p:spPr>
        <p:txBody>
          <a:bodyPr/>
          <a:lstStyle/>
          <a:p>
            <a:r>
              <a:rPr lang="en-US" dirty="0" smtClean="0"/>
              <a:t>CONTINUOUS IMPROVEMENT (CI) WAYS OF WORKING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378" y="3200400"/>
            <a:ext cx="213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At the  Gemba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19400" y="2597304"/>
            <a:ext cx="2209800" cy="235569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ysClr val="windowText" lastClr="000000"/>
                </a:solidFill>
              </a:rPr>
              <a:t>ALWAYS:</a:t>
            </a:r>
          </a:p>
          <a:p>
            <a:pPr algn="l"/>
            <a:r>
              <a:rPr lang="en-US" b="1" dirty="0">
                <a:solidFill>
                  <a:sysClr val="windowText" lastClr="000000"/>
                </a:solidFill>
              </a:rPr>
              <a:t>*GO</a:t>
            </a:r>
            <a:r>
              <a:rPr lang="en-US" b="1" baseline="0" dirty="0">
                <a:solidFill>
                  <a:sysClr val="windowText" lastClr="000000"/>
                </a:solidFill>
              </a:rPr>
              <a:t> SEE</a:t>
            </a:r>
          </a:p>
          <a:p>
            <a:pPr algn="l"/>
            <a:r>
              <a:rPr lang="en-US" i="1" baseline="0" dirty="0">
                <a:solidFill>
                  <a:sysClr val="windowText" lastClr="000000"/>
                </a:solidFill>
              </a:rPr>
              <a:t>See guide</a:t>
            </a:r>
          </a:p>
          <a:p>
            <a:pPr algn="l"/>
            <a:endParaRPr lang="en-US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b="1" baseline="0" dirty="0">
                <a:solidFill>
                  <a:sysClr val="windowText" lastClr="000000"/>
                </a:solidFill>
              </a:rPr>
              <a:t>*SHOW RESPECT - </a:t>
            </a:r>
            <a:r>
              <a:rPr lang="en-US" i="1" baseline="0" dirty="0">
                <a:solidFill>
                  <a:sysClr val="windowText" lastClr="000000"/>
                </a:solidFill>
              </a:rPr>
              <a:t>Remember that the process performer is the true expert</a:t>
            </a:r>
          </a:p>
          <a:p>
            <a:pPr algn="l"/>
            <a:endParaRPr lang="en-US" baseline="0" dirty="0">
              <a:solidFill>
                <a:sysClr val="windowText" lastClr="000000"/>
              </a:solidFill>
            </a:endParaRPr>
          </a:p>
          <a:p>
            <a:r>
              <a:rPr lang="en-US" b="1" dirty="0">
                <a:solidFill>
                  <a:sysClr val="windowText" lastClr="000000"/>
                </a:solidFill>
                <a:effectLst/>
              </a:rPr>
              <a:t>*ASK WHY -  </a:t>
            </a:r>
            <a:r>
              <a:rPr lang="en-US" b="0" i="1" dirty="0" smtClean="0">
                <a:solidFill>
                  <a:sysClr val="windowText" lastClr="000000"/>
                </a:solidFill>
                <a:effectLst/>
              </a:rPr>
              <a:t>Demonstrate</a:t>
            </a:r>
            <a:r>
              <a:rPr lang="en-US" b="0" i="1" baseline="0" dirty="0" smtClean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b="0" i="1" baseline="0" dirty="0">
                <a:solidFill>
                  <a:sysClr val="windowText" lastClr="000000"/>
                </a:solidFill>
                <a:effectLst/>
              </a:rPr>
              <a:t>curiosity, dig into the detail </a:t>
            </a:r>
            <a:r>
              <a:rPr lang="en-US" b="0" i="1" baseline="0" dirty="0" smtClean="0">
                <a:solidFill>
                  <a:sysClr val="windowText" lastClr="000000"/>
                </a:solidFill>
                <a:effectLst/>
              </a:rPr>
              <a:t>in order </a:t>
            </a:r>
            <a:r>
              <a:rPr lang="en-US" b="0" i="1" baseline="0" dirty="0">
                <a:solidFill>
                  <a:sysClr val="windowText" lastClr="000000"/>
                </a:solidFill>
                <a:effectLst/>
              </a:rPr>
              <a:t>to  determine the real root cause of the problem</a:t>
            </a:r>
            <a:endParaRPr lang="en-US" b="0" i="1" dirty="0">
              <a:solidFill>
                <a:sysClr val="windowText" lastClr="000000"/>
              </a:solidFill>
              <a:effectLst/>
            </a:endParaRPr>
          </a:p>
          <a:p>
            <a:pPr algn="l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181600" y="3314699"/>
            <a:ext cx="609600" cy="7255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6878" y="926747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You can identify improvement initiatives in your area through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i="1" dirty="0" smtClean="0">
                <a:solidFill>
                  <a:srgbClr val="FF0000"/>
                </a:solidFill>
              </a:rPr>
              <a:t>o See </a:t>
            </a:r>
            <a:r>
              <a:rPr lang="en-US" b="1" dirty="0" smtClean="0">
                <a:solidFill>
                  <a:srgbClr val="002060"/>
                </a:solidFill>
              </a:rPr>
              <a:t>at the Gemba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33600" y="3249209"/>
            <a:ext cx="457200" cy="7255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81400" y="3020609"/>
            <a:ext cx="304800" cy="228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95275"/>
            <a:ext cx="8372475" cy="419100"/>
          </a:xfrm>
        </p:spPr>
        <p:txBody>
          <a:bodyPr/>
          <a:lstStyle/>
          <a:p>
            <a:r>
              <a:rPr lang="en-US" dirty="0" smtClean="0"/>
              <a:t>CONTINUOUS IMPROVEMENT (CI) WAYS OF WORKING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65832" y="1295400"/>
            <a:ext cx="3886200" cy="28956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Lagos:</a:t>
            </a:r>
          </a:p>
          <a:p>
            <a:r>
              <a:rPr lang="en-US" sz="1400" baseline="0" dirty="0" smtClean="0">
                <a:solidFill>
                  <a:srgbClr val="002060"/>
                </a:solidFill>
              </a:rPr>
              <a:t>Lanre Ogunsakin - </a:t>
            </a:r>
            <a:r>
              <a:rPr lang="en-US" sz="1400" dirty="0" smtClean="0">
                <a:solidFill>
                  <a:srgbClr val="002060"/>
                </a:solidFill>
              </a:rPr>
              <a:t>+</a:t>
            </a:r>
            <a:r>
              <a:rPr lang="en-US" sz="1400" dirty="0">
                <a:solidFill>
                  <a:srgbClr val="002060"/>
                </a:solidFill>
              </a:rPr>
              <a:t>234 80703 65201</a:t>
            </a:r>
            <a:endParaRPr lang="en-US" sz="1400" baseline="0" dirty="0">
              <a:solidFill>
                <a:sysClr val="windowText" lastClr="000000"/>
              </a:solidFill>
            </a:endParaRP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Greg </a:t>
            </a:r>
            <a:r>
              <a:rPr lang="en-US" sz="1400" dirty="0">
                <a:solidFill>
                  <a:sysClr val="windowText" lastClr="000000"/>
                </a:solidFill>
              </a:rPr>
              <a:t>Esangbedo – +234 8070363195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Akeem </a:t>
            </a:r>
            <a:r>
              <a:rPr lang="en-US" sz="1400" dirty="0">
                <a:solidFill>
                  <a:sysClr val="windowText" lastClr="000000"/>
                </a:solidFill>
              </a:rPr>
              <a:t>Adepoju – +234 80 703 62093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Port Harcourt: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Mustapha Adetoun -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+234 </a:t>
            </a:r>
            <a:r>
              <a:rPr lang="en-US" sz="1400" dirty="0">
                <a:solidFill>
                  <a:sysClr val="windowText" lastClr="000000"/>
                </a:solidFill>
              </a:rPr>
              <a:t>8070324337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Chuks Bisike-Ojiako - +2348070321929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Ben </a:t>
            </a:r>
            <a:r>
              <a:rPr lang="en-US" sz="1400" dirty="0">
                <a:solidFill>
                  <a:sysClr val="windowText" lastClr="000000"/>
                </a:solidFill>
              </a:rPr>
              <a:t>Odeh –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+234 </a:t>
            </a:r>
            <a:r>
              <a:rPr lang="en-US" sz="1400" dirty="0">
                <a:solidFill>
                  <a:sysClr val="windowText" lastClr="000000"/>
                </a:solidFill>
              </a:rPr>
              <a:t>8070342634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Omu</a:t>
            </a:r>
            <a:r>
              <a:rPr lang="en-US" sz="1400" dirty="0">
                <a:solidFill>
                  <a:sysClr val="windowText" lastClr="000000"/>
                </a:solidFill>
              </a:rPr>
              <a:t> Ugborugbo - +234 80702 39633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Chinyere </a:t>
            </a:r>
            <a:r>
              <a:rPr lang="en-US" sz="1400" dirty="0">
                <a:solidFill>
                  <a:sysClr val="windowText" lastClr="000000"/>
                </a:solidFill>
              </a:rPr>
              <a:t>Akuegbonwu - +2348070222461</a:t>
            </a:r>
          </a:p>
          <a:p>
            <a:pPr algn="ctr"/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4495800"/>
            <a:ext cx="6400800" cy="1600200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1">
                <a:lumMod val="50000"/>
              </a:schemeClr>
            </a:outerShdw>
          </a:effectLst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Links to additional information:</a:t>
            </a:r>
            <a:endParaRPr lang="en-US" b="1" dirty="0" smtClean="0">
              <a:solidFill>
                <a:srgbClr val="FF0000"/>
              </a:solidFill>
              <a:hlinkClick r:id="rId2"/>
            </a:endParaRP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400" b="1" dirty="0" smtClean="0">
                <a:solidFill>
                  <a:srgbClr val="FF0000"/>
                </a:solidFill>
                <a:hlinkClick r:id="rId2"/>
              </a:rPr>
              <a:t>UIOG CI/Lean website</a:t>
            </a:r>
            <a:r>
              <a:rPr lang="en-US" sz="1400" b="1" dirty="0" smtClean="0">
                <a:solidFill>
                  <a:srgbClr val="FF0000"/>
                </a:solidFill>
              </a:rPr>
              <a:t> – additional information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400" b="1" dirty="0" smtClean="0">
                <a:solidFill>
                  <a:srgbClr val="FF0000"/>
                </a:solidFill>
                <a:hlinkClick r:id="rId3"/>
              </a:rPr>
              <a:t>UIOG CI/Lean Projects Dashboard – Register a CI project &amp; monitor status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400" b="1" dirty="0" smtClean="0">
                <a:solidFill>
                  <a:srgbClr val="FF0000"/>
                </a:solidFill>
                <a:hlinkClick r:id="rId4"/>
              </a:rPr>
              <a:t>CI Newsletters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400" b="1" dirty="0" smtClean="0">
                <a:solidFill>
                  <a:srgbClr val="FF0000"/>
                </a:solidFill>
                <a:hlinkClick r:id="rId5"/>
              </a:rPr>
              <a:t>Bright Ideas – Register an improvement idea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773668"/>
            <a:ext cx="730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For additional information, support and Coaching, see below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1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Template - Presentation Mode</Template>
  <TotalTime>122</TotalTime>
  <Words>469</Words>
  <Application>Microsoft Office PowerPoint</Application>
  <PresentationFormat>On-screen Show (4:3)</PresentationFormat>
  <Paragraphs>67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Shell layouts with footer</vt:lpstr>
      <vt:lpstr>CONTINUOUS IMPROVEMENT (CI) WAYS OF WORKING</vt:lpstr>
      <vt:lpstr>CONTINUOUS IMPROVEMENT (CI) WAYS OF WORKING</vt:lpstr>
      <vt:lpstr>CONTINUOUS IMPROVEMENT (CI) WAYS OF WORKING</vt:lpstr>
      <vt:lpstr>PowerPoint Presentation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C.Bisike-Ojiako</dc:creator>
  <cp:lastModifiedBy>Isaac Bejide</cp:lastModifiedBy>
  <cp:revision>21</cp:revision>
  <dcterms:created xsi:type="dcterms:W3CDTF">2014-07-23T14:44:39Z</dcterms:created>
  <dcterms:modified xsi:type="dcterms:W3CDTF">2014-09-19T11:06:20Z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