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5"/>
    <p:sldMasterId id="2147483696" r:id="rId6"/>
  </p:sldMasterIdLst>
  <p:notesMasterIdLst>
    <p:notesMasterId r:id="rId9"/>
  </p:notesMasterIdLst>
  <p:handoutMasterIdLst>
    <p:handoutMasterId r:id="rId10"/>
  </p:handoutMasterIdLst>
  <p:sldIdLst>
    <p:sldId id="501" r:id="rId7"/>
    <p:sldId id="500" r:id="rId8"/>
  </p:sldIdLst>
  <p:sldSz cx="9144000" cy="6858000" type="screen4x3"/>
  <p:notesSz cx="6797675" cy="9928225"/>
  <p:embeddedFontLst>
    <p:embeddedFont>
      <p:font typeface="Futura Medium" panose="00000400000000000000" pitchFamily="2" charset="0"/>
      <p:regular r:id="rId11"/>
      <p:bold r:id="rId12"/>
      <p:italic r:id="rId13"/>
      <p:boldItalic r:id="rId14"/>
    </p:embeddedFont>
    <p:embeddedFont>
      <p:font typeface="Futura Light" panose="00000400000000000000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9DB"/>
    <a:srgbClr val="99CDB7"/>
    <a:srgbClr val="66B492"/>
    <a:srgbClr val="339B6E"/>
    <a:srgbClr val="DFD1DE"/>
    <a:srgbClr val="C0A2BD"/>
    <a:srgbClr val="A0749B"/>
    <a:srgbClr val="81457A"/>
    <a:srgbClr val="CCD7E6"/>
    <a:srgbClr val="99A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20" autoAdjust="0"/>
    <p:restoredTop sz="98579" autoAdjust="0"/>
  </p:normalViewPr>
  <p:slideViewPr>
    <p:cSldViewPr snapToGrid="0" showGuides="1">
      <p:cViewPr>
        <p:scale>
          <a:sx n="90" d="100"/>
          <a:sy n="90" d="100"/>
        </p:scale>
        <p:origin x="-1626" y="-516"/>
      </p:cViewPr>
      <p:guideLst>
        <p:guide orient="horz" pos="4144"/>
        <p:guide orient="horz" pos="149"/>
        <p:guide orient="horz" pos="831"/>
        <p:guide orient="horz" pos="465"/>
        <p:guide orient="horz" pos="4021"/>
        <p:guide orient="horz" pos="2095"/>
        <p:guide orient="horz" pos="1787"/>
        <p:guide pos="574"/>
        <p:guide pos="5466"/>
        <p:guide pos="2930"/>
        <p:guide pos="300"/>
        <p:guide pos="3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40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font" Target="fonts/font1.fntdata"/><Relationship Id="rId5" Type="http://schemas.openxmlformats.org/officeDocument/2006/relationships/slideMaster" Target="slideMasters/slideMaster1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13/07/2015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13/07/2015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smtClean="0"/>
                <a:t> </a:t>
              </a:r>
              <a:endParaRPr lang="en-GB" dirty="0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697782" y="1400847"/>
            <a:ext cx="5694536" cy="1206000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</a:t>
            </a:r>
            <a:r>
              <a:rPr lang="en-GB" dirty="0" smtClean="0"/>
              <a:t>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697782" y="2851200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8064" y="5402511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78064" y="5627540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Role in Organisation</a:t>
            </a:r>
            <a:endParaRPr lang="en-GB" dirty="0"/>
          </a:p>
        </p:txBody>
      </p:sp>
      <p:sp>
        <p:nvSpPr>
          <p:cNvPr id="24" name="Text Box 11" descr="Text Box 11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0799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smtClean="0"/>
              <a:t>augustus 2014</a:t>
            </a:r>
            <a:endParaRPr lang="en-GB" dirty="0"/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18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5862638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smtClean="0"/>
              <a:t>Click to edit Master title style</a:t>
            </a:r>
            <a:endParaRPr lang="en-GB" dirty="0" smtClean="0"/>
          </a:p>
        </p:txBody>
      </p:sp>
      <p:sp>
        <p:nvSpPr>
          <p:cNvPr id="8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smtClean="0"/>
              <a:t>augustus 2014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10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smtClean="0"/>
              <a:t>Click to edit Master title style</a:t>
            </a:r>
            <a:endParaRPr lang="en-GB" dirty="0" smtClean="0"/>
          </a:p>
        </p:txBody>
      </p:sp>
      <p:sp>
        <p:nvSpPr>
          <p:cNvPr id="11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smtClean="0"/>
              <a:t>augustus 2014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8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Q &amp; A</a:t>
            </a:r>
            <a:endParaRPr lang="en-GB" dirty="0"/>
          </a:p>
        </p:txBody>
      </p:sp>
      <p:sp>
        <p:nvSpPr>
          <p:cNvPr id="10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smtClean="0"/>
              <a:t>augustus 2014</a:t>
            </a:r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13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smtClean="0"/>
              <a:t>augustus 2014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6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 descr="Shell-2010-Pecten-RGBpc.wm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3418626" y="2285524"/>
              <a:ext cx="2340000" cy="2170570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1350"/>
          </a:xfrm>
          <a:prstGeom prst="rect">
            <a:avLst/>
          </a:prstGeo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16713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MY" dirty="0">
                <a:solidFill>
                  <a:srgbClr val="595959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MY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MY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64A5E9D-1E74-46CA-81BD-233E6B98974C}" type="datetime4">
              <a:rPr lang="en-US">
                <a:solidFill>
                  <a:srgbClr val="595959"/>
                </a:solidFill>
              </a:rPr>
              <a:pPr/>
              <a:t>July 13, 2015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6EA749B-3C2C-47AA-B4BD-6CD4313E8F31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64875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1204913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876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64893" name="Picture 1053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7411929"/>
      </p:ext>
    </p:extLst>
  </p:cSld>
  <p:clrMapOvr>
    <a:masterClrMapping/>
  </p:clrMapOvr>
  <p:transition>
    <p:fade/>
  </p:transition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50353D-31B0-4AE6-9871-B65B98380041}" type="datetime4">
              <a:rPr lang="en-US">
                <a:solidFill>
                  <a:srgbClr val="595959"/>
                </a:solidFill>
              </a:rPr>
              <a:pPr/>
              <a:t>July 13, 2015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AA3668-7DD6-4FF4-8A62-0AD81A70C88C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18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1C11C-86A9-4A82-A72C-AB8A0F9EBDAA}" type="datetime4">
              <a:rPr lang="en-US">
                <a:solidFill>
                  <a:srgbClr val="595959"/>
                </a:solidFill>
              </a:rPr>
              <a:pPr/>
              <a:t>July 13, 2015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F95A7E-7D73-470D-8521-116B64B44B2E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229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309688"/>
            <a:ext cx="3795712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09688"/>
            <a:ext cx="3797300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D2B45D-4F36-4A01-9D13-9284D44E401D}" type="datetime4">
              <a:rPr lang="en-US">
                <a:solidFill>
                  <a:srgbClr val="595959"/>
                </a:solidFill>
              </a:rPr>
              <a:pPr/>
              <a:t>July 13, 2015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E3AD6F-B0E4-4D56-B3B5-433003800A40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61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06511" y="1312201"/>
            <a:ext cx="7770763" cy="5071137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  <a:p>
            <a:pPr lvl="0"/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smtClean="0"/>
              <a:t>augustus 2014</a:t>
            </a:r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12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C8249D-75F3-4869-8E34-62D790A54EF1}" type="datetime4">
              <a:rPr lang="en-US">
                <a:solidFill>
                  <a:srgbClr val="595959"/>
                </a:solidFill>
              </a:rPr>
              <a:pPr/>
              <a:t>July 13, 2015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E8D114-ABB0-4247-B805-830884A13441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2889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33117C-0E6A-4D20-AB15-B66B01EE94D5}" type="datetime4">
              <a:rPr lang="en-US">
                <a:solidFill>
                  <a:srgbClr val="595959"/>
                </a:solidFill>
              </a:rPr>
              <a:pPr/>
              <a:t>July 13, 2015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B7A9EF-20B5-4AA2-9517-DE09A055C6BA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49438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8FD16D-15D9-44D7-8DB5-B3516E6C1F0D}" type="datetime4">
              <a:rPr lang="en-US">
                <a:solidFill>
                  <a:srgbClr val="595959"/>
                </a:solidFill>
              </a:rPr>
              <a:pPr/>
              <a:t>July 13, 2015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2B44E5-7F00-4393-9136-43C082C9A046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6518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7DBD03-4ABC-4859-B6EA-1EDD67053DC9}" type="datetime4">
              <a:rPr lang="en-US">
                <a:solidFill>
                  <a:srgbClr val="595959"/>
                </a:solidFill>
              </a:rPr>
              <a:pPr/>
              <a:t>July 13, 2015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7474B4-1752-4E00-A377-EED71D61D53C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3921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C298C9-9DB4-4498-AB46-DE6B6D6D0AD3}" type="datetime4">
              <a:rPr lang="en-US">
                <a:solidFill>
                  <a:srgbClr val="595959"/>
                </a:solidFill>
              </a:rPr>
              <a:pPr/>
              <a:t>July 13, 2015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962397-A88A-4007-B58F-48BB3252C664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6788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A2B4A3-B485-4CB4-AF3A-7FF3811505A4}" type="datetime4">
              <a:rPr lang="en-US">
                <a:solidFill>
                  <a:srgbClr val="595959"/>
                </a:solidFill>
              </a:rPr>
              <a:pPr/>
              <a:t>July 13, 2015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108B41-B33D-4BC0-8529-6A72DF73E3CB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50454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255588"/>
            <a:ext cx="2157412" cy="6126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3" y="255588"/>
            <a:ext cx="6324600" cy="6126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B5F2B6-50AE-4A40-B59D-0A2467587760}" type="datetime4">
              <a:rPr lang="en-US">
                <a:solidFill>
                  <a:srgbClr val="595959"/>
                </a:solidFill>
              </a:rPr>
              <a:pPr/>
              <a:t>July 13, 2015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433F62-B859-43EF-BFE3-FC06ABA3D0AE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5618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D42E12"/>
              </a:solidFill>
              <a:latin typeface="Futura"/>
              <a:cs typeface="Arial" pitchFamily="34" charset="0"/>
            </a:endParaRPr>
          </a:p>
        </p:txBody>
      </p:sp>
      <p:sp>
        <p:nvSpPr>
          <p:cNvPr id="5" name="Rectangle 4" descr="Rectangle 4"/>
          <p:cNvSpPr txBox="1">
            <a:spLocks noChangeArrowheads="1"/>
          </p:cNvSpPr>
          <p:nvPr userDrawn="1"/>
        </p:nvSpPr>
        <p:spPr bwMode="auto">
          <a:xfrm>
            <a:off x="3851275" y="6534150"/>
            <a:ext cx="1081088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F0000"/>
                </a:solidFill>
                <a:cs typeface="Arial" pitchFamily="34" charset="0"/>
              </a:rPr>
              <a:t>Confidential</a:t>
            </a:r>
            <a:endParaRPr lang="en-GB" sz="10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51543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  <a:p>
            <a:pPr lvl="0"/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smtClean="0"/>
              <a:t>augustus 2014</a:t>
            </a:r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15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 sz="1600"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 sz="1600"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  <a:p>
            <a:pPr lvl="0"/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smtClean="0"/>
              <a:t>augustus 2014</a:t>
            </a:r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14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smtClean="0"/>
              <a:t>Click to edit Master title style</a:t>
            </a:r>
            <a:endParaRPr lang="en-GB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746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  <a:p>
            <a:pPr lvl="0"/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7675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3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smtClean="0"/>
              <a:t>augustus 2014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16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smtClean="0"/>
              <a:t>Click to edit Master title style</a:t>
            </a:r>
            <a:endParaRPr lang="en-GB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6950" indent="-1857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9263" indent="-173038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1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smtClean="0"/>
              <a:t>augustus 2014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16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smtClean="0"/>
              <a:t>Click to edit Master title style</a:t>
            </a:r>
            <a:endParaRPr lang="en-GB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69875" indent="-2698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54025" indent="-1841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635000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Xx</a:t>
            </a:r>
          </a:p>
          <a:p>
            <a:pPr lvl="5"/>
            <a:r>
              <a:rPr lang="en-GB" smtClean="0"/>
              <a:t>xx</a:t>
            </a:r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76225" indent="-276225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47675" indent="-17145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635000" indent="-174625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1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smtClean="0"/>
              <a:t>augustus 2014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16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 dirty="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904072" y="6267688"/>
            <a:ext cx="3747304" cy="99509"/>
          </a:xfrm>
        </p:spPr>
        <p:txBody>
          <a:bodyPr wrap="square">
            <a:noAutofit/>
          </a:bodyPr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smtClean="0"/>
              <a:t>CLICK TO EDIT SOURCE</a:t>
            </a:r>
            <a:endParaRPr lang="en-GB" dirty="0"/>
          </a:p>
        </p:txBody>
      </p:sp>
      <p:sp>
        <p:nvSpPr>
          <p:cNvPr id="31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911225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smtClean="0"/>
              <a:t>Click to edit Unit of measure</a:t>
            </a:r>
            <a:endParaRPr lang="en-GB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911225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smtClean="0"/>
              <a:t>CHART TITLE APPEARS HERE</a:t>
            </a:r>
            <a:endParaRPr lang="en-GB" dirty="0"/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911225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911225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904071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911225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smtClean="0"/>
              <a:t>Click to edit Unit of measure</a:t>
            </a:r>
            <a:endParaRPr lang="en-GB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911225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smtClean="0"/>
              <a:t>CHART TITLE APPEARS HERE</a:t>
            </a:r>
            <a:endParaRPr lang="en-GB" dirty="0"/>
          </a:p>
        </p:txBody>
      </p:sp>
      <p:cxnSp>
        <p:nvCxnSpPr>
          <p:cNvPr id="101" name="Straight Connector 100"/>
          <p:cNvCxnSpPr/>
          <p:nvPr userDrawn="1"/>
        </p:nvCxnSpPr>
        <p:spPr>
          <a:xfrm flipV="1">
            <a:off x="911225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911225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904071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965700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smtClean="0"/>
              <a:t>Click to edit Unit of measure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965700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smtClean="0"/>
              <a:t>CHART TITLE APPEARS HERE</a:t>
            </a:r>
            <a:endParaRPr lang="en-GB" dirty="0"/>
          </a:p>
        </p:txBody>
      </p:sp>
      <p:cxnSp>
        <p:nvCxnSpPr>
          <p:cNvPr id="106" name="Straight Connector 105"/>
          <p:cNvCxnSpPr/>
          <p:nvPr userDrawn="1"/>
        </p:nvCxnSpPr>
        <p:spPr>
          <a:xfrm flipV="1">
            <a:off x="4965700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965700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4958546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965700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smtClean="0"/>
              <a:t>Click to edit Unit of measure</a:t>
            </a:r>
            <a:endParaRPr lang="en-GB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965700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smtClean="0"/>
              <a:t>CHART TITLE APPEARS HERE</a:t>
            </a:r>
            <a:endParaRPr lang="en-GB" dirty="0"/>
          </a:p>
        </p:txBody>
      </p:sp>
      <p:cxnSp>
        <p:nvCxnSpPr>
          <p:cNvPr id="111" name="Straight Connector 110"/>
          <p:cNvCxnSpPr/>
          <p:nvPr userDrawn="1"/>
        </p:nvCxnSpPr>
        <p:spPr>
          <a:xfrm flipV="1">
            <a:off x="4965700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965700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4958546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smtClean="0"/>
              <a:t>augustus 2014</a:t>
            </a:r>
            <a:endParaRPr lang="en-GB" dirty="0"/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29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 dirty="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noProof="0"/>
            </a:p>
          </p:txBody>
        </p:sp>
        <p:sp>
          <p:nvSpPr>
            <p:cNvPr id="21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noProof="0"/>
            </a:p>
          </p:txBody>
        </p:sp>
        <p:sp>
          <p:nvSpPr>
            <p:cNvPr id="22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noProof="0"/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2" name="Text Box 11" descr="Text Box 11"/>
          <p:cNvSpPr txBox="1">
            <a:spLocks noChangeArrowheads="1"/>
          </p:cNvSpPr>
          <p:nvPr userDrawn="1"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COMPANY NAME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smtClean="0"/>
              <a:t>augustus 2014</a:t>
            </a:r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 </a:t>
            </a:r>
            <a:endParaRPr lang="en-GB" dirty="0"/>
          </a:p>
        </p:txBody>
      </p:sp>
      <p:sp>
        <p:nvSpPr>
          <p:cNvPr id="13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sz="800">
              <a:solidFill>
                <a:schemeClr val="accent2"/>
              </a:solidFill>
              <a:latin typeface="Futura Medium" pitchFamily="2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704" y="1310400"/>
            <a:ext cx="7747176" cy="507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53"/>
            <a:ext cx="7700963" cy="419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3" r:id="rId2"/>
    <p:sldLayoutId id="2147483689" r:id="rId3"/>
    <p:sldLayoutId id="2147483691" r:id="rId4"/>
    <p:sldLayoutId id="2147483667" r:id="rId5"/>
    <p:sldLayoutId id="2147483690" r:id="rId6"/>
    <p:sldLayoutId id="2147483692" r:id="rId7"/>
    <p:sldLayoutId id="2147483694" r:id="rId8"/>
    <p:sldLayoutId id="2147483680" r:id="rId9"/>
    <p:sldLayoutId id="2147483678" r:id="rId10"/>
    <p:sldLayoutId id="2147483679" r:id="rId11"/>
    <p:sldLayoutId id="2147483681" r:id="rId12"/>
    <p:sldLayoutId id="2147483682" r:id="rId13"/>
    <p:sldLayoutId id="2147483683" r:id="rId14"/>
    <p:sldLayoutId id="2147483710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4025" indent="-18415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1825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11213" indent="-173038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9013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38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54025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8350" y="6465888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8D73D2-AC55-4E52-96D4-424380943355}" type="datetime4">
              <a:rPr lang="en-US">
                <a:solidFill>
                  <a:srgbClr val="595959"/>
                </a:solidFill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July 13, 2015</a:t>
            </a:fld>
            <a:endParaRPr lang="en-US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46750D-6A45-4B2A-A1ED-0745CC564296}" type="slidenum">
              <a:rPr lang="en-US">
                <a:solidFill>
                  <a:srgbClr val="595959"/>
                </a:solidFill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595959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2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>
    <p:fade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fontAlgn="base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93675" algn="l" rtl="0" fontAlgn="base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5738" algn="l" rtl="0" fontAlgn="base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fontAlgn="base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295200"/>
            <a:ext cx="8201267" cy="419156"/>
          </a:xfrm>
        </p:spPr>
        <p:txBody>
          <a:bodyPr/>
          <a:lstStyle/>
          <a:p>
            <a:r>
              <a:rPr lang="en-US" b="1" dirty="0" smtClean="0"/>
              <a:t>Cost &amp; Efficiency Improvement </a:t>
            </a:r>
            <a:r>
              <a:rPr lang="en-US" dirty="0"/>
              <a:t>(</a:t>
            </a:r>
            <a:r>
              <a:rPr lang="en-GB" altLang="en-US" dirty="0" smtClean="0"/>
              <a:t>Swamp West)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264" y="4269137"/>
            <a:ext cx="2514467" cy="234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638457" y="0"/>
            <a:ext cx="1349326" cy="1318609"/>
            <a:chOff x="1558344" y="1466353"/>
            <a:chExt cx="1578203" cy="1511789"/>
          </a:xfrm>
        </p:grpSpPr>
        <p:sp>
          <p:nvSpPr>
            <p:cNvPr id="9" name="Hexagon 8"/>
            <p:cNvSpPr/>
            <p:nvPr/>
          </p:nvSpPr>
          <p:spPr>
            <a:xfrm rot="5400000">
              <a:off x="1591551" y="1433146"/>
              <a:ext cx="1511789" cy="1578203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4931851"/>
                <a:satOff val="6262"/>
                <a:lumOff val="-7843"/>
                <a:alphaOff val="0"/>
              </a:schemeClr>
            </a:fillRef>
            <a:effectRef idx="0">
              <a:schemeClr val="accent2">
                <a:hueOff val="4931851"/>
                <a:satOff val="6262"/>
                <a:lumOff val="-784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Hexagon 4"/>
            <p:cNvSpPr/>
            <p:nvPr/>
          </p:nvSpPr>
          <p:spPr>
            <a:xfrm>
              <a:off x="1684463" y="1718318"/>
              <a:ext cx="1437180" cy="10078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kern="1200" dirty="0" smtClean="0">
                  <a:solidFill>
                    <a:schemeClr val="bg1"/>
                  </a:solidFill>
                </a:rPr>
                <a:t>Waste Elimination</a:t>
              </a:r>
              <a:endParaRPr lang="en-GB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11161" y="925399"/>
            <a:ext cx="6981313" cy="3508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83237" tIns="41619" rIns="83237" bIns="416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 sz="1600" b="1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</a:rPr>
              <a:t>Background/Business Case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433386" y="1318609"/>
            <a:ext cx="8140597" cy="93871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1500" b="1" dirty="0">
                <a:latin typeface="Futura Medium" pitchFamily="2" charset="0"/>
              </a:rPr>
              <a:t>A number of Marine </a:t>
            </a:r>
            <a:r>
              <a:rPr lang="en-US" altLang="en-US" sz="1500" b="1" dirty="0" smtClean="0">
                <a:latin typeface="Futura Medium" pitchFamily="2" charset="0"/>
              </a:rPr>
              <a:t>equipment's are kept </a:t>
            </a:r>
            <a:r>
              <a:rPr lang="en-US" altLang="en-US" sz="1500" b="1" dirty="0">
                <a:latin typeface="Futura Medium" pitchFamily="2" charset="0"/>
              </a:rPr>
              <a:t>on stand by and paid for daily by the Asset Team. </a:t>
            </a:r>
            <a:endParaRPr lang="en-US" altLang="en-US" sz="1500" b="1" dirty="0" smtClean="0">
              <a:latin typeface="Futura Medium" pitchFamily="2" charset="0"/>
            </a:endParaRPr>
          </a:p>
          <a:p>
            <a:pPr marL="171450" indent="-171450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1500" b="1" dirty="0" smtClean="0">
                <a:latin typeface="Futura Medium" pitchFamily="2" charset="0"/>
              </a:rPr>
              <a:t>The equipment's are </a:t>
            </a:r>
            <a:r>
              <a:rPr lang="en-US" altLang="en-US" sz="1500" b="1" dirty="0">
                <a:latin typeface="Futura Medium" pitchFamily="2" charset="0"/>
              </a:rPr>
              <a:t>used very frequently but there is the need to optimize </a:t>
            </a:r>
            <a:r>
              <a:rPr lang="en-US" altLang="en-US" sz="1500" b="1" dirty="0" smtClean="0">
                <a:latin typeface="Futura Medium" pitchFamily="2" charset="0"/>
              </a:rPr>
              <a:t>their usage</a:t>
            </a:r>
          </a:p>
          <a:p>
            <a:pPr marL="171450" indent="-171450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1500" b="1" dirty="0" smtClean="0">
                <a:latin typeface="Futura Medium" pitchFamily="2" charset="0"/>
              </a:rPr>
              <a:t>Aim is to derive greater </a:t>
            </a:r>
            <a:r>
              <a:rPr lang="en-US" altLang="en-US" sz="1500" b="1" dirty="0">
                <a:latin typeface="Futura Medium" pitchFamily="2" charset="0"/>
              </a:rPr>
              <a:t>operational value </a:t>
            </a:r>
            <a:r>
              <a:rPr lang="en-US" altLang="en-US" sz="1500" b="1" dirty="0" smtClean="0">
                <a:latin typeface="Futura Medium" pitchFamily="2" charset="0"/>
              </a:rPr>
              <a:t>from the equipment's with reduced daily </a:t>
            </a:r>
            <a:r>
              <a:rPr lang="en-US" altLang="en-US" sz="1500" b="1" dirty="0">
                <a:latin typeface="Futura Medium" pitchFamily="2" charset="0"/>
              </a:rPr>
              <a:t>rate </a:t>
            </a:r>
            <a:r>
              <a:rPr lang="en-US" altLang="en-US" sz="1500" b="1" dirty="0" smtClean="0">
                <a:latin typeface="Futura Medium" pitchFamily="2" charset="0"/>
              </a:rPr>
              <a:t>paid</a:t>
            </a:r>
            <a:endParaRPr lang="en-US" altLang="en-US" sz="1500" b="1" dirty="0">
              <a:latin typeface="Futura Medium" pitchFamily="2" charset="0"/>
            </a:endParaRP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376081" y="2749182"/>
            <a:ext cx="8197902" cy="86177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1500" b="1" dirty="0">
                <a:latin typeface="Futura Medium" pitchFamily="2" charset="0"/>
              </a:rPr>
              <a:t>Optimize the frequency of use of the relevant marine equipment to a maximum of 70% in the year, thereby reducing the cost by a minimum of 30%.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1500" b="1" dirty="0">
                <a:latin typeface="Futura Medium" pitchFamily="2" charset="0"/>
              </a:rPr>
              <a:t>Reduce </a:t>
            </a:r>
            <a:r>
              <a:rPr lang="en-US" altLang="en-US" sz="1500" b="1" dirty="0" smtClean="0">
                <a:latin typeface="Futura Medium" pitchFamily="2" charset="0"/>
              </a:rPr>
              <a:t>HSSE </a:t>
            </a:r>
            <a:r>
              <a:rPr lang="en-US" altLang="en-US" sz="1500" b="1" dirty="0">
                <a:latin typeface="Futura Medium" pitchFamily="2" charset="0"/>
              </a:rPr>
              <a:t>exposure due to marine </a:t>
            </a:r>
            <a:r>
              <a:rPr lang="en-US" altLang="en-US" sz="1500" b="1" dirty="0" smtClean="0">
                <a:latin typeface="Futura Medium" pitchFamily="2" charset="0"/>
              </a:rPr>
              <a:t>operations</a:t>
            </a:r>
            <a:endParaRPr lang="en-US" altLang="en-US" sz="1500" b="1" dirty="0">
              <a:latin typeface="Futura Medium" pitchFamily="2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65251" y="3602707"/>
            <a:ext cx="6927224" cy="3101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83237" tIns="41619" rIns="83237" bIns="416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</a:rPr>
              <a:t>Current Conditions/Opportunity </a:t>
            </a:r>
          </a:p>
        </p:txBody>
      </p:sp>
      <p:sp>
        <p:nvSpPr>
          <p:cNvPr id="15" name="TextBox 44"/>
          <p:cNvSpPr txBox="1">
            <a:spLocks noChangeArrowheads="1"/>
          </p:cNvSpPr>
          <p:nvPr/>
        </p:nvSpPr>
        <p:spPr bwMode="auto">
          <a:xfrm>
            <a:off x="465251" y="4037610"/>
            <a:ext cx="5887924" cy="244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q"/>
            </a:pPr>
            <a:r>
              <a:rPr lang="en-US" altLang="en-US" sz="1500" b="1" dirty="0" smtClean="0">
                <a:solidFill>
                  <a:srgbClr val="595959"/>
                </a:solidFill>
                <a:latin typeface="Futura Medium" pitchFamily="2" charset="0"/>
              </a:rPr>
              <a:t> </a:t>
            </a:r>
            <a:r>
              <a:rPr lang="en-US" altLang="en-US" sz="1500" b="1" dirty="0">
                <a:solidFill>
                  <a:srgbClr val="595959"/>
                </a:solidFill>
                <a:latin typeface="Futura Medium" pitchFamily="2" charset="0"/>
              </a:rPr>
              <a:t>G</a:t>
            </a:r>
            <a:r>
              <a:rPr lang="en-US" altLang="en-US" sz="1500" b="1" dirty="0" smtClean="0">
                <a:solidFill>
                  <a:srgbClr val="595959"/>
                </a:solidFill>
                <a:latin typeface="Futura Medium" pitchFamily="2" charset="0"/>
              </a:rPr>
              <a:t>ains from the Marine </a:t>
            </a:r>
            <a:r>
              <a:rPr lang="en-US" altLang="en-US" sz="1500" b="1" dirty="0">
                <a:solidFill>
                  <a:srgbClr val="595959"/>
                </a:solidFill>
                <a:latin typeface="Futura Medium" pitchFamily="2" charset="0"/>
              </a:rPr>
              <a:t>logistic </a:t>
            </a:r>
            <a:r>
              <a:rPr lang="en-US" altLang="en-US" sz="1500" b="1" dirty="0" smtClean="0">
                <a:solidFill>
                  <a:srgbClr val="595959"/>
                </a:solidFill>
                <a:latin typeface="Futura Medium" pitchFamily="2" charset="0"/>
              </a:rPr>
              <a:t>equipment’s optimization are as follows.</a:t>
            </a:r>
            <a:endParaRPr lang="en-US" altLang="en-US" sz="1500" b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endParaRPr lang="en-US" altLang="en-US" sz="1500" b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>
              <a:buFontTx/>
              <a:buAutoNum type="arabicParenR"/>
            </a:pPr>
            <a:r>
              <a:rPr lang="en-US" altLang="en-US" sz="1500" b="1" dirty="0">
                <a:solidFill>
                  <a:srgbClr val="595959"/>
                </a:solidFill>
                <a:latin typeface="Futura Medium" pitchFamily="2" charset="0"/>
              </a:rPr>
              <a:t>   Current Yearly Cost of Dedicated Barges: 	</a:t>
            </a:r>
            <a:r>
              <a:rPr lang="en-US" altLang="en-US" sz="1500" b="1" dirty="0" smtClean="0">
                <a:solidFill>
                  <a:srgbClr val="595959"/>
                </a:solidFill>
                <a:latin typeface="Futura Medium" pitchFamily="2" charset="0"/>
              </a:rPr>
              <a:t>$</a:t>
            </a:r>
            <a:r>
              <a:rPr lang="en-US" altLang="en-US" sz="1500" b="1" dirty="0">
                <a:solidFill>
                  <a:srgbClr val="595959"/>
                </a:solidFill>
                <a:latin typeface="Futura Medium" pitchFamily="2" charset="0"/>
              </a:rPr>
              <a:t>676K</a:t>
            </a:r>
          </a:p>
          <a:p>
            <a:pPr eaLnBrk="1" hangingPunct="1"/>
            <a:r>
              <a:rPr lang="en-US" altLang="en-US" sz="1500" b="1" dirty="0">
                <a:solidFill>
                  <a:srgbClr val="595959"/>
                </a:solidFill>
                <a:latin typeface="Futura Medium" pitchFamily="2" charset="0"/>
              </a:rPr>
              <a:t>      Expected Cost after Optimization:            	</a:t>
            </a:r>
            <a:r>
              <a:rPr lang="en-US" altLang="en-US" sz="1500" b="1" dirty="0" smtClean="0">
                <a:solidFill>
                  <a:srgbClr val="595959"/>
                </a:solidFill>
                <a:latin typeface="Futura Medium" pitchFamily="2" charset="0"/>
              </a:rPr>
              <a:t>$</a:t>
            </a:r>
            <a:r>
              <a:rPr lang="en-US" altLang="en-US" sz="1500" b="1" dirty="0">
                <a:solidFill>
                  <a:srgbClr val="595959"/>
                </a:solidFill>
                <a:latin typeface="Futura Medium" pitchFamily="2" charset="0"/>
              </a:rPr>
              <a:t>355K</a:t>
            </a:r>
          </a:p>
          <a:p>
            <a:pPr eaLnBrk="1" hangingPunct="1"/>
            <a:r>
              <a:rPr lang="en-US" altLang="en-US" sz="1500" b="1" dirty="0">
                <a:solidFill>
                  <a:srgbClr val="595959"/>
                </a:solidFill>
                <a:latin typeface="Futura Medium" pitchFamily="2" charset="0"/>
              </a:rPr>
              <a:t>      Expected Saving:		               </a:t>
            </a:r>
            <a:r>
              <a:rPr lang="en-US" altLang="en-US" sz="1500" b="1" dirty="0" smtClean="0">
                <a:solidFill>
                  <a:srgbClr val="595959"/>
                </a:solidFill>
                <a:latin typeface="Futura Medium" pitchFamily="2" charset="0"/>
              </a:rPr>
              <a:t>		$321K</a:t>
            </a:r>
            <a:endParaRPr lang="en-US" altLang="en-US" sz="1500" b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endParaRPr lang="en-US" altLang="en-US" sz="1500" b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r>
              <a:rPr lang="en-US" altLang="en-US" sz="1500" b="1" dirty="0">
                <a:solidFill>
                  <a:srgbClr val="595959"/>
                </a:solidFill>
                <a:latin typeface="Futura Medium" pitchFamily="2" charset="0"/>
              </a:rPr>
              <a:t>2)   Pilotage chargeback back                       </a:t>
            </a:r>
            <a:r>
              <a:rPr lang="en-US" altLang="en-US" sz="1500" b="1" dirty="0" smtClean="0">
                <a:solidFill>
                  <a:srgbClr val="595959"/>
                </a:solidFill>
                <a:latin typeface="Futura Medium" pitchFamily="2" charset="0"/>
              </a:rPr>
              <a:t>	$</a:t>
            </a:r>
            <a:r>
              <a:rPr lang="en-US" altLang="en-US" sz="1500" b="1" dirty="0">
                <a:solidFill>
                  <a:srgbClr val="595959"/>
                </a:solidFill>
                <a:latin typeface="Futura Medium" pitchFamily="2" charset="0"/>
              </a:rPr>
              <a:t>3,200k</a:t>
            </a:r>
          </a:p>
          <a:p>
            <a:pPr eaLnBrk="1" hangingPunct="1"/>
            <a:r>
              <a:rPr lang="en-US" altLang="en-US" sz="1500" b="1" dirty="0">
                <a:solidFill>
                  <a:srgbClr val="595959"/>
                </a:solidFill>
                <a:latin typeface="Futura Medium" pitchFamily="2" charset="0"/>
              </a:rPr>
              <a:t>      Expected cost after Optimization:                       </a:t>
            </a:r>
            <a:r>
              <a:rPr lang="en-US" altLang="en-US" sz="1500" b="1" dirty="0" smtClean="0">
                <a:solidFill>
                  <a:srgbClr val="595959"/>
                </a:solidFill>
                <a:latin typeface="Futura Medium" pitchFamily="2" charset="0"/>
              </a:rPr>
              <a:t>	$</a:t>
            </a:r>
            <a:r>
              <a:rPr lang="en-US" altLang="en-US" sz="1500" b="1" dirty="0">
                <a:solidFill>
                  <a:srgbClr val="595959"/>
                </a:solidFill>
                <a:latin typeface="Futura Medium" pitchFamily="2" charset="0"/>
              </a:rPr>
              <a:t>2,200k  </a:t>
            </a:r>
          </a:p>
          <a:p>
            <a:pPr eaLnBrk="1" hangingPunct="1"/>
            <a:r>
              <a:rPr lang="en-US" altLang="en-US" sz="1500" b="1" dirty="0">
                <a:solidFill>
                  <a:srgbClr val="595959"/>
                </a:solidFill>
                <a:latin typeface="Futura Medium" pitchFamily="2" charset="0"/>
              </a:rPr>
              <a:t>      Expected Savings:                          	</a:t>
            </a:r>
            <a:r>
              <a:rPr lang="en-US" altLang="en-US" sz="1500" b="1" dirty="0" smtClean="0">
                <a:solidFill>
                  <a:srgbClr val="595959"/>
                </a:solidFill>
                <a:latin typeface="Futura Medium" pitchFamily="2" charset="0"/>
              </a:rPr>
              <a:t>	$1,000k</a:t>
            </a:r>
            <a:endParaRPr lang="en-US" altLang="en-US" sz="1500" b="1" dirty="0">
              <a:solidFill>
                <a:srgbClr val="595959"/>
              </a:solidFill>
              <a:latin typeface="Futura Medium" pitchFamily="2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23015" y="2406080"/>
            <a:ext cx="6969460" cy="343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83237" tIns="41619" rIns="83237" bIns="416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="1" dirty="0" smtClean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</a:rPr>
              <a:t>INITIAL GOALS</a:t>
            </a:r>
            <a:endParaRPr lang="en-US" altLang="en-US" sz="1600" b="1" dirty="0">
              <a:solidFill>
                <a:schemeClr val="tx1">
                  <a:lumMod val="50000"/>
                </a:schemeClr>
              </a:solidFill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4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295200"/>
            <a:ext cx="8201267" cy="419156"/>
          </a:xfrm>
        </p:spPr>
        <p:txBody>
          <a:bodyPr/>
          <a:lstStyle/>
          <a:p>
            <a:r>
              <a:rPr lang="en-US" b="1" dirty="0" smtClean="0"/>
              <a:t>Cost &amp; Efficiency Improvement (Swamp East)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264" y="4269137"/>
            <a:ext cx="2514467" cy="234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7604641" y="0"/>
            <a:ext cx="1368090" cy="1318609"/>
            <a:chOff x="2402777" y="183146"/>
            <a:chExt cx="1315257" cy="1511789"/>
          </a:xfrm>
        </p:grpSpPr>
        <p:sp>
          <p:nvSpPr>
            <p:cNvPr id="12" name="Hexagon 11"/>
            <p:cNvSpPr/>
            <p:nvPr/>
          </p:nvSpPr>
          <p:spPr>
            <a:xfrm rot="5400000">
              <a:off x="2304511" y="281412"/>
              <a:ext cx="1511789" cy="1315257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Hexagon 4"/>
            <p:cNvSpPr/>
            <p:nvPr/>
          </p:nvSpPr>
          <p:spPr>
            <a:xfrm>
              <a:off x="2489235" y="418733"/>
              <a:ext cx="1228798" cy="10406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kern="1200" dirty="0" smtClean="0">
                  <a:solidFill>
                    <a:schemeClr val="bg1"/>
                  </a:solidFill>
                </a:rPr>
                <a:t>In sourcing</a:t>
              </a:r>
              <a:endParaRPr lang="en-GB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11161" y="925399"/>
            <a:ext cx="6981313" cy="3508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83237" tIns="41619" rIns="83237" bIns="416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 sz="1600" b="1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</a:rPr>
              <a:t>Background/Business Case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433386" y="1318609"/>
            <a:ext cx="8317209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 </a:t>
            </a:r>
            <a:endParaRPr lang="en-US" altLang="en-US" sz="1400" b="1" dirty="0" smtClean="0">
              <a:solidFill>
                <a:srgbClr val="595959"/>
              </a:solidFill>
              <a:latin typeface="Futura Medium" pitchFamily="2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 </a:t>
            </a:r>
          </a:p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 </a:t>
            </a:r>
            <a:endParaRPr lang="en-US" altLang="en-US" sz="1300" b="1" dirty="0">
              <a:latin typeface="Futura Medium" pitchFamily="2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23015" y="2325594"/>
            <a:ext cx="6969460" cy="343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83237" tIns="41619" rIns="83237" bIns="416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="1" dirty="0" smtClean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</a:rPr>
              <a:t>INITIAL GOALS</a:t>
            </a:r>
            <a:endParaRPr lang="en-US" altLang="en-US" sz="1600" b="1" dirty="0">
              <a:solidFill>
                <a:schemeClr val="tx1">
                  <a:lumMod val="50000"/>
                </a:schemeClr>
              </a:solidFill>
              <a:latin typeface="Futura Medium" pitchFamily="2" charset="0"/>
            </a:endParaRP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376082" y="2668696"/>
            <a:ext cx="8236290" cy="7155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SzPct val="100000"/>
              <a:buFontTx/>
              <a:buAutoNum type="arabicParenR"/>
            </a:pPr>
            <a:r>
              <a:rPr lang="en-GB" altLang="en-US" sz="1350" b="1" dirty="0">
                <a:solidFill>
                  <a:srgbClr val="595959"/>
                </a:solidFill>
                <a:latin typeface="Futura Medium" pitchFamily="2" charset="0"/>
              </a:rPr>
              <a:t> </a:t>
            </a:r>
          </a:p>
          <a:p>
            <a:pPr eaLnBrk="1" hangingPunct="1">
              <a:buSzPct val="100000"/>
              <a:buFontTx/>
              <a:buAutoNum type="arabicParenR"/>
            </a:pPr>
            <a:r>
              <a:rPr lang="en-GB" altLang="en-US" sz="1350" b="1" dirty="0">
                <a:solidFill>
                  <a:srgbClr val="595959"/>
                </a:solidFill>
                <a:latin typeface="Futura Medium" pitchFamily="2" charset="0"/>
              </a:rPr>
              <a:t> </a:t>
            </a:r>
          </a:p>
          <a:p>
            <a:pPr eaLnBrk="1" hangingPunct="1">
              <a:buSzPct val="100000"/>
              <a:buFontTx/>
              <a:buAutoNum type="arabicParenR"/>
            </a:pPr>
            <a:r>
              <a:rPr lang="en-GB" altLang="en-US" sz="1350" b="1" dirty="0">
                <a:solidFill>
                  <a:srgbClr val="595959"/>
                </a:solidFill>
                <a:latin typeface="Futura Medium" pitchFamily="2" charset="0"/>
              </a:rPr>
              <a:t>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65251" y="3797032"/>
            <a:ext cx="6927224" cy="339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83237" tIns="41619" rIns="83237" bIns="416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</a:rPr>
              <a:t>Current Conditions/Opportunity </a:t>
            </a:r>
          </a:p>
        </p:txBody>
      </p:sp>
      <p:sp>
        <p:nvSpPr>
          <p:cNvPr id="19" name="TextBox 44"/>
          <p:cNvSpPr txBox="1">
            <a:spLocks noChangeArrowheads="1"/>
          </p:cNvSpPr>
          <p:nvPr/>
        </p:nvSpPr>
        <p:spPr bwMode="auto">
          <a:xfrm>
            <a:off x="465251" y="4201709"/>
            <a:ext cx="5830774" cy="240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 </a:t>
            </a:r>
            <a:endParaRPr lang="en-US" altLang="en-US" sz="1400" b="1" dirty="0" smtClean="0">
              <a:solidFill>
                <a:srgbClr val="595959"/>
              </a:solidFill>
              <a:latin typeface="Futura Medium" pitchFamily="2" charset="0"/>
            </a:endParaRPr>
          </a:p>
          <a:p>
            <a:pPr marL="171450" indent="-1714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 </a:t>
            </a:r>
          </a:p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sz="1400" b="1" dirty="0">
                <a:solidFill>
                  <a:srgbClr val="595959"/>
                </a:solidFill>
                <a:latin typeface="Futura Medium" pitchFamily="2" charset="0"/>
              </a:rPr>
              <a:t> </a:t>
            </a:r>
          </a:p>
          <a:p>
            <a:pPr eaLnBrk="1" hangingPunct="1"/>
            <a:endParaRPr lang="en-US" altLang="en-US" sz="1300" b="1" dirty="0">
              <a:solidFill>
                <a:srgbClr val="595959"/>
              </a:solidFill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605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ll layouts with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Shell PowerPoint MASTER Template2010">
  <a:themeElements>
    <a:clrScheme name="Shell PowerPoint MASTER Template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Shell PowerPoint MASTER Template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hell PowerPoint MASTER Template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RatedBy xmlns="http://schemas.microsoft.com/sharepoint/v3">
      <UserInfo>
        <DisplayName/>
        <AccountId xsi:nil="true"/>
        <AccountType/>
      </UserInfo>
    </RatedBy>
    <_dlc_DocId xmlns="aa02555d-48c2-4aad-954e-4c384da1556c">AAAAA0313-128-104</_dlc_DocId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_dlc_DocIdUrl xmlns="aa02555d-48c2-4aad-954e-4c384da1556c">
      <Url>https://eu001-sp.shell.com/sites/AAAAA0313/HRBNP/_layouts/15/DocIdRedir.aspx?ID=AAAAA0313-128-104</Url>
      <Description>AAAAA0313-128-104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F702CE0BC4C349BB5878739D31BEE2" ma:contentTypeVersion="9" ma:contentTypeDescription="Create a new document." ma:contentTypeScope="" ma:versionID="4b162eb387b5df1401e48895eb2a4261">
  <xsd:schema xmlns:xsd="http://www.w3.org/2001/XMLSchema" xmlns:xs="http://www.w3.org/2001/XMLSchema" xmlns:p="http://schemas.microsoft.com/office/2006/metadata/properties" xmlns:ns1="http://schemas.microsoft.com/sharepoint/v3" xmlns:ns2="aa02555d-48c2-4aad-954e-4c384da1556c" targetNamespace="http://schemas.microsoft.com/office/2006/metadata/properties" ma:root="true" ma:fieldsID="54ad83df1a1335ec25d913772c33a79a" ns1:_="" ns2:_="">
    <xsd:import namespace="http://schemas.microsoft.com/sharepoint/v3"/>
    <xsd:import namespace="aa02555d-48c2-4aad-954e-4c384da1556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atedBy" ma:index="11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2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3" nillable="true" ma:displayName="Number of Likes" ma:internalName="LikesCount">
      <xsd:simpleType>
        <xsd:restriction base="dms:Unknown"/>
      </xsd:simpleType>
    </xsd:element>
    <xsd:element name="LikedBy" ma:index="14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02555d-48c2-4aad-954e-4c384da1556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558ED9-78FC-4CF9-B040-7578D235D46A}">
  <ds:schemaRefs>
    <ds:schemaRef ds:uri="aa02555d-48c2-4aad-954e-4c384da1556c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549A1BA-C227-40FB-B15A-9B0213F20B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a02555d-48c2-4aad-954e-4c384da155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10668D-6CDE-4431-8E07-2C3CBE81219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7BF69BB-878D-49AC-8D9F-F9CD180834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5340</TotalTime>
  <Words>147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Futura Medium</vt:lpstr>
      <vt:lpstr>Futura</vt:lpstr>
      <vt:lpstr>Futura Light</vt:lpstr>
      <vt:lpstr>Wingdings</vt:lpstr>
      <vt:lpstr>Shell layouts with footer</vt:lpstr>
      <vt:lpstr>Shell PowerPoint MASTER Template2010</vt:lpstr>
      <vt:lpstr>Cost &amp; Efficiency Improvement (Swamp West)</vt:lpstr>
      <vt:lpstr>Cost &amp; Efficiency Improvement (Swamp East)</vt:lpstr>
    </vt:vector>
  </TitlesOfParts>
  <Company>Shell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</dc:creator>
  <cp:lastModifiedBy>Isaac Bejide</cp:lastModifiedBy>
  <cp:revision>838</cp:revision>
  <cp:lastPrinted>2015-05-27T13:03:00Z</cp:lastPrinted>
  <dcterms:created xsi:type="dcterms:W3CDTF">2009-11-25T14:32:06Z</dcterms:created>
  <dcterms:modified xsi:type="dcterms:W3CDTF">2015-07-13T07:04:40Z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  <property fmtid="{D5CDD505-2E9C-101B-9397-08002B2CF9AE}" pid="4" name="Shell SharePoint SAEF LegalEntityTaxHTField0">
    <vt:lpwstr>Shell International B.V.|9132d9f5-7ca8-4411-8616-d5538f34b7de</vt:lpwstr>
  </property>
  <property fmtid="{D5CDD505-2E9C-101B-9397-08002B2CF9AE}" pid="5" name="Shell SharePoint SIS BusinessProcess">
    <vt:lpwstr>12;#Perform ＆ Reward|232482cb-c9ab-4905-b6dc-d2b088eb2d25</vt:lpwstr>
  </property>
  <property fmtid="{D5CDD505-2E9C-101B-9397-08002B2CF9AE}" pid="6" name="Shell SharePoint SAEF SecurityClassification">
    <vt:lpwstr>23;#Confidential|e4bc29b2-6e76-48cc-b090-8b544c0802ae</vt:lpwstr>
  </property>
  <property fmtid="{D5CDD505-2E9C-101B-9397-08002B2CF9AE}" pid="7" name="Shell SharePoint SAEF BusinessProcess">
    <vt:lpwstr>7;#HR - Global People Process|165c3097-f313-450c-bf1e-f87711cdf9ff</vt:lpwstr>
  </property>
  <property fmtid="{D5CDD505-2E9C-101B-9397-08002B2CF9AE}" pid="8" name="h93dccb2ac6049089c489dc80dee5340">
    <vt:lpwstr>Performance and Reward|9582f482-303b-4ad2-af47-c2823ece4972</vt:lpwstr>
  </property>
  <property fmtid="{D5CDD505-2E9C-101B-9397-08002B2CF9AE}" pid="9" name="Shell SharePoint SAEF GlobalFunctionTaxHTField0">
    <vt:lpwstr>Human Resources ＆ Corporate|32f34e3b-9da6-4723-be31-1f637e1d5e3a</vt:lpwstr>
  </property>
  <property fmtid="{D5CDD505-2E9C-101B-9397-08002B2CF9AE}" pid="10" name="Shell SharePoint SIS HRFunction">
    <vt:lpwstr>15;#Performance and Reward|9582f482-303b-4ad2-af47-c2823ece4972</vt:lpwstr>
  </property>
  <property fmtid="{D5CDD505-2E9C-101B-9397-08002B2CF9AE}" pid="11" name="Shell_x0020_SharePoint_x0020_SIS_x0020_BusinessProcess">
    <vt:lpwstr>12;#Perform ＆ Reward|232482cb-c9ab-4905-b6dc-d2b088eb2d25</vt:lpwstr>
  </property>
  <property fmtid="{D5CDD505-2E9C-101B-9397-08002B2CF9AE}" pid="12" name="ContentTypeId">
    <vt:lpwstr>0x01010060F702CE0BC4C349BB5878739D31BEE2</vt:lpwstr>
  </property>
  <property fmtid="{D5CDD505-2E9C-101B-9397-08002B2CF9AE}" pid="13" name="Shell SharePoint SAEF LegalEntity">
    <vt:lpwstr>3;#Shell International B.V.|9132d9f5-7ca8-4411-8616-d5538f34b7de</vt:lpwstr>
  </property>
  <property fmtid="{D5CDD505-2E9C-101B-9397-08002B2CF9AE}" pid="14" name="TaxCatchAll">
    <vt:lpwstr>40;#Business Function or Other|4d7122ee-2ff8-444d-9f0f-6a611b095945;#12;#Perform ＆ Reward|232482cb-c9ab-4905-b6dc-d2b088eb2d25;#61;#HRR_C_Pay_Policy_＆_Benchmarking - xxxxx|0e687fb0-7dd7-45e9-9894-b8a139b43307;#8;#Non-US content, Non Controlled, with de mi</vt:lpwstr>
  </property>
  <property fmtid="{D5CDD505-2E9C-101B-9397-08002B2CF9AE}" pid="15" name="Shell SharePoint SAEF GlobalFunction">
    <vt:lpwstr>2;#Human Resources ＆ Corporate|32f34e3b-9da6-4723-be31-1f637e1d5e3a</vt:lpwstr>
  </property>
  <property fmtid="{D5CDD505-2E9C-101B-9397-08002B2CF9AE}" pid="16" name="Shell SharePoint SAEF BusinessUnitRegion">
    <vt:lpwstr>40;#Business Function or Other|4d7122ee-2ff8-444d-9f0f-6a611b095945</vt:lpwstr>
  </property>
  <property fmtid="{D5CDD505-2E9C-101B-9397-08002B2CF9AE}" pid="17" name="Shell SharePoint SAEF LanguageTaxHTField0">
    <vt:lpwstr>English|bd3ad5ee-f0c3-40aa-8cc8-36ef09940af3</vt:lpwstr>
  </property>
  <property fmtid="{D5CDD505-2E9C-101B-9397-08002B2CF9AE}" pid="18" name="Shell SharePoint SAEF WorkgroupID">
    <vt:lpwstr>61;#HRR_C_Pay_Policy_＆_Benchmarking - xxxxx|0e687fb0-7dd7-45e9-9894-b8a139b43307</vt:lpwstr>
  </property>
  <property fmtid="{D5CDD505-2E9C-101B-9397-08002B2CF9AE}" pid="19" name="Shell SharePoint SAEF SecurityClassificationTaxHTField0">
    <vt:lpwstr>Confidential|e4bc29b2-6e76-48cc-b090-8b544c0802ae</vt:lpwstr>
  </property>
  <property fmtid="{D5CDD505-2E9C-101B-9397-08002B2CF9AE}" pid="20" name="Shell SharePoint SAEF CountryOfJurisdictionTaxHTField0">
    <vt:lpwstr>NETHERLANDS|54565ecb-470f-40ea-a584-819150a65a13</vt:lpwstr>
  </property>
  <property fmtid="{D5CDD505-2E9C-101B-9397-08002B2CF9AE}" pid="21" name="Shell SharePoint SAEF CountryOfJurisdiction">
    <vt:lpwstr>6;#NETHERLANDS|54565ecb-470f-40ea-a584-819150a65a13</vt:lpwstr>
  </property>
  <property fmtid="{D5CDD505-2E9C-101B-9397-08002B2CF9AE}" pid="22" name="Shell SharePoint SAEF BusinessUnitRegionTaxHTField0">
    <vt:lpwstr>Business Function or Other|4d7122ee-2ff8-444d-9f0f-6a611b095945</vt:lpwstr>
  </property>
  <property fmtid="{D5CDD505-2E9C-101B-9397-08002B2CF9AE}" pid="23" name="Shell SharePoint SAEF ExportControlClassification">
    <vt:lpwstr>8;#Non-US content, Non Controlled, with de minimis (less than 10 per cent) US-origin content|e5ce0622-73a1-4bf3-a517-31f0ff7b990c</vt:lpwstr>
  </property>
  <property fmtid="{D5CDD505-2E9C-101B-9397-08002B2CF9AE}" pid="24" name="Shell_x0020_SharePoint_x0020_SIS_x0020_HRFunction">
    <vt:lpwstr>15;#Performance and Reward|9582f482-303b-4ad2-af47-c2823ece4972</vt:lpwstr>
  </property>
  <property fmtid="{D5CDD505-2E9C-101B-9397-08002B2CF9AE}" pid="25" name="b8f029d6d8a748988cc83e2780629013">
    <vt:lpwstr>Perform ＆ Reward|232482cb-c9ab-4905-b6dc-d2b088eb2d25</vt:lpwstr>
  </property>
  <property fmtid="{D5CDD505-2E9C-101B-9397-08002B2CF9AE}" pid="26" name="_dlc_DocIdItemGuid">
    <vt:lpwstr>43918dad-2c20-4905-af08-8d60fb674878</vt:lpwstr>
  </property>
  <property fmtid="{D5CDD505-2E9C-101B-9397-08002B2CF9AE}" pid="27" name="Shell SharePoint SAEF BusinessProcessTaxHTField0">
    <vt:lpwstr>HR - Global People Process|165c3097-f313-450c-bf1e-f87711cdf9ff</vt:lpwstr>
  </property>
  <property fmtid="{D5CDD505-2E9C-101B-9397-08002B2CF9AE}" pid="28" name="Shell SharePoint SAEF BusinessTaxHTField0">
    <vt:lpwstr>Global Functions|97a538f4-23ff-40fe-9c6e-c1dbb6867298</vt:lpwstr>
  </property>
  <property fmtid="{D5CDD505-2E9C-101B-9397-08002B2CF9AE}" pid="29" name="Shell SharePoint SAEF WorkgroupIDTaxHTField0">
    <vt:lpwstr>HRR_C_Pay_Policy_＆_Benchmarking - xxxxx|0e687fb0-7dd7-45e9-9894-b8a139b43307</vt:lpwstr>
  </property>
  <property fmtid="{D5CDD505-2E9C-101B-9397-08002B2CF9AE}" pid="30" name="Shell SharePoint SAEF Language">
    <vt:lpwstr>5;#English|bd3ad5ee-f0c3-40aa-8cc8-36ef09940af3</vt:lpwstr>
  </property>
  <property fmtid="{D5CDD505-2E9C-101B-9397-08002B2CF9AE}" pid="31" name="Shell SharePoint SAEF ExportControlClassificationTaxHTField0">
    <vt:lpwstr>Non-US content, Non Controlled, with de minimis (less than 10 per cent) US-origin content|e5ce0622-73a1-4bf3-a517-31f0ff7b990c</vt:lpwstr>
  </property>
  <property fmtid="{D5CDD505-2E9C-101B-9397-08002B2CF9AE}" pid="32" name="Shell SharePoint SAEF Business">
    <vt:lpwstr>22;#Global Functions|97a538f4-23ff-40fe-9c6e-c1dbb6867298</vt:lpwstr>
  </property>
</Properties>
</file>