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1187" r:id="rId2"/>
    <p:sldId id="1212" r:id="rId3"/>
    <p:sldId id="1211" r:id="rId4"/>
    <p:sldId id="1213" r:id="rId5"/>
    <p:sldId id="1214" r:id="rId6"/>
  </p:sldIdLst>
  <p:sldSz cx="9144000" cy="6858000" type="screen4x3"/>
  <p:notesSz cx="6811963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6DFF"/>
    <a:srgbClr val="CCFF99"/>
    <a:srgbClr val="FFFF99"/>
    <a:srgbClr val="FFCC66"/>
    <a:srgbClr val="660066"/>
    <a:srgbClr val="CC0099"/>
    <a:srgbClr val="FF33CC"/>
    <a:srgbClr val="FF99FF"/>
    <a:srgbClr val="FF99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9712" autoAdjust="0"/>
  </p:normalViewPr>
  <p:slideViewPr>
    <p:cSldViewPr snapToGrid="0">
      <p:cViewPr>
        <p:scale>
          <a:sx n="77" d="100"/>
          <a:sy n="77" d="100"/>
        </p:scale>
        <p:origin x="-1386" y="-348"/>
      </p:cViewPr>
      <p:guideLst>
        <p:guide orient="horz" pos="3974"/>
        <p:guide pos="5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72" y="-72"/>
      </p:cViewPr>
      <p:guideLst>
        <p:guide orient="horz" pos="3133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4" cy="49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835" tIns="46418" rIns="92835" bIns="46418" numCol="1" anchor="t" anchorCtr="0" compatLnSpc="1">
            <a:prstTxWarp prst="textNoShape">
              <a:avLst/>
            </a:prstTxWarp>
          </a:bodyPr>
          <a:lstStyle>
            <a:lvl1pPr defTabSz="928382">
              <a:defRPr sz="1200"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007" y="0"/>
            <a:ext cx="2950364" cy="49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835" tIns="46418" rIns="92835" bIns="46418" numCol="1" anchor="t" anchorCtr="0" compatLnSpc="1">
            <a:prstTxWarp prst="textNoShape">
              <a:avLst/>
            </a:prstTxWarp>
          </a:bodyPr>
          <a:lstStyle>
            <a:lvl1pPr algn="r" defTabSz="928382">
              <a:defRPr sz="900"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777"/>
            <a:ext cx="2950364" cy="4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835" tIns="46418" rIns="92835" bIns="46418" numCol="1" anchor="b" anchorCtr="0" compatLnSpc="1">
            <a:prstTxWarp prst="textNoShape">
              <a:avLst/>
            </a:prstTxWarp>
          </a:bodyPr>
          <a:lstStyle>
            <a:lvl1pPr defTabSz="928382">
              <a:defRPr sz="900" dirty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007" y="9445777"/>
            <a:ext cx="2950364" cy="4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835" tIns="46418" rIns="92835" bIns="46418" numCol="1" anchor="b" anchorCtr="0" compatLnSpc="1">
            <a:prstTxWarp prst="textNoShape">
              <a:avLst/>
            </a:prstTxWarp>
          </a:bodyPr>
          <a:lstStyle>
            <a:lvl1pPr algn="r" defTabSz="928382">
              <a:defRPr sz="900"/>
            </a:lvl1pPr>
          </a:lstStyle>
          <a:p>
            <a:pPr>
              <a:defRPr/>
            </a:pPr>
            <a:fld id="{BAB6EB54-181D-4B22-9127-FB7593372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2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4" cy="49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835" tIns="46418" rIns="92835" bIns="46418" numCol="1" anchor="t" anchorCtr="0" compatLnSpc="1">
            <a:prstTxWarp prst="textNoShape">
              <a:avLst/>
            </a:prstTxWarp>
          </a:bodyPr>
          <a:lstStyle>
            <a:lvl1pPr defTabSz="928382">
              <a:defRPr sz="1000" b="1"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007" y="0"/>
            <a:ext cx="2950364" cy="49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835" tIns="46418" rIns="92835" bIns="46418" numCol="1" anchor="t" anchorCtr="0" compatLnSpc="1">
            <a:prstTxWarp prst="textNoShape">
              <a:avLst/>
            </a:prstTxWarp>
          </a:bodyPr>
          <a:lstStyle>
            <a:lvl1pPr algn="r" defTabSz="928382">
              <a:defRPr sz="900" dirty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834" y="4723684"/>
            <a:ext cx="5448296" cy="447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835" tIns="46418" rIns="92835" bIns="46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77"/>
            <a:ext cx="2950364" cy="4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835" tIns="46418" rIns="92835" bIns="46418" numCol="1" anchor="b" anchorCtr="0" compatLnSpc="1">
            <a:prstTxWarp prst="textNoShape">
              <a:avLst/>
            </a:prstTxWarp>
          </a:bodyPr>
          <a:lstStyle>
            <a:lvl1pPr defTabSz="928382">
              <a:defRPr sz="900" dirty="0"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007" y="9445777"/>
            <a:ext cx="2950364" cy="4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835" tIns="46418" rIns="92835" bIns="46418" numCol="1" anchor="b" anchorCtr="0" compatLnSpc="1">
            <a:prstTxWarp prst="textNoShape">
              <a:avLst/>
            </a:prstTxWarp>
          </a:bodyPr>
          <a:lstStyle>
            <a:lvl1pPr algn="r" defTabSz="928382">
              <a:defRPr sz="900"/>
            </a:lvl1pPr>
          </a:lstStyle>
          <a:p>
            <a:pPr>
              <a:defRPr/>
            </a:pPr>
            <a:fld id="{9B6AEB39-1065-441E-B01B-7F1C19B1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897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D4E1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1027" name="Picture 3" descr="ЛоготипVTB2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516688" y="573088"/>
            <a:ext cx="21018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6757" y="2058753"/>
            <a:ext cx="7624119" cy="3207305"/>
          </a:xfrm>
          <a:noFill/>
          <a:ln>
            <a:miter lim="800000"/>
            <a:headEnd/>
            <a:tailEnd/>
          </a:ln>
        </p:spPr>
        <p:txBody>
          <a:bodyPr vert="horz" wrap="square" lIns="95783" tIns="47891" rIns="95783" bIns="47891" numCol="1" anchor="t" anchorCtr="0" compatLnSpc="1">
            <a:prstTxWarp prst="textNoShape">
              <a:avLst/>
            </a:prstTxWarp>
          </a:bodyPr>
          <a:lstStyle/>
          <a:p>
            <a:pPr marL="0" indent="0" algn="ctr" defTabSz="1066800">
              <a:spcBef>
                <a:spcPct val="50000"/>
              </a:spcBef>
              <a:buFontTx/>
              <a:buNone/>
            </a:pPr>
            <a:r>
              <a:rPr lang="ru-RU" sz="2400" b="1" kern="12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Процесс начисления бонусов в рамках кампании «Приведи друга»</a:t>
            </a:r>
            <a:endParaRPr lang="ru-RU" sz="2400" b="1" kern="120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98" y="3789707"/>
            <a:ext cx="1798637" cy="20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623449" y="6593804"/>
            <a:ext cx="660400" cy="214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800" b="1" dirty="0"/>
              <a:t> </a:t>
            </a:r>
            <a:r>
              <a:rPr lang="en-US" sz="800" b="1" dirty="0"/>
              <a:t>- </a:t>
            </a:r>
            <a:fld id="{62D8F371-0ED4-48F3-A8EB-5573D04E342F}" type="slidenum">
              <a:rPr lang="ru-RU" sz="800" b="1"/>
              <a:pPr algn="ctr">
                <a:spcBef>
                  <a:spcPct val="50000"/>
                </a:spcBef>
              </a:pPr>
              <a:t>2</a:t>
            </a:fld>
            <a:r>
              <a:rPr lang="en-US" sz="800" b="1" dirty="0"/>
              <a:t> -</a:t>
            </a:r>
            <a:r>
              <a:rPr lang="ru-RU" sz="800" b="1" dirty="0"/>
              <a:t> 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134894" y="138831"/>
            <a:ext cx="3549081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5783" tIns="47891" rIns="95783" bIns="47891" numCol="1" anchor="t" anchorCtr="0" compatLnSpc="1">
            <a:prstTxWarp prst="textNoShape">
              <a:avLst/>
            </a:prstTxWarp>
          </a:bodyPr>
          <a:lstStyle>
            <a:lvl1pPr marL="0" indent="0" algn="ctr" defTabSz="1066800" eaLnBrk="0" hangingPunct="0">
              <a:spcBef>
                <a:spcPct val="50000"/>
              </a:spcBef>
              <a:buFontTx/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ru-RU" dirty="0" smtClean="0"/>
              <a:t>Принципы работы</a:t>
            </a:r>
            <a:endParaRPr lang="ru-RU" dirty="0"/>
          </a:p>
        </p:txBody>
      </p:sp>
      <p:sp>
        <p:nvSpPr>
          <p:cNvPr id="1028" name="TextBox 1027"/>
          <p:cNvSpPr txBox="1"/>
          <p:nvPr/>
        </p:nvSpPr>
        <p:spPr>
          <a:xfrm>
            <a:off x="308919" y="1142633"/>
            <a:ext cx="85508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Глоссарий: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Банк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– Банк ВТБ24 (ЗАО), владелец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Bonus Engine</a:t>
            </a:r>
            <a:r>
              <a:rPr lang="ru-RU" sz="13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Сайт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– Сайт программы «Коллекция» процессинг на стороне сайта осуществляется компанией </a:t>
            </a:r>
            <a:r>
              <a:rPr lang="ru-RU" sz="1300" dirty="0" err="1" smtClean="0">
                <a:solidFill>
                  <a:schemeClr val="accent2">
                    <a:lumMod val="75000"/>
                  </a:schemeClr>
                </a:solidFill>
              </a:rPr>
              <a:t>РапидСофт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Участник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Клиент банка, выразивший согласие на участие в «Коллекции».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Кампания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маркетинговая акция, в рамках которой Банк осуществляет начисление дополнительных бонусных баллов за предоставление клиентом дополнительной информации.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Клиент –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клиент банка ВТБ24(ЗАО) не являющийся Участником программы.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Поле «</a:t>
            </a:r>
            <a:r>
              <a:rPr lang="ru-RU" sz="1300" b="1" dirty="0" err="1" smtClean="0">
                <a:solidFill>
                  <a:schemeClr val="accent2">
                    <a:lumMod val="75000"/>
                  </a:schemeClr>
                </a:solidFill>
              </a:rPr>
              <a:t>Рекомендатель</a:t>
            </a: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» -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 условное название добавленного поля на форме регистрации, в котором Клиент может указать мобильный телефон </a:t>
            </a:r>
            <a:r>
              <a:rPr lang="ru-RU" sz="1300" dirty="0" err="1" smtClean="0">
                <a:solidFill>
                  <a:schemeClr val="accent2">
                    <a:lumMod val="75000"/>
                  </a:schemeClr>
                </a:solidFill>
              </a:rPr>
              <a:t>Рекомендателя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b="1" dirty="0" err="1" smtClean="0">
                <a:solidFill>
                  <a:schemeClr val="accent2">
                    <a:lumMod val="75000"/>
                  </a:schemeClr>
                </a:solidFill>
              </a:rPr>
              <a:t>Рекомендатель</a:t>
            </a: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Участник</a:t>
            </a: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программы «Коллекция» рекомендовавший участие в программе другому Клиенту.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dirty="0">
                <a:solidFill>
                  <a:schemeClr val="accent2">
                    <a:lumMod val="75000"/>
                  </a:schemeClr>
                </a:solidFill>
              </a:rPr>
              <a:t>Передача данных, необходимых для реализации Кампании осуществляется согласно документу </a:t>
            </a:r>
            <a:r>
              <a:rPr lang="ru-RU" sz="1300" b="1" dirty="0">
                <a:solidFill>
                  <a:schemeClr val="accent2">
                    <a:lumMod val="75000"/>
                  </a:schemeClr>
                </a:solidFill>
              </a:rPr>
              <a:t>«Описание электронного обмена информацией с системой «ВТБ24»-Лояльность» </a:t>
            </a:r>
          </a:p>
          <a:p>
            <a:pPr>
              <a:spcBef>
                <a:spcPts val="0"/>
              </a:spcBef>
            </a:pPr>
            <a:endParaRPr lang="ru-RU" sz="13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676" y="4235787"/>
            <a:ext cx="85508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u-RU" sz="1300" b="1" dirty="0" smtClean="0">
                <a:solidFill>
                  <a:schemeClr val="accent2">
                    <a:lumMod val="75000"/>
                  </a:schemeClr>
                </a:solidFill>
              </a:rPr>
              <a:t>Принцип начисления дополнительных баллов: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Начисление баллов производиться только определенному сегменту клиентов, участвующих в соответствующей кампании;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Возможно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многократное участие 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в Кампании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Возможно начисление баллов Клиенту, за указание </a:t>
            </a:r>
            <a:r>
              <a:rPr lang="ru-RU" sz="1300" dirty="0" err="1" smtClean="0">
                <a:solidFill>
                  <a:schemeClr val="accent2">
                    <a:lumMod val="75000"/>
                  </a:schemeClr>
                </a:solidFill>
              </a:rPr>
              <a:t>Рекомендателя</a:t>
            </a: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13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Возможно различное начисление баллов в зависимости от количества приведённых Участником клиентов. Курс базового начисления баллов за привлечение в программу 1 нового клиента варьируется в зависимости от сегмента Участника;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ru-RU" sz="1300" dirty="0" smtClean="0">
                <a:solidFill>
                  <a:schemeClr val="accent2">
                    <a:lumMod val="75000"/>
                  </a:schemeClr>
                </a:solidFill>
              </a:rPr>
              <a:t>Начисленные баллы отражаются в выписке, как баллы, начисленные за приведение нового Клиента.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612691" y="6621856"/>
            <a:ext cx="660400" cy="214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800" b="1" dirty="0"/>
              <a:t> </a:t>
            </a:r>
            <a:r>
              <a:rPr lang="en-US" sz="800" b="1" dirty="0"/>
              <a:t>- </a:t>
            </a:r>
            <a:fld id="{62D8F371-0ED4-48F3-A8EB-5573D04E342F}" type="slidenum">
              <a:rPr lang="ru-RU" sz="800" b="1"/>
              <a:pPr algn="ctr">
                <a:spcBef>
                  <a:spcPct val="50000"/>
                </a:spcBef>
              </a:pPr>
              <a:t>3</a:t>
            </a:fld>
            <a:r>
              <a:rPr lang="en-US" sz="800" b="1" dirty="0"/>
              <a:t> -</a:t>
            </a:r>
            <a:r>
              <a:rPr lang="ru-RU" sz="800" b="1" dirty="0"/>
              <a:t> </a:t>
            </a:r>
          </a:p>
        </p:txBody>
      </p:sp>
      <p:sp>
        <p:nvSpPr>
          <p:cNvPr id="3" name="Прямоугольник 2"/>
          <p:cNvSpPr/>
          <p:nvPr/>
        </p:nvSpPr>
        <p:spPr bwMode="auto">
          <a:xfrm rot="5400000" flipV="1">
            <a:off x="1932594" y="-426986"/>
            <a:ext cx="5291091" cy="8297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 bwMode="auto">
          <a:xfrm>
            <a:off x="3069839" y="1076181"/>
            <a:ext cx="0" cy="5395367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>
            <a:off x="429421" y="1358367"/>
            <a:ext cx="8297430" cy="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Прямая соединительная линия 13"/>
          <p:cNvCxnSpPr/>
          <p:nvPr/>
        </p:nvCxnSpPr>
        <p:spPr bwMode="auto">
          <a:xfrm rot="5400000" flipV="1">
            <a:off x="5898346" y="-1211981"/>
            <a:ext cx="0" cy="5657013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Прямая соединительная линия 15"/>
          <p:cNvCxnSpPr/>
          <p:nvPr/>
        </p:nvCxnSpPr>
        <p:spPr bwMode="auto">
          <a:xfrm rot="10800000" flipV="1">
            <a:off x="5418693" y="1369558"/>
            <a:ext cx="0" cy="258157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Прямая соединительная линия 25"/>
          <p:cNvCxnSpPr/>
          <p:nvPr/>
        </p:nvCxnSpPr>
        <p:spPr bwMode="auto">
          <a:xfrm>
            <a:off x="5420717" y="1560897"/>
            <a:ext cx="0" cy="48526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5" name="TextBox 3084"/>
          <p:cNvSpPr txBox="1"/>
          <p:nvPr/>
        </p:nvSpPr>
        <p:spPr>
          <a:xfrm>
            <a:off x="96241" y="164126"/>
            <a:ext cx="5023809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5783" tIns="47891" rIns="95783" bIns="4789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1066800" eaLnBrk="0" hangingPunct="0">
              <a:spcBef>
                <a:spcPct val="50000"/>
              </a:spcBef>
              <a:buFontTx/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ru-RU" dirty="0"/>
              <a:t>Описание процесса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8138" y="1078544"/>
            <a:ext cx="337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alibri" pitchFamily="34" charset="0"/>
                <a:cs typeface="Calibri" pitchFamily="34" charset="0"/>
              </a:rPr>
              <a:t>Программа «Коллекция»</a:t>
            </a:r>
            <a:endParaRPr lang="ru-RU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8887" y="1360730"/>
            <a:ext cx="67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alibri" pitchFamily="34" charset="0"/>
                <a:cs typeface="Calibri" pitchFamily="34" charset="0"/>
              </a:rPr>
              <a:t>Банк</a:t>
            </a:r>
            <a:endParaRPr lang="ru-RU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8867" y="1352471"/>
            <a:ext cx="67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alibri" pitchFamily="34" charset="0"/>
                <a:cs typeface="Calibri" pitchFamily="34" charset="0"/>
              </a:rPr>
              <a:t>Сайт</a:t>
            </a:r>
            <a:endParaRPr lang="ru-RU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4303" y="1076181"/>
            <a:ext cx="92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alibri" pitchFamily="34" charset="0"/>
                <a:cs typeface="Calibri" pitchFamily="34" charset="0"/>
              </a:rPr>
              <a:t>Клиент</a:t>
            </a:r>
            <a:endParaRPr lang="ru-RU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 bwMode="auto">
          <a:xfrm>
            <a:off x="6267084" y="1956684"/>
            <a:ext cx="1983143" cy="3879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/>
              <a:t>Создаёт</a:t>
            </a:r>
            <a:r>
              <a:rPr lang="ru-RU" sz="1400" b="1" dirty="0" smtClean="0"/>
              <a:t> Кампанию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 bwMode="auto">
          <a:xfrm>
            <a:off x="724062" y="2919603"/>
            <a:ext cx="1983143" cy="4196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Регистрируется в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 программе «Коллекция»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7" name="Прямая соединительная линия 76"/>
          <p:cNvCxnSpPr/>
          <p:nvPr/>
        </p:nvCxnSpPr>
        <p:spPr bwMode="auto">
          <a:xfrm flipV="1">
            <a:off x="416932" y="2703828"/>
            <a:ext cx="829743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Скругленный прямоугольник 81"/>
          <p:cNvSpPr/>
          <p:nvPr/>
        </p:nvSpPr>
        <p:spPr bwMode="auto">
          <a:xfrm>
            <a:off x="3264069" y="1819972"/>
            <a:ext cx="1983143" cy="6613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Добавляет </a:t>
            </a:r>
            <a:r>
              <a:rPr lang="ru-RU" sz="1200" b="1" dirty="0" smtClean="0"/>
              <a:t>поле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«</a:t>
            </a:r>
            <a:r>
              <a:rPr lang="ru-RU" sz="1200" b="1" dirty="0" err="1" smtClean="0"/>
              <a:t>Рекомендатель</a:t>
            </a:r>
            <a:r>
              <a:rPr lang="ru-RU" sz="1200" b="1" dirty="0" smtClean="0"/>
              <a:t>» </a:t>
            </a:r>
            <a:r>
              <a:rPr lang="ru-RU" sz="1200" dirty="0" smtClean="0"/>
              <a:t>на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форму регистрации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Ромб 1"/>
          <p:cNvSpPr/>
          <p:nvPr/>
        </p:nvSpPr>
        <p:spPr bwMode="auto">
          <a:xfrm>
            <a:off x="7349502" y="5302018"/>
            <a:ext cx="1076589" cy="1004443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Поле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заполнено?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" name="Соединительная линия уступом 4"/>
          <p:cNvCxnSpPr>
            <a:stCxn id="34" idx="3"/>
            <a:endCxn id="90" idx="1"/>
          </p:cNvCxnSpPr>
          <p:nvPr/>
        </p:nvCxnSpPr>
        <p:spPr bwMode="auto">
          <a:xfrm>
            <a:off x="2707205" y="3129436"/>
            <a:ext cx="595011" cy="37935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057958" y="4570693"/>
            <a:ext cx="534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90" name="Скругленный прямоугольник 89"/>
          <p:cNvSpPr/>
          <p:nvPr/>
        </p:nvSpPr>
        <p:spPr bwMode="auto">
          <a:xfrm>
            <a:off x="3302216" y="3298954"/>
            <a:ext cx="1983143" cy="4196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Передает в </a:t>
            </a:r>
            <a:r>
              <a:rPr lang="ru-RU" sz="1200" b="1" dirty="0"/>
              <a:t>Б</a:t>
            </a:r>
            <a:r>
              <a:rPr lang="ru-RU" sz="1200" b="1" dirty="0" smtClean="0"/>
              <a:t>анк</a:t>
            </a:r>
            <a:r>
              <a:rPr lang="ru-RU" sz="1200" dirty="0" smtClean="0"/>
              <a:t> </a:t>
            </a:r>
            <a:r>
              <a:rPr lang="ru-RU" sz="1200" b="1" dirty="0"/>
              <a:t>П</a:t>
            </a:r>
            <a:r>
              <a:rPr lang="ru-RU" sz="1200" b="1" dirty="0" smtClean="0"/>
              <a:t>оток</a:t>
            </a:r>
            <a:r>
              <a:rPr lang="ru-RU" sz="1200" dirty="0" smtClean="0"/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на регистрацию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5" name="Скругленный прямоугольник 94"/>
          <p:cNvSpPr/>
          <p:nvPr/>
        </p:nvSpPr>
        <p:spPr bwMode="auto">
          <a:xfrm>
            <a:off x="6214976" y="3203341"/>
            <a:ext cx="1983143" cy="6356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Выполняет процедуру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регистрации </a:t>
            </a:r>
            <a:r>
              <a:rPr lang="ru-RU" sz="1200" b="1" dirty="0" smtClean="0"/>
              <a:t>Клиента</a:t>
            </a:r>
            <a:r>
              <a:rPr lang="ru-RU" sz="1200" dirty="0" smtClean="0"/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в </a:t>
            </a:r>
            <a:r>
              <a:rPr lang="ru-RU" sz="1200" b="1" dirty="0" smtClean="0"/>
              <a:t>Программе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0" name="Ромб 99"/>
          <p:cNvSpPr/>
          <p:nvPr/>
        </p:nvSpPr>
        <p:spPr bwMode="auto">
          <a:xfrm>
            <a:off x="6666796" y="4297575"/>
            <a:ext cx="1076589" cy="1004443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Клиент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может быть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зарегистрирован?</a:t>
            </a:r>
            <a:endParaRPr kumimoji="0" 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836563" y="4896883"/>
            <a:ext cx="534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cxnSp>
        <p:nvCxnSpPr>
          <p:cNvPr id="91" name="Соединительная линия уступом 90"/>
          <p:cNvCxnSpPr>
            <a:stCxn id="100" idx="3"/>
            <a:endCxn id="2" idx="0"/>
          </p:cNvCxnSpPr>
          <p:nvPr/>
        </p:nvCxnSpPr>
        <p:spPr bwMode="auto">
          <a:xfrm>
            <a:off x="7743385" y="4799797"/>
            <a:ext cx="144412" cy="50222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Скругленный прямоугольник 109"/>
          <p:cNvSpPr/>
          <p:nvPr/>
        </p:nvSpPr>
        <p:spPr bwMode="auto">
          <a:xfrm>
            <a:off x="706280" y="4588431"/>
            <a:ext cx="1983143" cy="4196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Отказ в регистрации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Клиента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5" name="Прямая со стрелкой 104"/>
          <p:cNvCxnSpPr>
            <a:stCxn id="100" idx="1"/>
            <a:endCxn id="110" idx="3"/>
          </p:cNvCxnSpPr>
          <p:nvPr/>
        </p:nvCxnSpPr>
        <p:spPr bwMode="auto">
          <a:xfrm flipH="1" flipV="1">
            <a:off x="2689423" y="4798264"/>
            <a:ext cx="3977373" cy="15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Скругленный прямоугольник 114"/>
          <p:cNvSpPr/>
          <p:nvPr/>
        </p:nvSpPr>
        <p:spPr bwMode="auto">
          <a:xfrm>
            <a:off x="706281" y="3571739"/>
            <a:ext cx="1983143" cy="5268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Регистрируется с указанием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err="1" smtClean="0"/>
              <a:t>Рекомендателя</a:t>
            </a:r>
            <a:endParaRPr lang="ru-RU" sz="1200" b="1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 программе «Коллекция»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17" name="Прямая со стрелкой 116"/>
          <p:cNvCxnSpPr>
            <a:endCxn id="95" idx="1"/>
          </p:cNvCxnSpPr>
          <p:nvPr/>
        </p:nvCxnSpPr>
        <p:spPr bwMode="auto">
          <a:xfrm>
            <a:off x="5285359" y="3521144"/>
            <a:ext cx="929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Соединительная линия уступом 120"/>
          <p:cNvCxnSpPr>
            <a:stCxn id="115" idx="3"/>
            <a:endCxn id="90" idx="1"/>
          </p:cNvCxnSpPr>
          <p:nvPr/>
        </p:nvCxnSpPr>
        <p:spPr bwMode="auto">
          <a:xfrm flipV="1">
            <a:off x="2689424" y="3508787"/>
            <a:ext cx="612792" cy="3263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72" name="Прямая со стрелкой 3071"/>
          <p:cNvCxnSpPr>
            <a:stCxn id="95" idx="2"/>
            <a:endCxn id="100" idx="0"/>
          </p:cNvCxnSpPr>
          <p:nvPr/>
        </p:nvCxnSpPr>
        <p:spPr bwMode="auto">
          <a:xfrm flipH="1">
            <a:off x="7205091" y="3838948"/>
            <a:ext cx="1457" cy="4586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77" name="Соединительная линия уступом 3076"/>
          <p:cNvCxnSpPr>
            <a:stCxn id="2" idx="2"/>
          </p:cNvCxnSpPr>
          <p:nvPr/>
        </p:nvCxnSpPr>
        <p:spPr bwMode="auto">
          <a:xfrm rot="5400000">
            <a:off x="7612028" y="6582230"/>
            <a:ext cx="551539" cy="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79" name="Соединительная линия уступом 3078"/>
          <p:cNvCxnSpPr>
            <a:stCxn id="2" idx="3"/>
          </p:cNvCxnSpPr>
          <p:nvPr/>
        </p:nvCxnSpPr>
        <p:spPr bwMode="auto">
          <a:xfrm>
            <a:off x="8426091" y="5804240"/>
            <a:ext cx="186600" cy="10537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 rot="5400000" flipV="1">
            <a:off x="1987050" y="-224543"/>
            <a:ext cx="5395363" cy="8297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 bwMode="auto">
          <a:xfrm>
            <a:off x="3176431" y="1226489"/>
            <a:ext cx="0" cy="5395367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Прямая соединительная линия 5"/>
          <p:cNvCxnSpPr/>
          <p:nvPr/>
        </p:nvCxnSpPr>
        <p:spPr bwMode="auto">
          <a:xfrm>
            <a:off x="536013" y="1508675"/>
            <a:ext cx="8297430" cy="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Прямая соединительная линия 6"/>
          <p:cNvCxnSpPr/>
          <p:nvPr/>
        </p:nvCxnSpPr>
        <p:spPr bwMode="auto">
          <a:xfrm rot="5400000" flipV="1">
            <a:off x="6004938" y="-1061673"/>
            <a:ext cx="0" cy="5657013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Прямая соединительная линия 7"/>
          <p:cNvCxnSpPr/>
          <p:nvPr/>
        </p:nvCxnSpPr>
        <p:spPr bwMode="auto">
          <a:xfrm rot="10800000" flipV="1">
            <a:off x="5558302" y="1508675"/>
            <a:ext cx="0" cy="258157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>
            <a:off x="5560173" y="1760093"/>
            <a:ext cx="0" cy="48526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665083" y="1219749"/>
            <a:ext cx="337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alibri" pitchFamily="34" charset="0"/>
                <a:cs typeface="Calibri" pitchFamily="34" charset="0"/>
              </a:rPr>
              <a:t>Программа «Коллекция»</a:t>
            </a:r>
            <a:endParaRPr lang="ru-RU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5832" y="1501935"/>
            <a:ext cx="67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alibri" pitchFamily="34" charset="0"/>
                <a:cs typeface="Calibri" pitchFamily="34" charset="0"/>
              </a:rPr>
              <a:t>Банк</a:t>
            </a:r>
            <a:endParaRPr lang="ru-RU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5812" y="1493676"/>
            <a:ext cx="67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alibri" pitchFamily="34" charset="0"/>
                <a:cs typeface="Calibri" pitchFamily="34" charset="0"/>
              </a:rPr>
              <a:t>Сайт</a:t>
            </a:r>
            <a:endParaRPr lang="ru-RU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248" y="1217386"/>
            <a:ext cx="92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alibri" pitchFamily="34" charset="0"/>
                <a:cs typeface="Calibri" pitchFamily="34" charset="0"/>
              </a:rPr>
              <a:t>Клиент</a:t>
            </a:r>
            <a:endParaRPr lang="ru-RU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5739099" y="4737271"/>
            <a:ext cx="2258664" cy="4566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Производит начисление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Бонусов</a:t>
            </a:r>
            <a:r>
              <a:rPr lang="ru-RU" sz="1200" dirty="0" smtClean="0"/>
              <a:t> «</a:t>
            </a:r>
            <a:r>
              <a:rPr lang="ru-RU" sz="1200" b="1" dirty="0" err="1" smtClean="0"/>
              <a:t>Рекомендателю</a:t>
            </a:r>
            <a:r>
              <a:rPr lang="ru-RU" sz="1200" b="1" dirty="0" smtClean="0"/>
              <a:t>»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3250573" y="4676122"/>
            <a:ext cx="2259106" cy="5749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Отображает </a:t>
            </a:r>
            <a:r>
              <a:rPr lang="ru-RU" sz="1200" b="1" dirty="0" smtClean="0"/>
              <a:t>Бонусы в ЛК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«</a:t>
            </a:r>
            <a:r>
              <a:rPr lang="ru-RU" sz="1200" b="1" dirty="0" err="1" smtClean="0"/>
              <a:t>Рекомендателя</a:t>
            </a:r>
            <a:r>
              <a:rPr lang="ru-RU" sz="1200" b="1" dirty="0" smtClean="0"/>
              <a:t>»</a:t>
            </a:r>
            <a:r>
              <a:rPr lang="ru-RU" sz="1200" dirty="0" smtClean="0"/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как полученные за </a:t>
            </a:r>
            <a:r>
              <a:rPr lang="ru-RU" sz="1200" b="1" dirty="0" smtClean="0"/>
              <a:t>Кампанию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 bwMode="auto">
          <a:xfrm flipV="1">
            <a:off x="536016" y="4545883"/>
            <a:ext cx="829743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Скругленный прямоугольник 29"/>
          <p:cNvSpPr/>
          <p:nvPr/>
        </p:nvSpPr>
        <p:spPr bwMode="auto">
          <a:xfrm>
            <a:off x="5739092" y="5429069"/>
            <a:ext cx="2258671" cy="4154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Включает </a:t>
            </a:r>
            <a:r>
              <a:rPr lang="ru-RU" sz="1200" b="1" dirty="0" smtClean="0"/>
              <a:t>Бонусы</a:t>
            </a:r>
            <a:r>
              <a:rPr lang="ru-RU" sz="1200" dirty="0" smtClean="0"/>
              <a:t> в выписку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 как полученные за </a:t>
            </a:r>
            <a:r>
              <a:rPr lang="ru-RU" sz="1200" b="1" dirty="0" smtClean="0"/>
              <a:t>Кампанию</a:t>
            </a:r>
          </a:p>
        </p:txBody>
      </p:sp>
      <p:cxnSp>
        <p:nvCxnSpPr>
          <p:cNvPr id="31" name="Прямая со стрелкой 30"/>
          <p:cNvCxnSpPr>
            <a:stCxn id="21" idx="1"/>
            <a:endCxn id="23" idx="3"/>
          </p:cNvCxnSpPr>
          <p:nvPr/>
        </p:nvCxnSpPr>
        <p:spPr bwMode="auto">
          <a:xfrm flipH="1" flipV="1">
            <a:off x="5509679" y="4963613"/>
            <a:ext cx="229420" cy="1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Прямая со стрелкой 33"/>
          <p:cNvCxnSpPr>
            <a:stCxn id="21" idx="2"/>
          </p:cNvCxnSpPr>
          <p:nvPr/>
        </p:nvCxnSpPr>
        <p:spPr bwMode="auto">
          <a:xfrm>
            <a:off x="6868431" y="5193906"/>
            <a:ext cx="1" cy="2351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Скругленный прямоугольник 34"/>
          <p:cNvSpPr/>
          <p:nvPr/>
        </p:nvSpPr>
        <p:spPr bwMode="auto">
          <a:xfrm>
            <a:off x="6442946" y="3924172"/>
            <a:ext cx="1983145" cy="4196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Добавляет </a:t>
            </a:r>
            <a:r>
              <a:rPr lang="ru-RU" sz="1200" b="1" dirty="0" smtClean="0"/>
              <a:t>Клиента</a:t>
            </a:r>
            <a:r>
              <a:rPr lang="ru-RU" sz="1200" dirty="0" smtClean="0"/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в сегмент </a:t>
            </a:r>
            <a:r>
              <a:rPr lang="ru-RU" sz="1200" b="1" dirty="0" smtClean="0"/>
              <a:t>Кампании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 bwMode="auto">
          <a:xfrm>
            <a:off x="5724510" y="3102171"/>
            <a:ext cx="1983145" cy="7246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Осуществляет поиск номера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«</a:t>
            </a:r>
            <a:r>
              <a:rPr lang="ru-RU" sz="1200" b="1" dirty="0" err="1" smtClean="0"/>
              <a:t>Рекомендателя</a:t>
            </a:r>
            <a:r>
              <a:rPr lang="ru-RU" sz="1200" b="1" dirty="0" smtClean="0"/>
              <a:t>»</a:t>
            </a:r>
            <a:endParaRPr lang="ru-RU" sz="1200" b="1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среди текущих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 </a:t>
            </a:r>
            <a:r>
              <a:rPr lang="ru-RU" sz="1200" b="1" dirty="0" smtClean="0"/>
              <a:t>Участников</a:t>
            </a:r>
            <a:r>
              <a:rPr lang="ru-RU" sz="1200" dirty="0" smtClean="0"/>
              <a:t> </a:t>
            </a:r>
            <a:r>
              <a:rPr lang="ru-RU" sz="1200" b="1" dirty="0" smtClean="0"/>
              <a:t>Программы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 bwMode="auto">
          <a:xfrm>
            <a:off x="5724510" y="2426798"/>
            <a:ext cx="1983145" cy="5656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Добавляет нового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/>
              <a:t>К</a:t>
            </a:r>
            <a:r>
              <a:rPr lang="ru-RU" sz="1200" b="1" dirty="0" smtClean="0"/>
              <a:t>лиента</a:t>
            </a:r>
            <a:r>
              <a:rPr lang="ru-RU" sz="1200" dirty="0" smtClean="0"/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в сегмент </a:t>
            </a:r>
            <a:r>
              <a:rPr lang="ru-RU" sz="1200" b="1" dirty="0" smtClean="0"/>
              <a:t>Кампании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8" name="Прямая со стрелкой 37"/>
          <p:cNvCxnSpPr/>
          <p:nvPr/>
        </p:nvCxnSpPr>
        <p:spPr bwMode="auto">
          <a:xfrm flipH="1">
            <a:off x="6248758" y="3826838"/>
            <a:ext cx="2" cy="9104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Ромб 43"/>
          <p:cNvSpPr/>
          <p:nvPr/>
        </p:nvSpPr>
        <p:spPr bwMode="auto">
          <a:xfrm>
            <a:off x="7349502" y="1544072"/>
            <a:ext cx="1076589" cy="1004443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Поле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заполнено?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Соединительная линия уступом 45"/>
          <p:cNvCxnSpPr>
            <a:stCxn id="44" idx="2"/>
            <a:endCxn id="37" idx="3"/>
          </p:cNvCxnSpPr>
          <p:nvPr/>
        </p:nvCxnSpPr>
        <p:spPr bwMode="auto">
          <a:xfrm rot="5400000">
            <a:off x="7717181" y="2538989"/>
            <a:ext cx="161091" cy="18014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Соединительная линия уступом 47"/>
          <p:cNvCxnSpPr>
            <a:stCxn id="44" idx="3"/>
            <a:endCxn id="35" idx="3"/>
          </p:cNvCxnSpPr>
          <p:nvPr/>
        </p:nvCxnSpPr>
        <p:spPr bwMode="auto">
          <a:xfrm>
            <a:off x="8426091" y="2046294"/>
            <a:ext cx="12700" cy="208771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Соединительная линия уступом 54"/>
          <p:cNvCxnSpPr>
            <a:stCxn id="44" idx="2"/>
            <a:endCxn id="36" idx="3"/>
          </p:cNvCxnSpPr>
          <p:nvPr/>
        </p:nvCxnSpPr>
        <p:spPr bwMode="auto">
          <a:xfrm rot="5400000">
            <a:off x="7339731" y="2916439"/>
            <a:ext cx="915990" cy="18014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8368930" y="1828357"/>
            <a:ext cx="534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2450" y="2970153"/>
            <a:ext cx="534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96241" y="164126"/>
            <a:ext cx="5023809" cy="461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5783" tIns="47891" rIns="95783" bIns="4789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defTabSz="1066800" eaLnBrk="0" hangingPunct="0">
              <a:spcBef>
                <a:spcPct val="50000"/>
              </a:spcBef>
              <a:buFontTx/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ru-RU" dirty="0"/>
              <a:t>Описание процесса</a:t>
            </a:r>
          </a:p>
        </p:txBody>
      </p:sp>
      <p:sp>
        <p:nvSpPr>
          <p:cNvPr id="39" name="Скругленный прямоугольник 38"/>
          <p:cNvSpPr/>
          <p:nvPr/>
        </p:nvSpPr>
        <p:spPr bwMode="auto">
          <a:xfrm>
            <a:off x="5739100" y="5989423"/>
            <a:ext cx="2258664" cy="4566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Производит начисление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Бонусов</a:t>
            </a:r>
            <a:r>
              <a:rPr lang="ru-RU" sz="1200" dirty="0" smtClean="0"/>
              <a:t> </a:t>
            </a:r>
            <a:r>
              <a:rPr lang="ru-RU" sz="1200" dirty="0" smtClean="0"/>
              <a:t>новому Участнику</a:t>
            </a:r>
            <a:endParaRPr lang="ru-RU" sz="1200" b="1" dirty="0" smtClean="0"/>
          </a:p>
        </p:txBody>
      </p:sp>
      <p:cxnSp>
        <p:nvCxnSpPr>
          <p:cNvPr id="24" name="Соединительная линия уступом 23"/>
          <p:cNvCxnSpPr>
            <a:endCxn id="39" idx="3"/>
          </p:cNvCxnSpPr>
          <p:nvPr/>
        </p:nvCxnSpPr>
        <p:spPr bwMode="auto">
          <a:xfrm rot="16200000" flipH="1">
            <a:off x="5927811" y="4147787"/>
            <a:ext cx="2390903" cy="1749004"/>
          </a:xfrm>
          <a:prstGeom prst="bentConnector4">
            <a:avLst>
              <a:gd name="adj1" fmla="val 25586"/>
              <a:gd name="adj2" fmla="val 1130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2" name="Скругленный прямоугольник 41"/>
          <p:cNvSpPr/>
          <p:nvPr/>
        </p:nvSpPr>
        <p:spPr bwMode="auto">
          <a:xfrm>
            <a:off x="3250573" y="5930249"/>
            <a:ext cx="2259106" cy="5749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Отображает </a:t>
            </a:r>
            <a:r>
              <a:rPr lang="ru-RU" sz="1200" b="1" dirty="0" smtClean="0"/>
              <a:t>Бонусы в ЛК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/>
              <a:t>н</a:t>
            </a:r>
            <a:r>
              <a:rPr lang="ru-RU" sz="1200" dirty="0" smtClean="0"/>
              <a:t>ового</a:t>
            </a:r>
            <a:r>
              <a:rPr lang="ru-RU" sz="1200" b="1" dirty="0" smtClean="0"/>
              <a:t> Участника</a:t>
            </a:r>
            <a:endParaRPr lang="ru-RU" sz="12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как полученные за </a:t>
            </a:r>
            <a:r>
              <a:rPr lang="ru-RU" sz="1200" b="1" dirty="0" smtClean="0"/>
              <a:t>Кампанию</a:t>
            </a:r>
          </a:p>
        </p:txBody>
      </p:sp>
      <p:cxnSp>
        <p:nvCxnSpPr>
          <p:cNvPr id="27" name="Прямая со стрелкой 26"/>
          <p:cNvCxnSpPr>
            <a:endCxn id="42" idx="3"/>
          </p:cNvCxnSpPr>
          <p:nvPr/>
        </p:nvCxnSpPr>
        <p:spPr bwMode="auto">
          <a:xfrm flipH="1" flipV="1">
            <a:off x="5509679" y="6217740"/>
            <a:ext cx="21483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9944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135924" y="123569"/>
            <a:ext cx="8550876" cy="753761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solidFill>
                  <a:schemeClr val="accent2"/>
                </a:solidFill>
              </a:rPr>
              <a:t>Описание алгоритма определения «</a:t>
            </a:r>
            <a:r>
              <a:rPr lang="ru-RU" sz="2400" b="1" dirty="0" err="1" smtClean="0">
                <a:solidFill>
                  <a:schemeClr val="accent2"/>
                </a:solidFill>
              </a:rPr>
              <a:t>Рекомендателя</a:t>
            </a:r>
            <a:r>
              <a:rPr lang="ru-RU" sz="2400" b="1" dirty="0" smtClean="0">
                <a:solidFill>
                  <a:schemeClr val="accent2"/>
                </a:solidFill>
              </a:rPr>
              <a:t>».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299101" y="1413937"/>
            <a:ext cx="4719535" cy="5749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В системе хранится </a:t>
            </a:r>
            <a:r>
              <a:rPr lang="ru-RU" sz="1200" b="1" dirty="0"/>
              <a:t>Л</a:t>
            </a:r>
            <a:r>
              <a:rPr lang="ru-RU" sz="1200" b="1" dirty="0" smtClean="0"/>
              <a:t>огин</a:t>
            </a:r>
            <a:r>
              <a:rPr lang="ru-RU" sz="1200" dirty="0" smtClean="0"/>
              <a:t> и </a:t>
            </a:r>
            <a:r>
              <a:rPr lang="en-US" sz="1200" b="1" i="1" dirty="0" smtClean="0">
                <a:solidFill>
                  <a:schemeClr val="accent2"/>
                </a:solidFill>
              </a:rPr>
              <a:t>DTTM</a:t>
            </a:r>
            <a:r>
              <a:rPr lang="ru-RU" sz="1200" dirty="0" smtClean="0"/>
              <a:t> регистрация </a:t>
            </a:r>
            <a:r>
              <a:rPr lang="ru-RU" sz="1200" b="1" dirty="0" smtClean="0"/>
              <a:t>Участника</a:t>
            </a:r>
            <a:endParaRPr lang="ru-RU" sz="1200" b="1" dirty="0" smtClean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2299100" y="2277245"/>
            <a:ext cx="4719535" cy="5749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В систему передаётся информация о новом клиенте: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Логин</a:t>
            </a:r>
            <a:r>
              <a:rPr lang="ru-RU" sz="1200" dirty="0" smtClean="0"/>
              <a:t>, </a:t>
            </a:r>
            <a:r>
              <a:rPr lang="en-US" sz="1200" b="1" i="1" dirty="0" smtClean="0">
                <a:solidFill>
                  <a:schemeClr val="accent2"/>
                </a:solidFill>
              </a:rPr>
              <a:t>DTTM</a:t>
            </a:r>
            <a:r>
              <a:rPr lang="en-US" sz="1200" dirty="0" smtClean="0"/>
              <a:t> </a:t>
            </a:r>
            <a:r>
              <a:rPr lang="ru-RU" sz="1200" dirty="0" smtClean="0"/>
              <a:t>регистрации +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содержимое поля «</a:t>
            </a:r>
            <a:r>
              <a:rPr lang="ru-RU" sz="1200" dirty="0" err="1" smtClean="0"/>
              <a:t>Рекомендатель</a:t>
            </a:r>
            <a:r>
              <a:rPr lang="ru-RU" sz="1200" dirty="0" smtClean="0"/>
              <a:t>» с сайта Программы.</a:t>
            </a:r>
            <a:endParaRPr lang="ru-RU" sz="1200" b="1" dirty="0" smtClean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299099" y="3135650"/>
            <a:ext cx="4719535" cy="5749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Содержимое поля </a:t>
            </a:r>
            <a:r>
              <a:rPr lang="ru-RU" sz="1200" b="1" dirty="0" smtClean="0"/>
              <a:t>«</a:t>
            </a:r>
            <a:r>
              <a:rPr lang="ru-RU" sz="1200" b="1" dirty="0" err="1" smtClean="0"/>
              <a:t>Рекомендатель</a:t>
            </a:r>
            <a:r>
              <a:rPr lang="ru-RU" sz="1200" b="1" dirty="0" smtClean="0"/>
              <a:t>»</a:t>
            </a:r>
            <a:r>
              <a:rPr lang="ru-RU" sz="1200" dirty="0" smtClean="0"/>
              <a:t> совпадает с </a:t>
            </a:r>
            <a:r>
              <a:rPr lang="ru-RU" sz="1200" b="1" dirty="0"/>
              <a:t>Л</a:t>
            </a:r>
            <a:r>
              <a:rPr lang="ru-RU" sz="1200" b="1" dirty="0" smtClean="0"/>
              <a:t>огином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 одного из текущих </a:t>
            </a:r>
            <a:r>
              <a:rPr lang="ru-RU" sz="1200" b="1" dirty="0"/>
              <a:t>У</a:t>
            </a:r>
            <a:r>
              <a:rPr lang="ru-RU" sz="1200" b="1" dirty="0" smtClean="0"/>
              <a:t>частников</a:t>
            </a:r>
            <a:r>
              <a:rPr lang="ru-RU" sz="1200" dirty="0" smtClean="0"/>
              <a:t> Программы.</a:t>
            </a:r>
            <a:endParaRPr lang="ru-RU" sz="1200" b="1" dirty="0" smtClean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299101" y="3998958"/>
            <a:ext cx="4719535" cy="5749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Осуществляется сравнение </a:t>
            </a:r>
            <a:r>
              <a:rPr lang="en-US" sz="1200" b="1" i="1" dirty="0" smtClean="0">
                <a:solidFill>
                  <a:schemeClr val="accent2"/>
                </a:solidFill>
              </a:rPr>
              <a:t>DTTM</a:t>
            </a:r>
            <a:r>
              <a:rPr lang="ru-RU" sz="1200" dirty="0" smtClean="0"/>
              <a:t> регистрации в Программе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/>
              <a:t>Клиента</a:t>
            </a:r>
            <a:r>
              <a:rPr lang="ru-RU" sz="1200" dirty="0" smtClean="0"/>
              <a:t> </a:t>
            </a:r>
            <a:r>
              <a:rPr lang="ru-RU" sz="1200" b="1" dirty="0" smtClean="0"/>
              <a:t>(К)</a:t>
            </a:r>
            <a:r>
              <a:rPr lang="ru-RU" sz="1200" dirty="0" smtClean="0"/>
              <a:t> и </a:t>
            </a:r>
            <a:r>
              <a:rPr lang="ru-RU" sz="1200" b="1" dirty="0" smtClean="0"/>
              <a:t>Участника</a:t>
            </a:r>
            <a:r>
              <a:rPr lang="ru-RU" sz="1200" dirty="0" smtClean="0"/>
              <a:t> </a:t>
            </a:r>
            <a:r>
              <a:rPr lang="ru-RU" sz="1200" b="1" dirty="0" smtClean="0"/>
              <a:t>(У)</a:t>
            </a:r>
            <a:endParaRPr lang="ru-RU" sz="1200" b="1" dirty="0" smtClean="0"/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299101" y="4898816"/>
            <a:ext cx="4719535" cy="1427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Выполнение условий: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1200" b="1" dirty="0" smtClean="0"/>
              <a:t>(У)</a:t>
            </a:r>
            <a:r>
              <a:rPr lang="ru-RU" sz="1200" dirty="0" smtClean="0"/>
              <a:t> является не заблокированным участником Программы.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1200" b="1" dirty="0" smtClean="0"/>
              <a:t>(К)</a:t>
            </a:r>
            <a:r>
              <a:rPr lang="ru-RU" sz="1200" dirty="0" smtClean="0"/>
              <a:t> удовлетворяет</a:t>
            </a:r>
            <a:r>
              <a:rPr lang="en-US" sz="1200" dirty="0" smtClean="0"/>
              <a:t> </a:t>
            </a:r>
            <a:r>
              <a:rPr lang="ru-RU" sz="1200" dirty="0" smtClean="0"/>
              <a:t>необходимым условиям участия.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1200" dirty="0" smtClean="0"/>
              <a:t>Поле </a:t>
            </a:r>
            <a:r>
              <a:rPr lang="ru-RU" sz="1200" b="1" dirty="0" smtClean="0"/>
              <a:t>«</a:t>
            </a:r>
            <a:r>
              <a:rPr lang="ru-RU" sz="1200" b="1" dirty="0" err="1" smtClean="0"/>
              <a:t>Рекомендатель</a:t>
            </a:r>
            <a:r>
              <a:rPr lang="ru-RU" sz="1200" b="1" dirty="0" smtClean="0"/>
              <a:t>»</a:t>
            </a:r>
            <a:r>
              <a:rPr lang="ru-RU" sz="1200" dirty="0" smtClean="0"/>
              <a:t> </a:t>
            </a:r>
            <a:r>
              <a:rPr lang="ru-RU" sz="1200" b="1" dirty="0" smtClean="0"/>
              <a:t>(К)</a:t>
            </a:r>
            <a:r>
              <a:rPr lang="ru-RU" sz="1200" dirty="0" smtClean="0"/>
              <a:t> = Поле </a:t>
            </a:r>
            <a:r>
              <a:rPr lang="ru-RU" sz="1200" b="1" dirty="0" smtClean="0"/>
              <a:t>«Логин»</a:t>
            </a:r>
            <a:r>
              <a:rPr lang="ru-RU" sz="1200" dirty="0" smtClean="0"/>
              <a:t> </a:t>
            </a:r>
            <a:r>
              <a:rPr lang="ru-RU" sz="1200" b="1" dirty="0" smtClean="0"/>
              <a:t>(У)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200" b="1" i="1" dirty="0" smtClean="0">
                <a:solidFill>
                  <a:schemeClr val="accent2"/>
                </a:solidFill>
              </a:rPr>
              <a:t>DTTM</a:t>
            </a:r>
            <a:r>
              <a:rPr lang="ru-RU" sz="1200" dirty="0" smtClean="0"/>
              <a:t> регистрации </a:t>
            </a:r>
            <a:r>
              <a:rPr lang="ru-RU" sz="1200" b="1" dirty="0" smtClean="0"/>
              <a:t>(К) </a:t>
            </a:r>
            <a:r>
              <a:rPr lang="en-US" sz="1200" dirty="0" smtClean="0"/>
              <a:t>&lt; </a:t>
            </a:r>
            <a:r>
              <a:rPr lang="en-US" sz="1200" b="1" i="1" dirty="0" smtClean="0">
                <a:solidFill>
                  <a:schemeClr val="accent2"/>
                </a:solidFill>
              </a:rPr>
              <a:t>DTTM</a:t>
            </a:r>
            <a:r>
              <a:rPr lang="en-US" sz="1200" dirty="0" smtClean="0"/>
              <a:t> </a:t>
            </a:r>
            <a:r>
              <a:rPr lang="ru-RU" sz="1200" dirty="0" smtClean="0"/>
              <a:t>регистрации </a:t>
            </a:r>
            <a:r>
              <a:rPr lang="ru-RU" sz="1200" b="1" dirty="0" smtClean="0"/>
              <a:t>(У)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/>
              <a:t>Определяет </a:t>
            </a:r>
            <a:r>
              <a:rPr lang="ru-RU" sz="1200" b="1" dirty="0" smtClean="0"/>
              <a:t>(У)</a:t>
            </a:r>
            <a:r>
              <a:rPr lang="ru-RU" sz="1200" dirty="0" smtClean="0"/>
              <a:t> как «</a:t>
            </a:r>
            <a:r>
              <a:rPr lang="ru-RU" sz="1200" dirty="0" err="1" smtClean="0"/>
              <a:t>Рекомендателя</a:t>
            </a:r>
            <a:r>
              <a:rPr lang="ru-RU" sz="1200" dirty="0" smtClean="0"/>
              <a:t>».</a:t>
            </a:r>
            <a:endParaRPr lang="ru-RU" sz="1200" dirty="0" smtClean="0"/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 bwMode="auto">
          <a:xfrm flipH="1">
            <a:off x="4658868" y="1988918"/>
            <a:ext cx="1" cy="2883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5" idx="2"/>
            <a:endCxn id="6" idx="0"/>
          </p:cNvCxnSpPr>
          <p:nvPr/>
        </p:nvCxnSpPr>
        <p:spPr bwMode="auto">
          <a:xfrm flipH="1">
            <a:off x="4658867" y="2852226"/>
            <a:ext cx="1" cy="28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Прямая со стрелкой 13"/>
          <p:cNvCxnSpPr>
            <a:stCxn id="6" idx="2"/>
            <a:endCxn id="7" idx="0"/>
          </p:cNvCxnSpPr>
          <p:nvPr/>
        </p:nvCxnSpPr>
        <p:spPr bwMode="auto">
          <a:xfrm>
            <a:off x="4658867" y="3710631"/>
            <a:ext cx="2" cy="2883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Прямая со стрелкой 15"/>
          <p:cNvCxnSpPr>
            <a:stCxn id="7" idx="2"/>
            <a:endCxn id="8" idx="0"/>
          </p:cNvCxnSpPr>
          <p:nvPr/>
        </p:nvCxnSpPr>
        <p:spPr bwMode="auto">
          <a:xfrm>
            <a:off x="4658869" y="4573939"/>
            <a:ext cx="0" cy="3248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57529784"/>
      </p:ext>
    </p:extLst>
  </p:cSld>
  <p:clrMapOvr>
    <a:masterClrMapping/>
  </p:clrMapOvr>
</p:sld>
</file>

<file path=ppt/theme/theme1.xml><?xml version="1.0" encoding="utf-8"?>
<a:theme xmlns:a="http://schemas.openxmlformats.org/drawingml/2006/main" name="BCC">
  <a:themeElements>
    <a:clrScheme name="BC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C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C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C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C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C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C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C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C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C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C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C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C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C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BCC</Template>
  <TotalTime>49854</TotalTime>
  <Words>486</Words>
  <Application>Microsoft Office PowerPoint</Application>
  <PresentationFormat>Экран (4:3)</PresentationFormat>
  <Paragraphs>92</Paragraphs>
  <Slides>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BCC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Проектного Офиса</dc:title>
  <dc:creator>Nastik</dc:creator>
  <cp:lastModifiedBy>Чернышев Илья Алексеевич</cp:lastModifiedBy>
  <cp:revision>2249</cp:revision>
  <cp:lastPrinted>2013-12-02T10:01:13Z</cp:lastPrinted>
  <dcterms:created xsi:type="dcterms:W3CDTF">2006-06-09T09:41:46Z</dcterms:created>
  <dcterms:modified xsi:type="dcterms:W3CDTF">2013-12-02T11:50:58Z</dcterms:modified>
</cp:coreProperties>
</file>