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665" autoAdjust="0"/>
    <p:restoredTop sz="92240" autoAdjust="0"/>
  </p:normalViewPr>
  <p:slideViewPr>
    <p:cSldViewPr snapToGrid="0" snapToObjects="1">
      <p:cViewPr>
        <p:scale>
          <a:sx n="120" d="100"/>
          <a:sy n="120" d="100"/>
        </p:scale>
        <p:origin x="-2128" y="1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E41FE7-18F3-9946-9CB8-A0CB88D412F3}" type="datetimeFigureOut">
              <a:t>6/6/19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2461608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E41FE7-18F3-9946-9CB8-A0CB88D412F3}" type="datetimeFigureOut">
              <a:t>6/6/19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149447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5" y="488951"/>
            <a:ext cx="3357563" cy="10401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E41FE7-18F3-9946-9CB8-A0CB88D412F3}" type="datetimeFigureOut">
              <a:t>6/6/19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174647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E41FE7-18F3-9946-9CB8-A0CB88D412F3}" type="datetimeFigureOut">
              <a:t>6/6/19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2082555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E41FE7-18F3-9946-9CB8-A0CB88D412F3}" type="datetimeFigureOut">
              <a:t>6/6/19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2752578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E41FE7-18F3-9946-9CB8-A0CB88D412F3}" type="datetimeFigureOut">
              <a:t>6/6/19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2419720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E41FE7-18F3-9946-9CB8-A0CB88D412F3}" type="datetimeFigureOut">
              <a:t>6/6/19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349263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E41FE7-18F3-9946-9CB8-A0CB88D412F3}" type="datetimeFigureOut">
              <a:t>6/6/19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225519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41FE7-18F3-9946-9CB8-A0CB88D412F3}" type="datetimeFigureOut">
              <a:t>6/6/19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3828566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E41FE7-18F3-9946-9CB8-A0CB88D412F3}" type="datetimeFigureOut">
              <a:t>6/6/19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218531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E41FE7-18F3-9946-9CB8-A0CB88D412F3}" type="datetimeFigureOut">
              <a:t>6/6/19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22162719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FE41FE7-18F3-9946-9CB8-A0CB88D412F3}" type="datetimeFigureOut">
              <a:t>6/6/19</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666DAA1-0563-E340-AC13-A8C722A0B860}" type="slidenum">
              <a:t>‹#›</a:t>
            </a:fld>
            <a:endParaRPr lang="en-US"/>
          </a:p>
        </p:txBody>
      </p:sp>
    </p:spTree>
    <p:extLst>
      <p:ext uri="{BB962C8B-B14F-4D97-AF65-F5344CB8AC3E}">
        <p14:creationId xmlns:p14="http://schemas.microsoft.com/office/powerpoint/2010/main" val="652910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8086" y="122769"/>
            <a:ext cx="1080269" cy="369332"/>
          </a:xfrm>
          <a:prstGeom prst="rect">
            <a:avLst/>
          </a:prstGeom>
          <a:noFill/>
        </p:spPr>
        <p:txBody>
          <a:bodyPr wrap="none" rtlCol="0">
            <a:spAutoFit/>
          </a:bodyPr>
          <a:lstStyle/>
          <a:p>
            <a:r>
              <a:rPr lang="en-US" b="1">
                <a:latin typeface="Times"/>
                <a:cs typeface="Times"/>
              </a:rPr>
              <a:t>Smoldyn</a:t>
            </a:r>
          </a:p>
        </p:txBody>
      </p:sp>
      <p:cxnSp>
        <p:nvCxnSpPr>
          <p:cNvPr id="6" name="Straight Connector 5"/>
          <p:cNvCxnSpPr/>
          <p:nvPr/>
        </p:nvCxnSpPr>
        <p:spPr>
          <a:xfrm>
            <a:off x="84665" y="541872"/>
            <a:ext cx="6637867"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79919" y="554574"/>
            <a:ext cx="6457949" cy="553998"/>
          </a:xfrm>
          <a:prstGeom prst="rect">
            <a:avLst/>
          </a:prstGeom>
          <a:noFill/>
        </p:spPr>
        <p:txBody>
          <a:bodyPr wrap="square" rtlCol="0">
            <a:spAutoFit/>
          </a:bodyPr>
          <a:lstStyle/>
          <a:p>
            <a:r>
              <a:rPr lang="en-US" sz="1000" b="1">
                <a:latin typeface="Times"/>
                <a:cs typeface="Times"/>
              </a:rPr>
              <a:t>What it is.</a:t>
            </a:r>
            <a:r>
              <a:rPr lang="en-US" sz="1000">
                <a:latin typeface="Times"/>
                <a:cs typeface="Times"/>
              </a:rPr>
              <a:t>  Smoldyn is a computer program for cell-scale biochemical simulations. It simulates each molecule of interest individually to capture stochasticity and yield nanometer-scale spatial resolution. Simulated molecules diffuse, react, and interact with surfaces in realistic ways.  Most parts were written by and are maintained by Steve Andrews.</a:t>
            </a:r>
          </a:p>
        </p:txBody>
      </p:sp>
      <p:cxnSp>
        <p:nvCxnSpPr>
          <p:cNvPr id="9" name="Straight Connector 8"/>
          <p:cNvCxnSpPr/>
          <p:nvPr/>
        </p:nvCxnSpPr>
        <p:spPr>
          <a:xfrm>
            <a:off x="84665" y="1116241"/>
            <a:ext cx="6637867"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79919" y="1127577"/>
            <a:ext cx="6457949" cy="1015663"/>
          </a:xfrm>
          <a:prstGeom prst="rect">
            <a:avLst/>
          </a:prstGeom>
          <a:noFill/>
        </p:spPr>
        <p:txBody>
          <a:bodyPr wrap="square" rtlCol="0">
            <a:spAutoFit/>
          </a:bodyPr>
          <a:lstStyle/>
          <a:p>
            <a:r>
              <a:rPr lang="en-US" sz="1000" b="1">
                <a:latin typeface="Times"/>
                <a:cs typeface="Times"/>
              </a:rPr>
              <a:t>Installation.</a:t>
            </a:r>
            <a:r>
              <a:rPr lang="en-US" sz="1000">
                <a:latin typeface="Times"/>
                <a:cs typeface="Times"/>
              </a:rPr>
              <a:t>  First, download Smoldyn package from http://www.smoldyn.org.</a:t>
            </a:r>
          </a:p>
          <a:p>
            <a:r>
              <a:rPr lang="en-US" sz="1000">
                <a:latin typeface="Times"/>
                <a:cs typeface="Times"/>
              </a:rPr>
              <a:t>Mac: Open your Terminal application for command line access.  In download directory, enter </a:t>
            </a:r>
            <a:r>
              <a:rPr lang="en-US" sz="800">
                <a:latin typeface="Monaco"/>
                <a:cs typeface="Monaco"/>
              </a:rPr>
              <a:t>sudo ./install.sh</a:t>
            </a:r>
            <a:r>
              <a:rPr lang="en-US" sz="1000">
                <a:latin typeface="Times"/>
                <a:cs typeface="Times"/>
              </a:rPr>
              <a:t>, and 	follow prompts.  See README.txt file.</a:t>
            </a:r>
          </a:p>
          <a:p>
            <a:r>
              <a:rPr lang="en-US" sz="1000">
                <a:latin typeface="Times"/>
                <a:cs typeface="Times"/>
              </a:rPr>
              <a:t>Windows: Get a command prompt with Start &gt; Windows System &gt; Command prompt. Either install with install.bat or just 	run Smoldyn with smoldyn.exe.</a:t>
            </a:r>
          </a:p>
          <a:p>
            <a:r>
              <a:rPr lang="en-US" sz="1000">
                <a:latin typeface="Times"/>
                <a:cs typeface="Times"/>
              </a:rPr>
              <a:t>Linux: Build from source using CMake or get pre-compiled code by following links from the Smoldyn download page.</a:t>
            </a:r>
            <a:endParaRPr lang="en-US" sz="1000">
              <a:latin typeface="Monaco"/>
              <a:cs typeface="Monaco"/>
            </a:endParaRPr>
          </a:p>
        </p:txBody>
      </p:sp>
      <p:cxnSp>
        <p:nvCxnSpPr>
          <p:cNvPr id="7" name="Straight Connector 6"/>
          <p:cNvCxnSpPr/>
          <p:nvPr/>
        </p:nvCxnSpPr>
        <p:spPr>
          <a:xfrm>
            <a:off x="84665" y="2127788"/>
            <a:ext cx="6637867"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97553" y="2324679"/>
            <a:ext cx="4432674" cy="6740309"/>
          </a:xfrm>
          <a:prstGeom prst="rect">
            <a:avLst/>
          </a:prstGeom>
          <a:noFill/>
        </p:spPr>
        <p:txBody>
          <a:bodyPr wrap="none" rtlCol="0">
            <a:spAutoFit/>
          </a:bodyPr>
          <a:lstStyle/>
          <a:p>
            <a:r>
              <a:rPr lang="en-US" sz="800">
                <a:latin typeface="Monaco"/>
                <a:cs typeface="Monaco"/>
              </a:rPr>
              <a:t># Enzymatic reactions on a surface, by Steve Andrews, October 2009.</a:t>
            </a:r>
          </a:p>
          <a:p>
            <a:r>
              <a:rPr lang="en-US" sz="800">
                <a:latin typeface="Monaco"/>
                <a:cs typeface="Monaco"/>
              </a:rPr>
              <a:t># This model is in the public domain.  Units are microns and seconds.</a:t>
            </a:r>
          </a:p>
          <a:p>
            <a:endParaRPr lang="en-US" sz="800">
              <a:latin typeface="Monaco"/>
              <a:cs typeface="Monaco"/>
            </a:endParaRPr>
          </a:p>
          <a:p>
            <a:r>
              <a:rPr lang="en-US" sz="800">
                <a:latin typeface="Monaco"/>
                <a:cs typeface="Monaco"/>
              </a:rPr>
              <a:t>define K_FWD 0.001</a:t>
            </a:r>
          </a:p>
          <a:p>
            <a:r>
              <a:rPr lang="en-US" sz="800">
                <a:latin typeface="Monaco"/>
                <a:cs typeface="Monaco"/>
              </a:rPr>
              <a:t>define K_BACK 1</a:t>
            </a:r>
          </a:p>
          <a:p>
            <a:r>
              <a:rPr lang="en-US" sz="800">
                <a:latin typeface="Monaco"/>
                <a:cs typeface="Monaco"/>
              </a:rPr>
              <a:t>define K_PROD 1</a:t>
            </a:r>
          </a:p>
          <a:p>
            <a:endParaRPr lang="en-US" sz="800">
              <a:latin typeface="Monaco"/>
              <a:cs typeface="Monaco"/>
            </a:endParaRPr>
          </a:p>
          <a:p>
            <a:r>
              <a:rPr lang="en-US" sz="800">
                <a:latin typeface="Monaco"/>
                <a:cs typeface="Monaco"/>
              </a:rPr>
              <a:t>dim 2</a:t>
            </a:r>
          </a:p>
          <a:p>
            <a:r>
              <a:rPr lang="en-US" sz="800">
                <a:latin typeface="Monaco"/>
                <a:cs typeface="Monaco"/>
              </a:rPr>
              <a:t>boundaries x -1 1</a:t>
            </a:r>
          </a:p>
          <a:p>
            <a:r>
              <a:rPr lang="en-US" sz="800">
                <a:latin typeface="Monaco"/>
                <a:cs typeface="Monaco"/>
              </a:rPr>
              <a:t>boundaries y -1 1</a:t>
            </a:r>
          </a:p>
          <a:p>
            <a:r>
              <a:rPr lang="en-US" sz="800">
                <a:latin typeface="Monaco"/>
                <a:cs typeface="Monaco"/>
              </a:rPr>
              <a:t>time_start 0</a:t>
            </a:r>
          </a:p>
          <a:p>
            <a:r>
              <a:rPr lang="en-US" sz="800">
                <a:latin typeface="Monaco"/>
                <a:cs typeface="Monaco"/>
              </a:rPr>
              <a:t>time_stop 10</a:t>
            </a:r>
          </a:p>
          <a:p>
            <a:r>
              <a:rPr lang="en-US" sz="800">
                <a:latin typeface="Monaco"/>
                <a:cs typeface="Monaco"/>
              </a:rPr>
              <a:t>time_step 0.01</a:t>
            </a:r>
          </a:p>
          <a:p>
            <a:endParaRPr lang="en-US" sz="800">
              <a:latin typeface="Monaco"/>
              <a:cs typeface="Monaco"/>
            </a:endParaRPr>
          </a:p>
          <a:p>
            <a:r>
              <a:rPr lang="en-US" sz="800">
                <a:latin typeface="Monaco"/>
                <a:cs typeface="Monaco"/>
              </a:rPr>
              <a:t>species S E ES P</a:t>
            </a:r>
          </a:p>
          <a:p>
            <a:r>
              <a:rPr lang="en-US" sz="800">
                <a:latin typeface="Monaco"/>
                <a:cs typeface="Monaco"/>
              </a:rPr>
              <a:t>difc S 3</a:t>
            </a:r>
          </a:p>
          <a:p>
            <a:r>
              <a:rPr lang="en-US" sz="800">
                <a:latin typeface="Monaco"/>
                <a:cs typeface="Monaco"/>
              </a:rPr>
              <a:t>difc P 3</a:t>
            </a:r>
          </a:p>
          <a:p>
            <a:r>
              <a:rPr lang="en-US" sz="800">
                <a:latin typeface="Monaco"/>
                <a:cs typeface="Monaco"/>
              </a:rPr>
              <a:t>color S(all) green</a:t>
            </a:r>
          </a:p>
          <a:p>
            <a:r>
              <a:rPr lang="en-US" sz="800">
                <a:latin typeface="Monaco"/>
                <a:cs typeface="Monaco"/>
              </a:rPr>
              <a:t>color E(all) darkred</a:t>
            </a:r>
          </a:p>
          <a:p>
            <a:r>
              <a:rPr lang="en-US" sz="800">
                <a:latin typeface="Monaco"/>
                <a:cs typeface="Monaco"/>
              </a:rPr>
              <a:t>color ES(all) orange</a:t>
            </a:r>
          </a:p>
          <a:p>
            <a:r>
              <a:rPr lang="en-US" sz="800">
                <a:latin typeface="Monaco"/>
                <a:cs typeface="Monaco"/>
              </a:rPr>
              <a:t>color P(all) darkblue</a:t>
            </a:r>
          </a:p>
          <a:p>
            <a:r>
              <a:rPr lang="en-US" sz="800">
                <a:latin typeface="Monaco"/>
                <a:cs typeface="Monaco"/>
              </a:rPr>
              <a:t>display_size all(all) 0.02</a:t>
            </a:r>
          </a:p>
          <a:p>
            <a:r>
              <a:rPr lang="en-US" sz="800">
                <a:latin typeface="Monaco"/>
                <a:cs typeface="Monaco"/>
              </a:rPr>
              <a:t>display_size E(all) 0.03</a:t>
            </a:r>
          </a:p>
          <a:p>
            <a:r>
              <a:rPr lang="en-US" sz="800">
                <a:latin typeface="Monaco"/>
                <a:cs typeface="Monaco"/>
              </a:rPr>
              <a:t>display_size ES(all) 0.03</a:t>
            </a:r>
          </a:p>
          <a:p>
            <a:endParaRPr lang="en-US" sz="800">
              <a:latin typeface="Monaco"/>
              <a:cs typeface="Monaco"/>
            </a:endParaRPr>
          </a:p>
          <a:p>
            <a:r>
              <a:rPr lang="en-US" sz="800">
                <a:latin typeface="Monaco"/>
                <a:cs typeface="Monaco"/>
              </a:rPr>
              <a:t>graphics opengl_good</a:t>
            </a:r>
          </a:p>
          <a:p>
            <a:r>
              <a:rPr lang="en-US" sz="800">
                <a:latin typeface="Monaco"/>
                <a:cs typeface="Monaco"/>
              </a:rPr>
              <a:t>frame_thickness 0</a:t>
            </a:r>
          </a:p>
          <a:p>
            <a:endParaRPr lang="en-US" sz="800">
              <a:latin typeface="Monaco"/>
              <a:cs typeface="Monaco"/>
            </a:endParaRPr>
          </a:p>
          <a:p>
            <a:r>
              <a:rPr lang="en-US" sz="800">
                <a:latin typeface="Monaco"/>
                <a:cs typeface="Monaco"/>
              </a:rPr>
              <a:t>start_surface membrane</a:t>
            </a:r>
          </a:p>
          <a:p>
            <a:r>
              <a:rPr lang="en-US" sz="800">
                <a:latin typeface="Monaco"/>
                <a:cs typeface="Monaco"/>
              </a:rPr>
              <a:t>  action both all reflect</a:t>
            </a:r>
          </a:p>
          <a:p>
            <a:r>
              <a:rPr lang="en-US" sz="800">
                <a:latin typeface="Monaco"/>
                <a:cs typeface="Monaco"/>
              </a:rPr>
              <a:t>  color both black</a:t>
            </a:r>
          </a:p>
          <a:p>
            <a:r>
              <a:rPr lang="en-US" sz="800">
                <a:latin typeface="Monaco"/>
                <a:cs typeface="Monaco"/>
              </a:rPr>
              <a:t>  thickness 1</a:t>
            </a:r>
          </a:p>
          <a:p>
            <a:r>
              <a:rPr lang="en-US" sz="800">
                <a:latin typeface="Monaco"/>
                <a:cs typeface="Monaco"/>
              </a:rPr>
              <a:t>  panel sphere 0 0 1 50</a:t>
            </a:r>
          </a:p>
          <a:p>
            <a:r>
              <a:rPr lang="en-US" sz="800">
                <a:latin typeface="Monaco"/>
                <a:cs typeface="Monaco"/>
              </a:rPr>
              <a:t>end_surface</a:t>
            </a:r>
          </a:p>
          <a:p>
            <a:endParaRPr lang="en-US" sz="800">
              <a:latin typeface="Monaco"/>
              <a:cs typeface="Monaco"/>
            </a:endParaRPr>
          </a:p>
          <a:p>
            <a:r>
              <a:rPr lang="en-US" sz="800">
                <a:latin typeface="Monaco"/>
                <a:cs typeface="Monaco"/>
              </a:rPr>
              <a:t>reaction fwd E(front) + S(bsoln) -&gt; ES(front) K_FWD</a:t>
            </a:r>
          </a:p>
          <a:p>
            <a:r>
              <a:rPr lang="en-US" sz="800">
                <a:latin typeface="Monaco"/>
                <a:cs typeface="Monaco"/>
              </a:rPr>
              <a:t>reaction back ES(front) -&gt; E(front) + S(bsoln) K_BACK </a:t>
            </a:r>
          </a:p>
          <a:p>
            <a:r>
              <a:rPr lang="en-US" sz="800">
                <a:latin typeface="Monaco"/>
                <a:cs typeface="Monaco"/>
              </a:rPr>
              <a:t>product_placement back pgemmax 0.2</a:t>
            </a:r>
          </a:p>
          <a:p>
            <a:r>
              <a:rPr lang="en-US" sz="800">
                <a:latin typeface="Monaco"/>
                <a:cs typeface="Monaco"/>
              </a:rPr>
              <a:t>reaction prod ES(front) -&gt; E(front) + P(bsoln) K_PROD</a:t>
            </a:r>
          </a:p>
          <a:p>
            <a:endParaRPr lang="en-US" sz="800">
              <a:latin typeface="Monaco"/>
              <a:cs typeface="Monaco"/>
            </a:endParaRPr>
          </a:p>
          <a:p>
            <a:r>
              <a:rPr lang="en-US" sz="800">
                <a:latin typeface="Monaco"/>
                <a:cs typeface="Monaco"/>
              </a:rPr>
              <a:t>start_compartment inside</a:t>
            </a:r>
          </a:p>
          <a:p>
            <a:r>
              <a:rPr lang="en-US" sz="800">
                <a:latin typeface="Monaco"/>
                <a:cs typeface="Monaco"/>
              </a:rPr>
              <a:t>  surface membrane</a:t>
            </a:r>
          </a:p>
          <a:p>
            <a:r>
              <a:rPr lang="en-US" sz="800">
                <a:latin typeface="Monaco"/>
                <a:cs typeface="Monaco"/>
              </a:rPr>
              <a:t>  point 0 0</a:t>
            </a:r>
          </a:p>
          <a:p>
            <a:r>
              <a:rPr lang="en-US" sz="800">
                <a:latin typeface="Monaco"/>
                <a:cs typeface="Monaco"/>
              </a:rPr>
              <a:t>end_compartment</a:t>
            </a:r>
          </a:p>
          <a:p>
            <a:endParaRPr lang="en-US" sz="800">
              <a:latin typeface="Monaco"/>
              <a:cs typeface="Monaco"/>
            </a:endParaRPr>
          </a:p>
          <a:p>
            <a:r>
              <a:rPr lang="en-US" sz="800">
                <a:latin typeface="Monaco"/>
                <a:cs typeface="Monaco"/>
              </a:rPr>
              <a:t>compartment_mol 500 S inside</a:t>
            </a:r>
          </a:p>
          <a:p>
            <a:r>
              <a:rPr lang="en-US" sz="800">
                <a:latin typeface="Monaco"/>
                <a:cs typeface="Monaco"/>
              </a:rPr>
              <a:t>surface_mol 100 E(front) membrane all all</a:t>
            </a:r>
          </a:p>
          <a:p>
            <a:endParaRPr lang="en-US" sz="800">
              <a:latin typeface="Monaco"/>
              <a:cs typeface="Monaco"/>
            </a:endParaRPr>
          </a:p>
          <a:p>
            <a:r>
              <a:rPr lang="en-US" sz="800">
                <a:latin typeface="Monaco"/>
                <a:cs typeface="Monaco"/>
              </a:rPr>
              <a:t>text_display time S E(front) ES(front) P</a:t>
            </a:r>
          </a:p>
          <a:p>
            <a:r>
              <a:rPr lang="en-US" sz="800">
                <a:latin typeface="Monaco"/>
                <a:cs typeface="Monaco"/>
              </a:rPr>
              <a:t>output_files MMBexampleout.txt</a:t>
            </a:r>
          </a:p>
          <a:p>
            <a:r>
              <a:rPr lang="en-US" sz="800">
                <a:latin typeface="Monaco"/>
                <a:cs typeface="Monaco"/>
              </a:rPr>
              <a:t>cmd B molcountheader MMBexampleout.txt</a:t>
            </a:r>
          </a:p>
          <a:p>
            <a:r>
              <a:rPr lang="en-US" sz="800">
                <a:latin typeface="Monaco"/>
                <a:cs typeface="Monaco"/>
              </a:rPr>
              <a:t>cmd N 10 molcount MMBexampleout.txt</a:t>
            </a:r>
          </a:p>
          <a:p>
            <a:endParaRPr lang="en-US" sz="800">
              <a:latin typeface="Monaco"/>
              <a:cs typeface="Monaco"/>
            </a:endParaRPr>
          </a:p>
          <a:p>
            <a:r>
              <a:rPr lang="en-US" sz="800">
                <a:latin typeface="Monaco"/>
                <a:cs typeface="Monaco"/>
              </a:rPr>
              <a:t>end_file</a:t>
            </a:r>
          </a:p>
        </p:txBody>
      </p:sp>
      <p:sp>
        <p:nvSpPr>
          <p:cNvPr id="3" name="Right Brace 2"/>
          <p:cNvSpPr/>
          <p:nvPr/>
        </p:nvSpPr>
        <p:spPr>
          <a:xfrm>
            <a:off x="4491871" y="2335262"/>
            <a:ext cx="105833" cy="286422"/>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4630227" y="2250599"/>
            <a:ext cx="1628101" cy="369332"/>
          </a:xfrm>
          <a:prstGeom prst="rect">
            <a:avLst/>
          </a:prstGeom>
          <a:noFill/>
        </p:spPr>
        <p:txBody>
          <a:bodyPr wrap="none" rtlCol="0">
            <a:spAutoFit/>
          </a:bodyPr>
          <a:lstStyle/>
          <a:p>
            <a:r>
              <a:rPr lang="en-US" sz="900">
                <a:latin typeface="Arial"/>
                <a:cs typeface="Arial"/>
              </a:rPr>
              <a:t>comments with author, date,</a:t>
            </a:r>
          </a:p>
          <a:p>
            <a:r>
              <a:rPr lang="en-US" sz="900">
                <a:latin typeface="Arial"/>
                <a:cs typeface="Arial"/>
              </a:rPr>
              <a:t>availablility and units</a:t>
            </a:r>
          </a:p>
        </p:txBody>
      </p:sp>
      <p:sp>
        <p:nvSpPr>
          <p:cNvPr id="11" name="Right Brace 10"/>
          <p:cNvSpPr/>
          <p:nvPr/>
        </p:nvSpPr>
        <p:spPr>
          <a:xfrm>
            <a:off x="1986130" y="2825795"/>
            <a:ext cx="105833" cy="286422"/>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2166822" y="2825795"/>
            <a:ext cx="3918448" cy="230832"/>
          </a:xfrm>
          <a:prstGeom prst="rect">
            <a:avLst/>
          </a:prstGeom>
          <a:noFill/>
        </p:spPr>
        <p:txBody>
          <a:bodyPr wrap="none" rtlCol="0">
            <a:spAutoFit/>
          </a:bodyPr>
          <a:lstStyle/>
          <a:p>
            <a:r>
              <a:rPr lang="en-US" sz="900">
                <a:latin typeface="Arial"/>
                <a:cs typeface="Arial"/>
              </a:rPr>
              <a:t>define statements for text replacement.  Helps keep parameters together.</a:t>
            </a:r>
          </a:p>
        </p:txBody>
      </p:sp>
      <p:sp>
        <p:nvSpPr>
          <p:cNvPr id="13" name="Right Brace 12"/>
          <p:cNvSpPr/>
          <p:nvPr/>
        </p:nvSpPr>
        <p:spPr>
          <a:xfrm>
            <a:off x="1986130" y="3333792"/>
            <a:ext cx="105833" cy="582755"/>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2166822" y="3492538"/>
            <a:ext cx="3700127" cy="230832"/>
          </a:xfrm>
          <a:prstGeom prst="rect">
            <a:avLst/>
          </a:prstGeom>
          <a:noFill/>
        </p:spPr>
        <p:txBody>
          <a:bodyPr wrap="none" rtlCol="0">
            <a:spAutoFit/>
          </a:bodyPr>
          <a:lstStyle/>
          <a:p>
            <a:r>
              <a:rPr lang="en-US" sz="900">
                <a:latin typeface="Arial"/>
                <a:cs typeface="Arial"/>
              </a:rPr>
              <a:t>system dimensionality (1 to 3), outer boundaries, and simulation time</a:t>
            </a:r>
          </a:p>
        </p:txBody>
      </p:sp>
      <p:sp>
        <p:nvSpPr>
          <p:cNvPr id="15" name="Right Brace 14"/>
          <p:cNvSpPr/>
          <p:nvPr/>
        </p:nvSpPr>
        <p:spPr>
          <a:xfrm>
            <a:off x="1986130" y="4106373"/>
            <a:ext cx="105833" cy="1122506"/>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2166822" y="4265119"/>
            <a:ext cx="4029525" cy="507831"/>
          </a:xfrm>
          <a:prstGeom prst="rect">
            <a:avLst/>
          </a:prstGeom>
          <a:noFill/>
        </p:spPr>
        <p:txBody>
          <a:bodyPr wrap="none" rtlCol="0">
            <a:spAutoFit/>
          </a:bodyPr>
          <a:lstStyle/>
          <a:p>
            <a:r>
              <a:rPr lang="en-US" sz="900">
                <a:latin typeface="Arial"/>
                <a:cs typeface="Arial"/>
              </a:rPr>
              <a:t>list of species (S = substrate, E = enzyme, ES = complex, P = product)</a:t>
            </a:r>
          </a:p>
          <a:p>
            <a:r>
              <a:rPr lang="en-US" sz="900">
                <a:latin typeface="Arial"/>
                <a:cs typeface="Arial"/>
              </a:rPr>
              <a:t>other species information, with diffusion coefficients, color, display size, etc.</a:t>
            </a:r>
          </a:p>
          <a:p>
            <a:r>
              <a:rPr lang="en-US" sz="900">
                <a:latin typeface="Arial"/>
                <a:cs typeface="Arial"/>
              </a:rPr>
              <a:t>Can also list drift velocity or anisotropic diffusion matrix.</a:t>
            </a:r>
          </a:p>
        </p:txBody>
      </p:sp>
      <p:sp>
        <p:nvSpPr>
          <p:cNvPr id="17" name="Right Brace 16"/>
          <p:cNvSpPr/>
          <p:nvPr/>
        </p:nvSpPr>
        <p:spPr>
          <a:xfrm>
            <a:off x="1986130" y="5439869"/>
            <a:ext cx="105833" cy="286422"/>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2166822" y="5439869"/>
            <a:ext cx="2684374" cy="230832"/>
          </a:xfrm>
          <a:prstGeom prst="rect">
            <a:avLst/>
          </a:prstGeom>
          <a:noFill/>
        </p:spPr>
        <p:txBody>
          <a:bodyPr wrap="none" rtlCol="0">
            <a:spAutoFit/>
          </a:bodyPr>
          <a:lstStyle/>
          <a:p>
            <a:r>
              <a:rPr lang="en-US" sz="900">
                <a:latin typeface="Arial"/>
                <a:cs typeface="Arial"/>
              </a:rPr>
              <a:t>graphics quality, and system drawing instructions</a:t>
            </a:r>
          </a:p>
        </p:txBody>
      </p:sp>
      <p:sp>
        <p:nvSpPr>
          <p:cNvPr id="19" name="Right Brace 18"/>
          <p:cNvSpPr/>
          <p:nvPr/>
        </p:nvSpPr>
        <p:spPr>
          <a:xfrm>
            <a:off x="1986130" y="5820870"/>
            <a:ext cx="105833" cy="593339"/>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2166822" y="5820871"/>
            <a:ext cx="4104703" cy="507831"/>
          </a:xfrm>
          <a:prstGeom prst="rect">
            <a:avLst/>
          </a:prstGeom>
          <a:noFill/>
        </p:spPr>
        <p:txBody>
          <a:bodyPr wrap="none" rtlCol="0">
            <a:spAutoFit/>
          </a:bodyPr>
          <a:lstStyle/>
          <a:p>
            <a:r>
              <a:rPr lang="en-US" sz="900">
                <a:latin typeface="Arial"/>
                <a:cs typeface="Arial"/>
              </a:rPr>
              <a:t>block with surface name and definition.  action gives molecule behavior upon</a:t>
            </a:r>
          </a:p>
          <a:p>
            <a:r>
              <a:rPr lang="en-US" sz="900">
                <a:latin typeface="Arial"/>
                <a:cs typeface="Arial"/>
              </a:rPr>
              <a:t>contact with front and back surface faces.  rate gives adsorption, desorption,</a:t>
            </a:r>
          </a:p>
          <a:p>
            <a:r>
              <a:rPr lang="en-US" sz="900">
                <a:latin typeface="Arial"/>
                <a:cs typeface="Arial"/>
              </a:rPr>
              <a:t>and transmission rate.  List surface panels and graphics attributes.</a:t>
            </a:r>
          </a:p>
        </p:txBody>
      </p:sp>
      <p:sp>
        <p:nvSpPr>
          <p:cNvPr id="21" name="Right Brace 20"/>
          <p:cNvSpPr/>
          <p:nvPr/>
        </p:nvSpPr>
        <p:spPr>
          <a:xfrm>
            <a:off x="3615958" y="6572285"/>
            <a:ext cx="72436" cy="593339"/>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p:cNvSpPr txBox="1"/>
          <p:nvPr/>
        </p:nvSpPr>
        <p:spPr>
          <a:xfrm>
            <a:off x="3796650" y="6572286"/>
            <a:ext cx="2826904" cy="369332"/>
          </a:xfrm>
          <a:prstGeom prst="rect">
            <a:avLst/>
          </a:prstGeom>
          <a:noFill/>
        </p:spPr>
        <p:txBody>
          <a:bodyPr wrap="square" rtlCol="0">
            <a:spAutoFit/>
          </a:bodyPr>
          <a:lstStyle/>
          <a:p>
            <a:r>
              <a:rPr lang="en-US" sz="900">
                <a:latin typeface="Arial"/>
                <a:cs typeface="Arial"/>
              </a:rPr>
              <a:t>reaction list with reactions and reaction rates.</a:t>
            </a:r>
          </a:p>
          <a:p>
            <a:r>
              <a:rPr lang="en-US" sz="900">
                <a:latin typeface="Arial"/>
                <a:cs typeface="Arial"/>
              </a:rPr>
              <a:t>product_placement is for reversible reactions.</a:t>
            </a:r>
          </a:p>
        </p:txBody>
      </p:sp>
      <p:sp>
        <p:nvSpPr>
          <p:cNvPr id="23" name="Right Brace 22"/>
          <p:cNvSpPr/>
          <p:nvPr/>
        </p:nvSpPr>
        <p:spPr>
          <a:xfrm>
            <a:off x="2012000" y="7282037"/>
            <a:ext cx="105833" cy="455084"/>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2192692" y="7282037"/>
            <a:ext cx="3828617" cy="369332"/>
          </a:xfrm>
          <a:prstGeom prst="rect">
            <a:avLst/>
          </a:prstGeom>
          <a:noFill/>
        </p:spPr>
        <p:txBody>
          <a:bodyPr wrap="none" rtlCol="0">
            <a:spAutoFit/>
          </a:bodyPr>
          <a:lstStyle/>
          <a:p>
            <a:r>
              <a:rPr lang="en-US" sz="900">
                <a:latin typeface="Arial"/>
                <a:cs typeface="Arial"/>
              </a:rPr>
              <a:t>block with compartment name and definition.  A compartment is defined</a:t>
            </a:r>
          </a:p>
          <a:p>
            <a:r>
              <a:rPr lang="en-US" sz="900">
                <a:latin typeface="Arial"/>
                <a:cs typeface="Arial"/>
              </a:rPr>
              <a:t>by bounding surfaces and one or more “interior-defining points”</a:t>
            </a:r>
          </a:p>
        </p:txBody>
      </p:sp>
      <p:sp>
        <p:nvSpPr>
          <p:cNvPr id="25" name="Right Brace 24"/>
          <p:cNvSpPr/>
          <p:nvPr/>
        </p:nvSpPr>
        <p:spPr>
          <a:xfrm>
            <a:off x="2938623" y="7863445"/>
            <a:ext cx="105833" cy="286422"/>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3119315" y="7863445"/>
            <a:ext cx="2340210" cy="230832"/>
          </a:xfrm>
          <a:prstGeom prst="rect">
            <a:avLst/>
          </a:prstGeom>
          <a:noFill/>
        </p:spPr>
        <p:txBody>
          <a:bodyPr wrap="none" rtlCol="0">
            <a:spAutoFit/>
          </a:bodyPr>
          <a:lstStyle/>
          <a:p>
            <a:r>
              <a:rPr lang="en-US" sz="900">
                <a:latin typeface="Arial"/>
                <a:cs typeface="Arial"/>
              </a:rPr>
              <a:t>molecule placements for starting condition</a:t>
            </a:r>
          </a:p>
        </p:txBody>
      </p:sp>
      <p:sp>
        <p:nvSpPr>
          <p:cNvPr id="27" name="Right Brace 26"/>
          <p:cNvSpPr/>
          <p:nvPr/>
        </p:nvSpPr>
        <p:spPr>
          <a:xfrm>
            <a:off x="2938623" y="8265610"/>
            <a:ext cx="105833" cy="434589"/>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3119315" y="8265611"/>
            <a:ext cx="3116565" cy="369332"/>
          </a:xfrm>
          <a:prstGeom prst="rect">
            <a:avLst/>
          </a:prstGeom>
          <a:noFill/>
        </p:spPr>
        <p:txBody>
          <a:bodyPr wrap="none" rtlCol="0">
            <a:spAutoFit/>
          </a:bodyPr>
          <a:lstStyle/>
          <a:p>
            <a:r>
              <a:rPr lang="en-US" sz="900">
                <a:latin typeface="Arial"/>
                <a:cs typeface="Arial"/>
              </a:rPr>
              <a:t>simulation output.  text_display is to graphics window and</a:t>
            </a:r>
          </a:p>
          <a:p>
            <a:r>
              <a:rPr lang="en-US" sz="900">
                <a:latin typeface="Arial"/>
                <a:cs typeface="Arial"/>
              </a:rPr>
              <a:t>rest is to MMBexampleout.txt file for post-processing.</a:t>
            </a:r>
          </a:p>
        </p:txBody>
      </p:sp>
      <p:sp>
        <p:nvSpPr>
          <p:cNvPr id="29" name="TextBox 28"/>
          <p:cNvSpPr txBox="1"/>
          <p:nvPr/>
        </p:nvSpPr>
        <p:spPr>
          <a:xfrm>
            <a:off x="179919" y="2127788"/>
            <a:ext cx="6457949" cy="246221"/>
          </a:xfrm>
          <a:prstGeom prst="rect">
            <a:avLst/>
          </a:prstGeom>
          <a:noFill/>
        </p:spPr>
        <p:txBody>
          <a:bodyPr wrap="square" rtlCol="0">
            <a:spAutoFit/>
          </a:bodyPr>
          <a:lstStyle/>
          <a:p>
            <a:r>
              <a:rPr lang="en-US" sz="1000" b="1">
                <a:latin typeface="Times"/>
                <a:cs typeface="Times"/>
              </a:rPr>
              <a:t>Example file</a:t>
            </a:r>
            <a:endParaRPr lang="en-US" sz="1000">
              <a:latin typeface="Times"/>
              <a:cs typeface="Times"/>
            </a:endParaRPr>
          </a:p>
        </p:txBody>
      </p:sp>
      <p:sp>
        <p:nvSpPr>
          <p:cNvPr id="30" name="Right Brace 29"/>
          <p:cNvSpPr/>
          <p:nvPr/>
        </p:nvSpPr>
        <p:spPr>
          <a:xfrm>
            <a:off x="1986131" y="8816625"/>
            <a:ext cx="63498" cy="135518"/>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a:off x="2166822" y="8731570"/>
            <a:ext cx="1429335" cy="230832"/>
          </a:xfrm>
          <a:prstGeom prst="rect">
            <a:avLst/>
          </a:prstGeom>
          <a:noFill/>
        </p:spPr>
        <p:txBody>
          <a:bodyPr wrap="none" rtlCol="0">
            <a:spAutoFit/>
          </a:bodyPr>
          <a:lstStyle/>
          <a:p>
            <a:r>
              <a:rPr lang="en-US" sz="900">
                <a:latin typeface="Arial"/>
                <a:cs typeface="Arial"/>
              </a:rPr>
              <a:t>end of the simulation file</a:t>
            </a:r>
          </a:p>
        </p:txBody>
      </p:sp>
    </p:spTree>
    <p:extLst>
      <p:ext uri="{BB962C8B-B14F-4D97-AF65-F5344CB8AC3E}">
        <p14:creationId xmlns:p14="http://schemas.microsoft.com/office/powerpoint/2010/main" val="418604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522731" y="251362"/>
            <a:ext cx="1831975" cy="2163763"/>
            <a:chOff x="4456113" y="2971800"/>
            <a:chExt cx="1831975" cy="2163763"/>
          </a:xfrm>
        </p:grpSpPr>
        <p:pic>
          <p:nvPicPr>
            <p:cNvPr id="29" name="Picture 5" descr="OpenGL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550" y="3382963"/>
              <a:ext cx="1752600" cy="175260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57"/>
            <p:cNvSpPr>
              <a:spLocks noChangeArrowheads="1"/>
            </p:cNvSpPr>
            <p:nvPr/>
          </p:nvSpPr>
          <p:spPr bwMode="auto">
            <a:xfrm>
              <a:off x="4456113" y="3200400"/>
              <a:ext cx="268287"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a:t>
              </a:r>
              <a:endParaRPr lang="en-US"/>
            </a:p>
          </p:txBody>
        </p:sp>
        <p:sp>
          <p:nvSpPr>
            <p:cNvPr id="32" name="Rectangle 58"/>
            <p:cNvSpPr>
              <a:spLocks noChangeArrowheads="1"/>
            </p:cNvSpPr>
            <p:nvPr/>
          </p:nvSpPr>
          <p:spPr bwMode="auto">
            <a:xfrm>
              <a:off x="4953000" y="2971800"/>
              <a:ext cx="26828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E</a:t>
              </a:r>
              <a:endParaRPr lang="en-US"/>
            </a:p>
          </p:txBody>
        </p:sp>
        <p:sp>
          <p:nvSpPr>
            <p:cNvPr id="33" name="Rectangle 59"/>
            <p:cNvSpPr>
              <a:spLocks noChangeArrowheads="1"/>
            </p:cNvSpPr>
            <p:nvPr/>
          </p:nvSpPr>
          <p:spPr bwMode="auto">
            <a:xfrm>
              <a:off x="5486400" y="2971800"/>
              <a:ext cx="354013"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ES</a:t>
              </a:r>
              <a:endParaRPr lang="en-US"/>
            </a:p>
          </p:txBody>
        </p:sp>
        <p:sp>
          <p:nvSpPr>
            <p:cNvPr id="34" name="Rectangle 60"/>
            <p:cNvSpPr>
              <a:spLocks noChangeArrowheads="1"/>
            </p:cNvSpPr>
            <p:nvPr/>
          </p:nvSpPr>
          <p:spPr bwMode="auto">
            <a:xfrm>
              <a:off x="6019800" y="3184525"/>
              <a:ext cx="26828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P</a:t>
              </a:r>
              <a:endParaRPr lang="en-US"/>
            </a:p>
          </p:txBody>
        </p:sp>
        <p:sp>
          <p:nvSpPr>
            <p:cNvPr id="35" name="Line 61"/>
            <p:cNvSpPr>
              <a:spLocks noChangeShapeType="1"/>
            </p:cNvSpPr>
            <p:nvPr/>
          </p:nvSpPr>
          <p:spPr bwMode="auto">
            <a:xfrm>
              <a:off x="4638675" y="3394075"/>
              <a:ext cx="354013" cy="51593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 name="Line 62"/>
            <p:cNvSpPr>
              <a:spLocks noChangeShapeType="1"/>
            </p:cNvSpPr>
            <p:nvPr/>
          </p:nvSpPr>
          <p:spPr bwMode="auto">
            <a:xfrm>
              <a:off x="5143500" y="3165475"/>
              <a:ext cx="150813" cy="23653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7" name="Line 63"/>
            <p:cNvSpPr>
              <a:spLocks noChangeShapeType="1"/>
            </p:cNvSpPr>
            <p:nvPr/>
          </p:nvSpPr>
          <p:spPr bwMode="auto">
            <a:xfrm flipH="1">
              <a:off x="5532438" y="3167063"/>
              <a:ext cx="119062" cy="227012"/>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 name="Line 64"/>
            <p:cNvSpPr>
              <a:spLocks noChangeShapeType="1"/>
            </p:cNvSpPr>
            <p:nvPr/>
          </p:nvSpPr>
          <p:spPr bwMode="auto">
            <a:xfrm flipH="1">
              <a:off x="5661025" y="3371850"/>
              <a:ext cx="431800" cy="48895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grpSp>
      <p:pic>
        <p:nvPicPr>
          <p:cNvPr id="40"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1079" y="573874"/>
            <a:ext cx="1922555" cy="1901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179919" y="206881"/>
            <a:ext cx="6457949" cy="246221"/>
          </a:xfrm>
          <a:prstGeom prst="rect">
            <a:avLst/>
          </a:prstGeom>
          <a:noFill/>
        </p:spPr>
        <p:txBody>
          <a:bodyPr wrap="square" rtlCol="0">
            <a:spAutoFit/>
          </a:bodyPr>
          <a:lstStyle/>
          <a:p>
            <a:r>
              <a:rPr lang="en-US" sz="1000" b="1">
                <a:latin typeface="Times"/>
                <a:cs typeface="Times"/>
              </a:rPr>
              <a:t>Output of example simulation</a:t>
            </a:r>
            <a:endParaRPr lang="en-US" sz="1000">
              <a:latin typeface="Times"/>
              <a:cs typeface="Times"/>
            </a:endParaRPr>
          </a:p>
        </p:txBody>
      </p:sp>
      <p:cxnSp>
        <p:nvCxnSpPr>
          <p:cNvPr id="43" name="Straight Connector 42"/>
          <p:cNvCxnSpPr/>
          <p:nvPr/>
        </p:nvCxnSpPr>
        <p:spPr>
          <a:xfrm>
            <a:off x="84665" y="4339074"/>
            <a:ext cx="6637867"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79919" y="4348481"/>
            <a:ext cx="6457949" cy="246221"/>
          </a:xfrm>
          <a:prstGeom prst="rect">
            <a:avLst/>
          </a:prstGeom>
          <a:noFill/>
        </p:spPr>
        <p:txBody>
          <a:bodyPr wrap="square" rtlCol="0">
            <a:spAutoFit/>
          </a:bodyPr>
          <a:lstStyle/>
          <a:p>
            <a:r>
              <a:rPr lang="en-US" sz="1000" b="1">
                <a:latin typeface="Times"/>
                <a:cs typeface="Times"/>
              </a:rPr>
              <a:t>Units.</a:t>
            </a:r>
            <a:r>
              <a:rPr lang="en-US" sz="1000">
                <a:latin typeface="Times"/>
                <a:cs typeface="Times"/>
              </a:rPr>
              <a:t>  Smoldyn does not assume any units, so the user needs to keep units consistent within each simulation.</a:t>
            </a:r>
          </a:p>
        </p:txBody>
      </p:sp>
      <p:sp>
        <p:nvSpPr>
          <p:cNvPr id="45" name="TextBox 44"/>
          <p:cNvSpPr txBox="1"/>
          <p:nvPr/>
        </p:nvSpPr>
        <p:spPr>
          <a:xfrm>
            <a:off x="310455" y="4566483"/>
            <a:ext cx="5415128" cy="1615827"/>
          </a:xfrm>
          <a:prstGeom prst="rect">
            <a:avLst/>
          </a:prstGeom>
          <a:noFill/>
        </p:spPr>
        <p:txBody>
          <a:bodyPr wrap="square" rtlCol="0">
            <a:spAutoFit/>
          </a:bodyPr>
          <a:lstStyle/>
          <a:p>
            <a:r>
              <a:rPr lang="en-US" sz="900">
                <a:latin typeface="Arial"/>
                <a:cs typeface="Arial"/>
              </a:rPr>
              <a:t>			Diffusion		Unimolec.	Bimolecular	   Adsorption</a:t>
            </a:r>
          </a:p>
          <a:p>
            <a:r>
              <a:rPr lang="en-US" sz="900">
                <a:latin typeface="Arial"/>
                <a:cs typeface="Arial"/>
              </a:rPr>
              <a:t>	</a:t>
            </a:r>
            <a:r>
              <a:rPr lang="en-US" sz="900" u="sng">
                <a:latin typeface="Arial"/>
                <a:cs typeface="Arial"/>
              </a:rPr>
              <a:t>Concentration	coefficient	reactions	reactions	   rates           </a:t>
            </a:r>
            <a:endParaRPr lang="en-US" sz="900">
              <a:latin typeface="Arial"/>
              <a:cs typeface="Arial"/>
            </a:endParaRPr>
          </a:p>
          <a:p>
            <a:r>
              <a:rPr lang="en-US" sz="900">
                <a:latin typeface="Arial"/>
                <a:cs typeface="Arial"/>
              </a:rPr>
              <a:t>Typical	10 μM		10 μm</a:t>
            </a:r>
            <a:r>
              <a:rPr lang="en-US" sz="900" baseline="30000">
                <a:latin typeface="Arial"/>
                <a:cs typeface="Arial"/>
              </a:rPr>
              <a:t>2</a:t>
            </a:r>
            <a:r>
              <a:rPr lang="en-US" sz="900">
                <a:latin typeface="Arial"/>
                <a:cs typeface="Arial"/>
              </a:rPr>
              <a:t>s</a:t>
            </a:r>
            <a:r>
              <a:rPr lang="en-US" sz="900" baseline="30000">
                <a:latin typeface="Arial"/>
                <a:cs typeface="Arial"/>
              </a:rPr>
              <a:t>–1</a:t>
            </a:r>
            <a:r>
              <a:rPr lang="en-US" sz="900">
                <a:latin typeface="Arial"/>
                <a:cs typeface="Arial"/>
              </a:rPr>
              <a:t>	1 s</a:t>
            </a:r>
            <a:r>
              <a:rPr lang="en-US" sz="900" baseline="30000">
                <a:latin typeface="Arial"/>
                <a:cs typeface="Arial"/>
              </a:rPr>
              <a:t>–1</a:t>
            </a:r>
            <a:r>
              <a:rPr lang="en-US" sz="900">
                <a:latin typeface="Arial"/>
                <a:cs typeface="Arial"/>
              </a:rPr>
              <a:t>		10</a:t>
            </a:r>
            <a:r>
              <a:rPr lang="en-US" sz="900" baseline="30000">
                <a:latin typeface="Arial"/>
                <a:cs typeface="Arial"/>
              </a:rPr>
              <a:t>5</a:t>
            </a:r>
            <a:r>
              <a:rPr lang="en-US" sz="900">
                <a:latin typeface="Arial"/>
                <a:cs typeface="Arial"/>
              </a:rPr>
              <a:t> M</a:t>
            </a:r>
            <a:r>
              <a:rPr lang="en-US" sz="900" baseline="30000">
                <a:latin typeface="Arial"/>
                <a:cs typeface="Arial"/>
              </a:rPr>
              <a:t>–1</a:t>
            </a:r>
            <a:r>
              <a:rPr lang="en-US" sz="900">
                <a:latin typeface="Arial"/>
                <a:cs typeface="Arial"/>
              </a:rPr>
              <a:t>s</a:t>
            </a:r>
            <a:r>
              <a:rPr lang="en-US" sz="900" baseline="30000">
                <a:latin typeface="Arial"/>
                <a:cs typeface="Arial"/>
              </a:rPr>
              <a:t>–1</a:t>
            </a:r>
            <a:r>
              <a:rPr lang="en-US" sz="900">
                <a:latin typeface="Arial"/>
                <a:cs typeface="Arial"/>
              </a:rPr>
              <a:t>	  </a:t>
            </a:r>
            <a:r>
              <a:rPr lang="en-US" sz="900">
                <a:latin typeface="Arial"/>
                <a:cs typeface="Arial"/>
              </a:rPr>
              <a:t>1 μm s</a:t>
            </a:r>
            <a:r>
              <a:rPr lang="en-US" sz="900" baseline="30000">
                <a:latin typeface="Arial"/>
                <a:cs typeface="Arial"/>
              </a:rPr>
              <a:t>–1</a:t>
            </a:r>
            <a:endParaRPr lang="en-US" sz="900">
              <a:latin typeface="Arial"/>
              <a:cs typeface="Arial"/>
            </a:endParaRPr>
          </a:p>
          <a:p>
            <a:r>
              <a:rPr lang="en-US" sz="900">
                <a:latin typeface="Arial"/>
                <a:cs typeface="Arial"/>
              </a:rPr>
              <a:t>mks	6x10</a:t>
            </a:r>
            <a:r>
              <a:rPr lang="en-US" sz="900" baseline="30000">
                <a:latin typeface="Arial"/>
                <a:cs typeface="Arial"/>
              </a:rPr>
              <a:t>21</a:t>
            </a:r>
            <a:r>
              <a:rPr lang="en-US" sz="900">
                <a:latin typeface="Arial"/>
                <a:cs typeface="Arial"/>
              </a:rPr>
              <a:t> m</a:t>
            </a:r>
            <a:r>
              <a:rPr lang="en-US" sz="900" baseline="30000">
                <a:latin typeface="Arial"/>
                <a:cs typeface="Arial"/>
              </a:rPr>
              <a:t>–3</a:t>
            </a:r>
            <a:r>
              <a:rPr lang="en-US" sz="900">
                <a:latin typeface="Arial"/>
                <a:cs typeface="Arial"/>
              </a:rPr>
              <a:t>	10</a:t>
            </a:r>
            <a:r>
              <a:rPr lang="en-US" sz="900" baseline="30000">
                <a:latin typeface="Arial"/>
                <a:cs typeface="Arial"/>
              </a:rPr>
              <a:t>–11</a:t>
            </a:r>
            <a:r>
              <a:rPr lang="en-US" sz="900">
                <a:latin typeface="Arial"/>
                <a:cs typeface="Arial"/>
              </a:rPr>
              <a:t> m</a:t>
            </a:r>
            <a:r>
              <a:rPr lang="en-US" sz="900" baseline="30000">
                <a:latin typeface="Arial"/>
                <a:cs typeface="Arial"/>
              </a:rPr>
              <a:t>2</a:t>
            </a:r>
            <a:r>
              <a:rPr lang="en-US" sz="900">
                <a:latin typeface="Arial"/>
                <a:cs typeface="Arial"/>
              </a:rPr>
              <a:t>s</a:t>
            </a:r>
            <a:r>
              <a:rPr lang="en-US" sz="900" baseline="30000">
                <a:latin typeface="Arial"/>
                <a:cs typeface="Arial"/>
              </a:rPr>
              <a:t>–1</a:t>
            </a:r>
            <a:r>
              <a:rPr lang="en-US" sz="900">
                <a:latin typeface="Arial"/>
                <a:cs typeface="Arial"/>
              </a:rPr>
              <a:t>	1 s</a:t>
            </a:r>
            <a:r>
              <a:rPr lang="en-US" sz="900" baseline="30000">
                <a:latin typeface="Arial"/>
                <a:cs typeface="Arial"/>
              </a:rPr>
              <a:t>–1</a:t>
            </a:r>
            <a:r>
              <a:rPr lang="en-US" sz="900">
                <a:latin typeface="Arial"/>
                <a:cs typeface="Arial"/>
              </a:rPr>
              <a:t>		10</a:t>
            </a:r>
            <a:r>
              <a:rPr lang="en-US" sz="900" baseline="30000">
                <a:latin typeface="Arial"/>
                <a:cs typeface="Arial"/>
              </a:rPr>
              <a:t>2</a:t>
            </a:r>
            <a:r>
              <a:rPr lang="en-US" sz="900">
                <a:latin typeface="Arial"/>
                <a:cs typeface="Arial"/>
              </a:rPr>
              <a:t> m</a:t>
            </a:r>
            <a:r>
              <a:rPr lang="en-US" sz="900" baseline="30000">
                <a:latin typeface="Arial"/>
                <a:cs typeface="Arial"/>
              </a:rPr>
              <a:t>3</a:t>
            </a:r>
            <a:r>
              <a:rPr lang="en-US" sz="900">
                <a:latin typeface="Arial"/>
                <a:cs typeface="Arial"/>
              </a:rPr>
              <a:t>mol</a:t>
            </a:r>
            <a:r>
              <a:rPr lang="en-US" sz="900" baseline="30000">
                <a:latin typeface="Arial"/>
                <a:cs typeface="Arial"/>
              </a:rPr>
              <a:t>–1</a:t>
            </a:r>
            <a:r>
              <a:rPr lang="en-US" sz="900">
                <a:latin typeface="Arial"/>
                <a:cs typeface="Arial"/>
              </a:rPr>
              <a:t>s</a:t>
            </a:r>
            <a:r>
              <a:rPr lang="en-US" sz="900" baseline="30000">
                <a:latin typeface="Arial"/>
                <a:cs typeface="Arial"/>
              </a:rPr>
              <a:t>–1</a:t>
            </a:r>
            <a:r>
              <a:rPr lang="en-US" sz="900">
                <a:latin typeface="Arial"/>
                <a:cs typeface="Arial"/>
              </a:rPr>
              <a:t>	  </a:t>
            </a:r>
            <a:r>
              <a:rPr lang="en-US" sz="900">
                <a:latin typeface="Arial"/>
                <a:cs typeface="Arial"/>
              </a:rPr>
              <a:t>10</a:t>
            </a:r>
            <a:r>
              <a:rPr lang="en-US" sz="900" baseline="30000">
                <a:latin typeface="Arial"/>
                <a:cs typeface="Arial"/>
              </a:rPr>
              <a:t>–6</a:t>
            </a:r>
            <a:r>
              <a:rPr lang="en-US" sz="900">
                <a:latin typeface="Arial"/>
                <a:cs typeface="Arial"/>
              </a:rPr>
              <a:t> m s</a:t>
            </a:r>
            <a:r>
              <a:rPr lang="en-US" sz="900" baseline="30000">
                <a:latin typeface="Arial"/>
                <a:cs typeface="Arial"/>
              </a:rPr>
              <a:t>–1</a:t>
            </a:r>
            <a:endParaRPr lang="en-US" sz="900">
              <a:latin typeface="Arial"/>
              <a:cs typeface="Arial"/>
            </a:endParaRPr>
          </a:p>
          <a:p>
            <a:r>
              <a:rPr lang="en-US" sz="900">
                <a:latin typeface="Arial"/>
                <a:cs typeface="Arial"/>
              </a:rPr>
              <a:t>							1.7x10</a:t>
            </a:r>
            <a:r>
              <a:rPr lang="en-US" sz="900" baseline="30000">
                <a:latin typeface="Arial"/>
                <a:cs typeface="Arial"/>
              </a:rPr>
              <a:t>–22</a:t>
            </a:r>
            <a:r>
              <a:rPr lang="en-US" sz="900">
                <a:latin typeface="Arial"/>
                <a:cs typeface="Arial"/>
              </a:rPr>
              <a:t> m</a:t>
            </a:r>
            <a:r>
              <a:rPr lang="en-US" sz="900" baseline="30000">
                <a:latin typeface="Arial"/>
                <a:cs typeface="Arial"/>
              </a:rPr>
              <a:t>3</a:t>
            </a:r>
            <a:r>
              <a:rPr lang="en-US" sz="900">
                <a:latin typeface="Arial"/>
                <a:cs typeface="Arial"/>
              </a:rPr>
              <a:t>s</a:t>
            </a:r>
            <a:r>
              <a:rPr lang="en-US" sz="900" baseline="30000">
                <a:latin typeface="Arial"/>
                <a:cs typeface="Arial"/>
              </a:rPr>
              <a:t>–1</a:t>
            </a:r>
            <a:endParaRPr lang="en-US" sz="900">
              <a:latin typeface="Arial"/>
              <a:cs typeface="Arial"/>
            </a:endParaRPr>
          </a:p>
          <a:p>
            <a:r>
              <a:rPr lang="en-US" sz="900">
                <a:latin typeface="Arial"/>
                <a:cs typeface="Arial"/>
              </a:rPr>
              <a:t>cgs	6x10</a:t>
            </a:r>
            <a:r>
              <a:rPr lang="en-US" sz="900" baseline="30000">
                <a:latin typeface="Arial"/>
                <a:cs typeface="Arial"/>
              </a:rPr>
              <a:t>15</a:t>
            </a:r>
            <a:r>
              <a:rPr lang="en-US" sz="900">
                <a:latin typeface="Arial"/>
                <a:cs typeface="Arial"/>
              </a:rPr>
              <a:t> cm</a:t>
            </a:r>
            <a:r>
              <a:rPr lang="en-US" sz="900" baseline="30000">
                <a:latin typeface="Arial"/>
                <a:cs typeface="Arial"/>
              </a:rPr>
              <a:t>–3</a:t>
            </a:r>
            <a:r>
              <a:rPr lang="en-US" sz="900">
                <a:latin typeface="Arial"/>
                <a:cs typeface="Arial"/>
              </a:rPr>
              <a:t>	10</a:t>
            </a:r>
            <a:r>
              <a:rPr lang="en-US" sz="900" baseline="30000">
                <a:latin typeface="Arial"/>
                <a:cs typeface="Arial"/>
              </a:rPr>
              <a:t>–7</a:t>
            </a:r>
            <a:r>
              <a:rPr lang="en-US" sz="900">
                <a:latin typeface="Arial"/>
                <a:cs typeface="Arial"/>
              </a:rPr>
              <a:t> cm</a:t>
            </a:r>
            <a:r>
              <a:rPr lang="en-US" sz="900" baseline="30000">
                <a:latin typeface="Arial"/>
                <a:cs typeface="Arial"/>
              </a:rPr>
              <a:t>2</a:t>
            </a:r>
            <a:r>
              <a:rPr lang="en-US" sz="900">
                <a:latin typeface="Arial"/>
                <a:cs typeface="Arial"/>
              </a:rPr>
              <a:t>s</a:t>
            </a:r>
            <a:r>
              <a:rPr lang="en-US" sz="900" baseline="30000">
                <a:latin typeface="Arial"/>
                <a:cs typeface="Arial"/>
              </a:rPr>
              <a:t>–1</a:t>
            </a:r>
            <a:r>
              <a:rPr lang="en-US" sz="900">
                <a:latin typeface="Arial"/>
                <a:cs typeface="Arial"/>
              </a:rPr>
              <a:t>	1 s</a:t>
            </a:r>
            <a:r>
              <a:rPr lang="en-US" sz="900" baseline="30000">
                <a:latin typeface="Arial"/>
                <a:cs typeface="Arial"/>
              </a:rPr>
              <a:t>–1</a:t>
            </a:r>
            <a:r>
              <a:rPr lang="en-US" sz="900">
                <a:latin typeface="Arial"/>
                <a:cs typeface="Arial"/>
              </a:rPr>
              <a:t>		1.7x10</a:t>
            </a:r>
            <a:r>
              <a:rPr lang="en-US" sz="900" baseline="30000">
                <a:latin typeface="Arial"/>
                <a:cs typeface="Arial"/>
              </a:rPr>
              <a:t>–16</a:t>
            </a:r>
            <a:r>
              <a:rPr lang="en-US" sz="900">
                <a:latin typeface="Arial"/>
                <a:cs typeface="Arial"/>
              </a:rPr>
              <a:t> cm</a:t>
            </a:r>
            <a:r>
              <a:rPr lang="en-US" sz="900" baseline="30000">
                <a:latin typeface="Arial"/>
                <a:cs typeface="Arial"/>
              </a:rPr>
              <a:t>3</a:t>
            </a:r>
            <a:r>
              <a:rPr lang="en-US" sz="900">
                <a:latin typeface="Arial"/>
                <a:cs typeface="Arial"/>
              </a:rPr>
              <a:t>s</a:t>
            </a:r>
            <a:r>
              <a:rPr lang="en-US" sz="900" baseline="30000">
                <a:latin typeface="Arial"/>
                <a:cs typeface="Arial"/>
              </a:rPr>
              <a:t>–1</a:t>
            </a:r>
            <a:r>
              <a:rPr lang="en-US" sz="900">
                <a:latin typeface="Arial"/>
                <a:cs typeface="Arial"/>
              </a:rPr>
              <a:t>	  </a:t>
            </a:r>
            <a:r>
              <a:rPr lang="en-US" sz="900">
                <a:latin typeface="Arial"/>
                <a:cs typeface="Arial"/>
              </a:rPr>
              <a:t>10</a:t>
            </a:r>
            <a:r>
              <a:rPr lang="en-US" sz="900" baseline="30000">
                <a:latin typeface="Arial"/>
                <a:cs typeface="Arial"/>
              </a:rPr>
              <a:t>–4</a:t>
            </a:r>
            <a:r>
              <a:rPr lang="en-US" sz="900">
                <a:latin typeface="Arial"/>
                <a:cs typeface="Arial"/>
              </a:rPr>
              <a:t> cm s</a:t>
            </a:r>
            <a:r>
              <a:rPr lang="en-US" sz="900" baseline="30000">
                <a:latin typeface="Arial"/>
                <a:cs typeface="Arial"/>
              </a:rPr>
              <a:t>–1</a:t>
            </a:r>
            <a:endParaRPr lang="en-US" sz="900">
              <a:latin typeface="Arial"/>
              <a:cs typeface="Arial"/>
            </a:endParaRPr>
          </a:p>
          <a:p>
            <a:r>
              <a:rPr lang="en-US" sz="900">
                <a:latin typeface="Arial"/>
                <a:cs typeface="Arial"/>
              </a:rPr>
              <a:t>μm-ms	6000 μm</a:t>
            </a:r>
            <a:r>
              <a:rPr lang="en-US" sz="900" baseline="30000">
                <a:latin typeface="Arial"/>
                <a:cs typeface="Arial"/>
              </a:rPr>
              <a:t>–3</a:t>
            </a:r>
            <a:r>
              <a:rPr lang="en-US" sz="900">
                <a:latin typeface="Arial"/>
                <a:cs typeface="Arial"/>
              </a:rPr>
              <a:t>	10</a:t>
            </a:r>
            <a:r>
              <a:rPr lang="en-US" sz="900" baseline="30000">
                <a:latin typeface="Arial"/>
                <a:cs typeface="Arial"/>
              </a:rPr>
              <a:t>–2</a:t>
            </a:r>
            <a:r>
              <a:rPr lang="en-US" sz="900">
                <a:latin typeface="Arial"/>
                <a:cs typeface="Arial"/>
              </a:rPr>
              <a:t> μm</a:t>
            </a:r>
            <a:r>
              <a:rPr lang="en-US" sz="900" baseline="30000">
                <a:latin typeface="Arial"/>
                <a:cs typeface="Arial"/>
              </a:rPr>
              <a:t>2</a:t>
            </a:r>
            <a:r>
              <a:rPr lang="en-US" sz="900">
                <a:latin typeface="Arial"/>
                <a:cs typeface="Arial"/>
              </a:rPr>
              <a:t>ms</a:t>
            </a:r>
            <a:r>
              <a:rPr lang="en-US" sz="900" baseline="30000">
                <a:latin typeface="Arial"/>
                <a:cs typeface="Arial"/>
              </a:rPr>
              <a:t>–1</a:t>
            </a:r>
            <a:r>
              <a:rPr lang="en-US" sz="900">
                <a:latin typeface="Arial"/>
                <a:cs typeface="Arial"/>
              </a:rPr>
              <a:t>	10</a:t>
            </a:r>
            <a:r>
              <a:rPr lang="en-US" sz="900" baseline="30000">
                <a:latin typeface="Arial"/>
                <a:cs typeface="Arial"/>
              </a:rPr>
              <a:t>–3</a:t>
            </a:r>
            <a:r>
              <a:rPr lang="en-US" sz="900">
                <a:latin typeface="Arial"/>
                <a:cs typeface="Arial"/>
              </a:rPr>
              <a:t> ms</a:t>
            </a:r>
            <a:r>
              <a:rPr lang="en-US" sz="900" baseline="30000">
                <a:latin typeface="Arial"/>
                <a:cs typeface="Arial"/>
              </a:rPr>
              <a:t>–1</a:t>
            </a:r>
            <a:r>
              <a:rPr lang="en-US" sz="900">
                <a:latin typeface="Arial"/>
                <a:cs typeface="Arial"/>
              </a:rPr>
              <a:t>	</a:t>
            </a:r>
            <a:r>
              <a:rPr lang="en-US" sz="900">
                <a:latin typeface="Arial"/>
                <a:cs typeface="Arial"/>
              </a:rPr>
              <a:t>1.7x10</a:t>
            </a:r>
            <a:r>
              <a:rPr lang="en-US" sz="900" baseline="30000">
                <a:latin typeface="Arial"/>
                <a:cs typeface="Arial"/>
              </a:rPr>
              <a:t>–7</a:t>
            </a:r>
            <a:r>
              <a:rPr lang="en-US" sz="900">
                <a:latin typeface="Arial"/>
                <a:cs typeface="Arial"/>
              </a:rPr>
              <a:t> μm</a:t>
            </a:r>
            <a:r>
              <a:rPr lang="en-US" sz="900" baseline="30000">
                <a:latin typeface="Arial"/>
                <a:cs typeface="Arial"/>
              </a:rPr>
              <a:t>3</a:t>
            </a:r>
            <a:r>
              <a:rPr lang="en-US" sz="900">
                <a:latin typeface="Arial"/>
                <a:cs typeface="Arial"/>
              </a:rPr>
              <a:t>ms</a:t>
            </a:r>
            <a:r>
              <a:rPr lang="en-US" sz="900" baseline="30000">
                <a:latin typeface="Arial"/>
                <a:cs typeface="Arial"/>
              </a:rPr>
              <a:t>–1 </a:t>
            </a:r>
            <a:r>
              <a:rPr lang="en-US" sz="900">
                <a:latin typeface="Arial"/>
                <a:cs typeface="Arial"/>
              </a:rPr>
              <a:t>  10</a:t>
            </a:r>
            <a:r>
              <a:rPr lang="en-US" sz="900" baseline="30000">
                <a:latin typeface="Arial"/>
                <a:cs typeface="Arial"/>
              </a:rPr>
              <a:t>–3</a:t>
            </a:r>
            <a:r>
              <a:rPr lang="en-US" sz="900">
                <a:latin typeface="Arial"/>
                <a:cs typeface="Arial"/>
              </a:rPr>
              <a:t> μm ms</a:t>
            </a:r>
            <a:r>
              <a:rPr lang="en-US" sz="900" baseline="30000">
                <a:latin typeface="Arial"/>
                <a:cs typeface="Arial"/>
              </a:rPr>
              <a:t>–1</a:t>
            </a:r>
            <a:endParaRPr lang="en-US" sz="900">
              <a:latin typeface="Arial"/>
              <a:cs typeface="Arial"/>
            </a:endParaRPr>
          </a:p>
          <a:p>
            <a:r>
              <a:rPr lang="en-US" sz="900">
                <a:latin typeface="Arial"/>
                <a:cs typeface="Arial"/>
              </a:rPr>
              <a:t>μm-s	6000 μm</a:t>
            </a:r>
            <a:r>
              <a:rPr lang="en-US" sz="900" baseline="30000">
                <a:latin typeface="Arial"/>
                <a:cs typeface="Arial"/>
              </a:rPr>
              <a:t>–3</a:t>
            </a:r>
            <a:r>
              <a:rPr lang="en-US" sz="900">
                <a:latin typeface="Arial"/>
                <a:cs typeface="Arial"/>
              </a:rPr>
              <a:t>	10 μm</a:t>
            </a:r>
            <a:r>
              <a:rPr lang="en-US" sz="900" baseline="30000">
                <a:latin typeface="Arial"/>
                <a:cs typeface="Arial"/>
              </a:rPr>
              <a:t>2</a:t>
            </a:r>
            <a:r>
              <a:rPr lang="en-US" sz="900">
                <a:latin typeface="Arial"/>
                <a:cs typeface="Arial"/>
              </a:rPr>
              <a:t>s</a:t>
            </a:r>
            <a:r>
              <a:rPr lang="en-US" sz="900" baseline="30000">
                <a:latin typeface="Arial"/>
                <a:cs typeface="Arial"/>
              </a:rPr>
              <a:t>–1</a:t>
            </a:r>
            <a:r>
              <a:rPr lang="en-US" sz="900">
                <a:latin typeface="Arial"/>
                <a:cs typeface="Arial"/>
              </a:rPr>
              <a:t>	1 s</a:t>
            </a:r>
            <a:r>
              <a:rPr lang="en-US" sz="900" baseline="30000">
                <a:latin typeface="Arial"/>
                <a:cs typeface="Arial"/>
              </a:rPr>
              <a:t>–1</a:t>
            </a:r>
            <a:r>
              <a:rPr lang="en-US" sz="900">
                <a:latin typeface="Arial"/>
                <a:cs typeface="Arial"/>
              </a:rPr>
              <a:t>		1.7x10</a:t>
            </a:r>
            <a:r>
              <a:rPr lang="en-US" sz="900" baseline="30000">
                <a:latin typeface="Arial"/>
                <a:cs typeface="Arial"/>
              </a:rPr>
              <a:t>–4</a:t>
            </a:r>
            <a:r>
              <a:rPr lang="en-US" sz="900">
                <a:latin typeface="Arial"/>
                <a:cs typeface="Arial"/>
              </a:rPr>
              <a:t> μm</a:t>
            </a:r>
            <a:r>
              <a:rPr lang="en-US" sz="900" baseline="30000">
                <a:latin typeface="Arial"/>
                <a:cs typeface="Arial"/>
              </a:rPr>
              <a:t>3</a:t>
            </a:r>
            <a:r>
              <a:rPr lang="en-US" sz="900">
                <a:latin typeface="Arial"/>
                <a:cs typeface="Arial"/>
              </a:rPr>
              <a:t>s</a:t>
            </a:r>
            <a:r>
              <a:rPr lang="en-US" sz="900" baseline="30000">
                <a:latin typeface="Arial"/>
                <a:cs typeface="Arial"/>
              </a:rPr>
              <a:t>–1</a:t>
            </a:r>
            <a:r>
              <a:rPr lang="en-US" sz="900">
                <a:latin typeface="Arial"/>
                <a:cs typeface="Arial"/>
              </a:rPr>
              <a:t>	  </a:t>
            </a:r>
            <a:r>
              <a:rPr lang="en-US" sz="900">
                <a:latin typeface="Arial"/>
                <a:cs typeface="Arial"/>
              </a:rPr>
              <a:t>1 μm s</a:t>
            </a:r>
            <a:r>
              <a:rPr lang="en-US" sz="900" baseline="30000">
                <a:latin typeface="Arial"/>
                <a:cs typeface="Arial"/>
              </a:rPr>
              <a:t>–1</a:t>
            </a:r>
            <a:endParaRPr lang="en-US" sz="900">
              <a:latin typeface="Arial"/>
              <a:cs typeface="Arial"/>
            </a:endParaRPr>
          </a:p>
          <a:p>
            <a:r>
              <a:rPr lang="en-US" sz="900">
                <a:latin typeface="Arial"/>
                <a:cs typeface="Arial"/>
              </a:rPr>
              <a:t>nm-ms	6x10</a:t>
            </a:r>
            <a:r>
              <a:rPr lang="en-US" sz="900" baseline="30000">
                <a:latin typeface="Arial"/>
                <a:cs typeface="Arial"/>
              </a:rPr>
              <a:t>–6</a:t>
            </a:r>
            <a:r>
              <a:rPr lang="en-US" sz="900">
                <a:latin typeface="Arial"/>
                <a:cs typeface="Arial"/>
              </a:rPr>
              <a:t> nm</a:t>
            </a:r>
            <a:r>
              <a:rPr lang="en-US" sz="900" baseline="30000">
                <a:latin typeface="Arial"/>
                <a:cs typeface="Arial"/>
              </a:rPr>
              <a:t>–3</a:t>
            </a:r>
            <a:r>
              <a:rPr lang="en-US" sz="900">
                <a:latin typeface="Arial"/>
                <a:cs typeface="Arial"/>
              </a:rPr>
              <a:t>	10</a:t>
            </a:r>
            <a:r>
              <a:rPr lang="en-US" sz="900" baseline="30000">
                <a:latin typeface="Arial"/>
                <a:cs typeface="Arial"/>
              </a:rPr>
              <a:t>4</a:t>
            </a:r>
            <a:r>
              <a:rPr lang="en-US" sz="900">
                <a:latin typeface="Arial"/>
                <a:cs typeface="Arial"/>
              </a:rPr>
              <a:t> nm</a:t>
            </a:r>
            <a:r>
              <a:rPr lang="en-US" sz="900" baseline="30000">
                <a:latin typeface="Arial"/>
                <a:cs typeface="Arial"/>
              </a:rPr>
              <a:t>2</a:t>
            </a:r>
            <a:r>
              <a:rPr lang="en-US" sz="900">
                <a:latin typeface="Arial"/>
                <a:cs typeface="Arial"/>
              </a:rPr>
              <a:t>ms</a:t>
            </a:r>
            <a:r>
              <a:rPr lang="en-US" sz="900" baseline="30000">
                <a:latin typeface="Arial"/>
                <a:cs typeface="Arial"/>
              </a:rPr>
              <a:t>–1</a:t>
            </a:r>
            <a:r>
              <a:rPr lang="en-US" sz="900">
                <a:latin typeface="Arial"/>
                <a:cs typeface="Arial"/>
              </a:rPr>
              <a:t>	10</a:t>
            </a:r>
            <a:r>
              <a:rPr lang="en-US" sz="900" baseline="30000">
                <a:latin typeface="Arial"/>
                <a:cs typeface="Arial"/>
              </a:rPr>
              <a:t>–3</a:t>
            </a:r>
            <a:r>
              <a:rPr lang="en-US" sz="900">
                <a:latin typeface="Arial"/>
                <a:cs typeface="Arial"/>
              </a:rPr>
              <a:t> ms</a:t>
            </a:r>
            <a:r>
              <a:rPr lang="en-US" sz="900" baseline="30000">
                <a:latin typeface="Arial"/>
                <a:cs typeface="Arial"/>
              </a:rPr>
              <a:t>–1</a:t>
            </a:r>
            <a:r>
              <a:rPr lang="en-US" sz="900">
                <a:latin typeface="Arial"/>
                <a:cs typeface="Arial"/>
              </a:rPr>
              <a:t>	170 nm</a:t>
            </a:r>
            <a:r>
              <a:rPr lang="en-US" sz="900" baseline="30000">
                <a:latin typeface="Arial"/>
                <a:cs typeface="Arial"/>
              </a:rPr>
              <a:t>3</a:t>
            </a:r>
            <a:r>
              <a:rPr lang="en-US" sz="900">
                <a:latin typeface="Arial"/>
                <a:cs typeface="Arial"/>
              </a:rPr>
              <a:t>ms</a:t>
            </a:r>
            <a:r>
              <a:rPr lang="en-US" sz="900" baseline="30000">
                <a:latin typeface="Arial"/>
                <a:cs typeface="Arial"/>
              </a:rPr>
              <a:t>–1</a:t>
            </a:r>
            <a:r>
              <a:rPr lang="en-US" sz="900">
                <a:latin typeface="Arial"/>
                <a:cs typeface="Arial"/>
              </a:rPr>
              <a:t>	  </a:t>
            </a:r>
            <a:r>
              <a:rPr lang="en-US" sz="900">
                <a:latin typeface="Arial"/>
                <a:cs typeface="Arial"/>
              </a:rPr>
              <a:t>1 nm ms</a:t>
            </a:r>
            <a:r>
              <a:rPr lang="en-US" sz="900" baseline="30000">
                <a:latin typeface="Arial"/>
                <a:cs typeface="Arial"/>
              </a:rPr>
              <a:t>–1</a:t>
            </a:r>
            <a:endParaRPr lang="en-US" sz="900">
              <a:latin typeface="Arial"/>
              <a:cs typeface="Arial"/>
            </a:endParaRPr>
          </a:p>
          <a:p>
            <a:r>
              <a:rPr lang="en-US" sz="900">
                <a:latin typeface="Arial"/>
                <a:cs typeface="Arial"/>
              </a:rPr>
              <a:t>nm-μs	6x10</a:t>
            </a:r>
            <a:r>
              <a:rPr lang="en-US" sz="900" baseline="30000">
                <a:latin typeface="Arial"/>
                <a:cs typeface="Arial"/>
              </a:rPr>
              <a:t>–6</a:t>
            </a:r>
            <a:r>
              <a:rPr lang="en-US" sz="900">
                <a:latin typeface="Arial"/>
                <a:cs typeface="Arial"/>
              </a:rPr>
              <a:t> nm</a:t>
            </a:r>
            <a:r>
              <a:rPr lang="en-US" sz="900" baseline="30000">
                <a:latin typeface="Arial"/>
                <a:cs typeface="Arial"/>
              </a:rPr>
              <a:t>–3</a:t>
            </a:r>
            <a:r>
              <a:rPr lang="en-US" sz="900">
                <a:latin typeface="Arial"/>
                <a:cs typeface="Arial"/>
              </a:rPr>
              <a:t>	10 nm</a:t>
            </a:r>
            <a:r>
              <a:rPr lang="en-US" sz="900" baseline="30000">
                <a:latin typeface="Arial"/>
                <a:cs typeface="Arial"/>
              </a:rPr>
              <a:t>2</a:t>
            </a:r>
            <a:r>
              <a:rPr lang="en-US" sz="900">
                <a:latin typeface="Arial"/>
                <a:cs typeface="Arial"/>
              </a:rPr>
              <a:t>μs</a:t>
            </a:r>
            <a:r>
              <a:rPr lang="en-US" sz="900" baseline="30000">
                <a:latin typeface="Arial"/>
                <a:cs typeface="Arial"/>
              </a:rPr>
              <a:t>–1</a:t>
            </a:r>
            <a:r>
              <a:rPr lang="en-US" sz="900">
                <a:latin typeface="Arial"/>
                <a:cs typeface="Arial"/>
              </a:rPr>
              <a:t>	10</a:t>
            </a:r>
            <a:r>
              <a:rPr lang="en-US" sz="900" baseline="30000">
                <a:latin typeface="Arial"/>
                <a:cs typeface="Arial"/>
              </a:rPr>
              <a:t>–6</a:t>
            </a:r>
            <a:r>
              <a:rPr lang="en-US" sz="900">
                <a:latin typeface="Arial"/>
                <a:cs typeface="Arial"/>
              </a:rPr>
              <a:t> μs</a:t>
            </a:r>
            <a:r>
              <a:rPr lang="en-US" sz="900" baseline="30000">
                <a:latin typeface="Arial"/>
                <a:cs typeface="Arial"/>
              </a:rPr>
              <a:t>–1</a:t>
            </a:r>
            <a:r>
              <a:rPr lang="en-US" sz="900">
                <a:latin typeface="Arial"/>
                <a:cs typeface="Arial"/>
              </a:rPr>
              <a:t>		</a:t>
            </a:r>
            <a:r>
              <a:rPr lang="en-US" sz="900">
                <a:latin typeface="Arial"/>
                <a:cs typeface="Arial"/>
              </a:rPr>
              <a:t>0.17 nm</a:t>
            </a:r>
            <a:r>
              <a:rPr lang="en-US" sz="900" baseline="30000">
                <a:latin typeface="Arial"/>
                <a:cs typeface="Arial"/>
              </a:rPr>
              <a:t>3</a:t>
            </a:r>
            <a:r>
              <a:rPr lang="en-US" sz="900">
                <a:latin typeface="Arial"/>
                <a:cs typeface="Arial"/>
              </a:rPr>
              <a:t>μs</a:t>
            </a:r>
            <a:r>
              <a:rPr lang="en-US" sz="900" baseline="30000">
                <a:latin typeface="Arial"/>
                <a:cs typeface="Arial"/>
              </a:rPr>
              <a:t>–1</a:t>
            </a:r>
            <a:r>
              <a:rPr lang="en-US" sz="900">
                <a:latin typeface="Arial"/>
                <a:cs typeface="Arial"/>
              </a:rPr>
              <a:t>	  </a:t>
            </a:r>
            <a:r>
              <a:rPr lang="en-US" sz="900">
                <a:latin typeface="Arial"/>
                <a:cs typeface="Arial"/>
              </a:rPr>
              <a:t>10</a:t>
            </a:r>
            <a:r>
              <a:rPr lang="en-US" sz="900" baseline="30000">
                <a:latin typeface="Arial"/>
                <a:cs typeface="Arial"/>
              </a:rPr>
              <a:t>–3</a:t>
            </a:r>
            <a:r>
              <a:rPr lang="en-US" sz="900">
                <a:latin typeface="Arial"/>
                <a:cs typeface="Arial"/>
              </a:rPr>
              <a:t> nm μs</a:t>
            </a:r>
            <a:r>
              <a:rPr lang="en-US" sz="900" baseline="30000">
                <a:latin typeface="Arial"/>
                <a:cs typeface="Arial"/>
              </a:rPr>
              <a:t>–1</a:t>
            </a:r>
            <a:endParaRPr lang="en-US" sz="900">
              <a:latin typeface="Arial"/>
              <a:cs typeface="Arial"/>
            </a:endParaRPr>
          </a:p>
          <a:p>
            <a:endParaRPr lang="en-US" sz="900">
              <a:latin typeface="Arial"/>
              <a:cs typeface="Arial"/>
            </a:endParaRPr>
          </a:p>
        </p:txBody>
      </p:sp>
      <p:cxnSp>
        <p:nvCxnSpPr>
          <p:cNvPr id="46" name="Straight Connector 45"/>
          <p:cNvCxnSpPr/>
          <p:nvPr/>
        </p:nvCxnSpPr>
        <p:spPr>
          <a:xfrm>
            <a:off x="84665" y="6070035"/>
            <a:ext cx="6637867"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179919" y="6079442"/>
            <a:ext cx="6457949" cy="246221"/>
          </a:xfrm>
          <a:prstGeom prst="rect">
            <a:avLst/>
          </a:prstGeom>
          <a:noFill/>
        </p:spPr>
        <p:txBody>
          <a:bodyPr wrap="square" rtlCol="0">
            <a:spAutoFit/>
          </a:bodyPr>
          <a:lstStyle/>
          <a:p>
            <a:r>
              <a:rPr lang="en-US" sz="1000" b="1">
                <a:latin typeface="Times"/>
                <a:cs typeface="Times"/>
              </a:rPr>
              <a:t>Colors.</a:t>
            </a:r>
            <a:r>
              <a:rPr lang="en-US" sz="1000">
                <a:latin typeface="Times"/>
                <a:cs typeface="Times"/>
              </a:rPr>
              <a:t>  Enter with color name or with red, green, blue color coordinates, each ranging from 0 to 1.</a:t>
            </a:r>
          </a:p>
        </p:txBody>
      </p:sp>
      <p:sp>
        <p:nvSpPr>
          <p:cNvPr id="48" name="TextBox 47"/>
          <p:cNvSpPr txBox="1"/>
          <p:nvPr/>
        </p:nvSpPr>
        <p:spPr>
          <a:xfrm>
            <a:off x="179919" y="6250407"/>
            <a:ext cx="6542613" cy="646331"/>
          </a:xfrm>
          <a:prstGeom prst="rect">
            <a:avLst/>
          </a:prstGeom>
          <a:noFill/>
        </p:spPr>
        <p:txBody>
          <a:bodyPr wrap="square" rtlCol="0">
            <a:spAutoFit/>
          </a:bodyPr>
          <a:lstStyle/>
          <a:p>
            <a:r>
              <a:rPr lang="en-US" sz="900">
                <a:latin typeface="Arial"/>
                <a:cs typeface="Arial"/>
              </a:rPr>
              <a:t>maroon  olive  royal  darkred  red  green  sky  darkorange  scarlet  chartrouse  aquamarine  darkyellow  rose  khaki  violet  darkgreen  brick  purple  mauve  darkblue  pink  magenta  orchid  darkviolet  brown  fuchsia  plum  lightred  tan  lime  azure   lightorange  sienna  teal  black  lightyellow  orange  aqua  gray  lightgreen  salmon  cyan  grey  lightblue  coral  blue  silver  lightviolet  yellow  navy  slate  gold  turquoise  white</a:t>
            </a:r>
          </a:p>
        </p:txBody>
      </p:sp>
      <p:cxnSp>
        <p:nvCxnSpPr>
          <p:cNvPr id="49" name="Straight Connector 48"/>
          <p:cNvCxnSpPr/>
          <p:nvPr/>
        </p:nvCxnSpPr>
        <p:spPr>
          <a:xfrm>
            <a:off x="84665" y="2499538"/>
            <a:ext cx="6637867"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179919" y="2508945"/>
            <a:ext cx="2682751" cy="246221"/>
          </a:xfrm>
          <a:prstGeom prst="rect">
            <a:avLst/>
          </a:prstGeom>
          <a:noFill/>
        </p:spPr>
        <p:txBody>
          <a:bodyPr wrap="square" rtlCol="0">
            <a:spAutoFit/>
          </a:bodyPr>
          <a:lstStyle/>
          <a:p>
            <a:r>
              <a:rPr lang="en-US" sz="1000" b="1">
                <a:latin typeface="Times"/>
                <a:cs typeface="Times"/>
              </a:rPr>
              <a:t>Runtime flags.</a:t>
            </a:r>
            <a:r>
              <a:rPr lang="en-US" sz="1000">
                <a:latin typeface="Times"/>
                <a:cs typeface="Times"/>
              </a:rPr>
              <a:t>  Entered on command line.</a:t>
            </a:r>
          </a:p>
        </p:txBody>
      </p:sp>
      <p:sp>
        <p:nvSpPr>
          <p:cNvPr id="51" name="TextBox 50"/>
          <p:cNvSpPr txBox="1"/>
          <p:nvPr/>
        </p:nvSpPr>
        <p:spPr>
          <a:xfrm>
            <a:off x="3436497" y="2689317"/>
            <a:ext cx="2827291" cy="1615827"/>
          </a:xfrm>
          <a:prstGeom prst="rect">
            <a:avLst/>
          </a:prstGeom>
          <a:noFill/>
        </p:spPr>
        <p:txBody>
          <a:bodyPr wrap="none" rtlCol="0">
            <a:spAutoFit/>
          </a:bodyPr>
          <a:lstStyle/>
          <a:p>
            <a:r>
              <a:rPr lang="en-US" sz="900" u="sng">
                <a:latin typeface="Arial"/>
                <a:cs typeface="Arial"/>
              </a:rPr>
              <a:t>Key	function</a:t>
            </a:r>
            <a:endParaRPr lang="en-US" sz="900">
              <a:latin typeface="Arial"/>
              <a:cs typeface="Arial"/>
            </a:endParaRPr>
          </a:p>
          <a:p>
            <a:r>
              <a:rPr lang="en-US" sz="900">
                <a:latin typeface="Arial"/>
                <a:cs typeface="Arial"/>
              </a:rPr>
              <a:t>space	toggle pause mode between on and off</a:t>
            </a:r>
          </a:p>
          <a:p>
            <a:r>
              <a:rPr lang="en-US" sz="900">
                <a:latin typeface="Arial"/>
                <a:cs typeface="Arial"/>
              </a:rPr>
              <a:t>Q	quit</a:t>
            </a:r>
          </a:p>
          <a:p>
            <a:r>
              <a:rPr lang="en-US" sz="900">
                <a:latin typeface="Arial"/>
                <a:cs typeface="Arial"/>
              </a:rPr>
              <a:t>T	save image as TIFF file</a:t>
            </a:r>
          </a:p>
          <a:p>
            <a:r>
              <a:rPr lang="en-US" sz="900">
                <a:latin typeface="Arial"/>
                <a:cs typeface="Arial"/>
              </a:rPr>
              <a:t>0	reset view to default</a:t>
            </a:r>
          </a:p>
          <a:p>
            <a:r>
              <a:rPr lang="en-US" sz="900">
                <a:latin typeface="Arial"/>
                <a:cs typeface="Arial"/>
              </a:rPr>
              <a:t>arrows	rotate object</a:t>
            </a:r>
          </a:p>
          <a:p>
            <a:r>
              <a:rPr lang="en-US" sz="900">
                <a:latin typeface="Arial"/>
                <a:cs typeface="Arial"/>
              </a:rPr>
              <a:t>shift, arrows	pan object</a:t>
            </a:r>
          </a:p>
          <a:p>
            <a:r>
              <a:rPr lang="en-US" sz="900">
                <a:latin typeface="Arial"/>
                <a:cs typeface="Arial"/>
              </a:rPr>
              <a:t>=	zoom in</a:t>
            </a:r>
          </a:p>
          <a:p>
            <a:r>
              <a:rPr lang="en-US" sz="900">
                <a:latin typeface="Arial"/>
                <a:cs typeface="Arial"/>
              </a:rPr>
              <a:t>-	zoom out</a:t>
            </a:r>
          </a:p>
          <a:p>
            <a:r>
              <a:rPr lang="en-US" sz="900">
                <a:latin typeface="Arial"/>
                <a:cs typeface="Arial"/>
              </a:rPr>
              <a:t>x,y,z	rotate counterclockwise about object axis</a:t>
            </a:r>
          </a:p>
          <a:p>
            <a:r>
              <a:rPr lang="en-US" sz="900">
                <a:latin typeface="Arial"/>
                <a:cs typeface="Arial"/>
              </a:rPr>
              <a:t>X,Y,Z	rotate clockwise about object axis</a:t>
            </a:r>
            <a:r>
              <a:rPr lang="en-US" sz="900">
                <a:effectLst/>
                <a:latin typeface="Arial"/>
                <a:cs typeface="Arial"/>
              </a:rPr>
              <a:t> </a:t>
            </a:r>
            <a:endParaRPr lang="en-US" sz="900">
              <a:latin typeface="Arial"/>
              <a:cs typeface="Arial"/>
            </a:endParaRPr>
          </a:p>
        </p:txBody>
      </p:sp>
      <p:sp>
        <p:nvSpPr>
          <p:cNvPr id="52" name="TextBox 51"/>
          <p:cNvSpPr txBox="1"/>
          <p:nvPr/>
        </p:nvSpPr>
        <p:spPr>
          <a:xfrm>
            <a:off x="178744" y="2782722"/>
            <a:ext cx="3173878" cy="1338828"/>
          </a:xfrm>
          <a:prstGeom prst="rect">
            <a:avLst/>
          </a:prstGeom>
          <a:noFill/>
        </p:spPr>
        <p:txBody>
          <a:bodyPr wrap="none" rtlCol="0">
            <a:spAutoFit/>
          </a:bodyPr>
          <a:lstStyle/>
          <a:p>
            <a:r>
              <a:rPr lang="en-US" sz="900" u="sng">
                <a:latin typeface="Arial"/>
                <a:cs typeface="Arial"/>
              </a:rPr>
              <a:t>flag	result</a:t>
            </a:r>
            <a:endParaRPr lang="en-US" sz="900">
              <a:latin typeface="Arial"/>
              <a:cs typeface="Arial"/>
            </a:endParaRPr>
          </a:p>
          <a:p>
            <a:r>
              <a:rPr lang="en-US" sz="900">
                <a:latin typeface="Arial"/>
                <a:cs typeface="Arial"/>
              </a:rPr>
              <a:t>	normal: parameters displayed and simulation run</a:t>
            </a:r>
          </a:p>
          <a:p>
            <a:r>
              <a:rPr lang="en-US" sz="900">
                <a:latin typeface="Arial"/>
                <a:cs typeface="Arial"/>
              </a:rPr>
              <a:t>-o	suppress output: text output files are not opened</a:t>
            </a:r>
          </a:p>
          <a:p>
            <a:r>
              <a:rPr lang="en-US" sz="900">
                <a:latin typeface="Arial"/>
                <a:cs typeface="Arial"/>
              </a:rPr>
              <a:t>-p	parameters only: simulation is not run</a:t>
            </a:r>
          </a:p>
          <a:p>
            <a:r>
              <a:rPr lang="en-US" sz="900">
                <a:latin typeface="Arial"/>
                <a:cs typeface="Arial"/>
              </a:rPr>
              <a:t>-q	quiet: parameters are not displayed</a:t>
            </a:r>
          </a:p>
          <a:p>
            <a:r>
              <a:rPr lang="en-US" sz="900">
                <a:latin typeface="Arial"/>
                <a:cs typeface="Arial"/>
              </a:rPr>
              <a:t>-t	text only: no graphics are displayed</a:t>
            </a:r>
          </a:p>
          <a:p>
            <a:r>
              <a:rPr lang="en-US" sz="900">
                <a:latin typeface="Arial"/>
                <a:cs typeface="Arial"/>
              </a:rPr>
              <a:t>-V	display version number and quit</a:t>
            </a:r>
          </a:p>
          <a:p>
            <a:r>
              <a:rPr lang="en-US" sz="900">
                <a:latin typeface="Arial"/>
                <a:cs typeface="Arial"/>
              </a:rPr>
              <a:t>-v	verbose: extra parameter information is displayed</a:t>
            </a:r>
          </a:p>
          <a:p>
            <a:r>
              <a:rPr lang="en-US" sz="900">
                <a:latin typeface="Arial"/>
                <a:cs typeface="Arial"/>
              </a:rPr>
              <a:t>-w	suppress warnings: no warnings are shown</a:t>
            </a:r>
          </a:p>
        </p:txBody>
      </p:sp>
      <p:sp>
        <p:nvSpPr>
          <p:cNvPr id="53" name="TextBox 52"/>
          <p:cNvSpPr txBox="1"/>
          <p:nvPr/>
        </p:nvSpPr>
        <p:spPr>
          <a:xfrm>
            <a:off x="3425462" y="2508945"/>
            <a:ext cx="3513430" cy="246221"/>
          </a:xfrm>
          <a:prstGeom prst="rect">
            <a:avLst/>
          </a:prstGeom>
          <a:noFill/>
        </p:spPr>
        <p:txBody>
          <a:bodyPr wrap="square" rtlCol="0">
            <a:spAutoFit/>
          </a:bodyPr>
          <a:lstStyle/>
          <a:p>
            <a:r>
              <a:rPr lang="en-US" sz="1000" b="1">
                <a:latin typeface="Times"/>
                <a:cs typeface="Times"/>
              </a:rPr>
              <a:t>Graphics manipulations.</a:t>
            </a:r>
            <a:r>
              <a:rPr lang="en-US" sz="1000">
                <a:latin typeface="Times"/>
                <a:cs typeface="Times"/>
              </a:rPr>
              <a:t>  Graphics window must be active.</a:t>
            </a:r>
          </a:p>
        </p:txBody>
      </p:sp>
      <p:cxnSp>
        <p:nvCxnSpPr>
          <p:cNvPr id="54" name="Straight Connector 53"/>
          <p:cNvCxnSpPr/>
          <p:nvPr/>
        </p:nvCxnSpPr>
        <p:spPr>
          <a:xfrm flipV="1">
            <a:off x="3310877" y="2499538"/>
            <a:ext cx="0" cy="183953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84665" y="6887331"/>
            <a:ext cx="6637867"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179919" y="6896738"/>
            <a:ext cx="6457949" cy="246221"/>
          </a:xfrm>
          <a:prstGeom prst="rect">
            <a:avLst/>
          </a:prstGeom>
          <a:noFill/>
        </p:spPr>
        <p:txBody>
          <a:bodyPr wrap="square" rtlCol="0">
            <a:spAutoFit/>
          </a:bodyPr>
          <a:lstStyle/>
          <a:p>
            <a:r>
              <a:rPr lang="en-US" sz="1000" b="1">
                <a:latin typeface="Times"/>
                <a:cs typeface="Times"/>
              </a:rPr>
              <a:t>Command timing.</a:t>
            </a:r>
            <a:r>
              <a:rPr lang="en-US" sz="1000">
                <a:latin typeface="Times"/>
                <a:cs typeface="Times"/>
              </a:rPr>
              <a:t>  Commands are used for system output or for system manipulation.</a:t>
            </a:r>
          </a:p>
        </p:txBody>
      </p:sp>
      <p:sp>
        <p:nvSpPr>
          <p:cNvPr id="59" name="TextBox 58"/>
          <p:cNvSpPr txBox="1"/>
          <p:nvPr/>
        </p:nvSpPr>
        <p:spPr>
          <a:xfrm>
            <a:off x="245768" y="7077111"/>
            <a:ext cx="2563040" cy="1061829"/>
          </a:xfrm>
          <a:prstGeom prst="rect">
            <a:avLst/>
          </a:prstGeom>
          <a:noFill/>
        </p:spPr>
        <p:txBody>
          <a:bodyPr wrap="none" rtlCol="0">
            <a:spAutoFit/>
          </a:bodyPr>
          <a:lstStyle/>
          <a:p>
            <a:r>
              <a:rPr lang="en-US" sz="900" u="sng">
                <a:latin typeface="Arial"/>
                <a:cs typeface="Arial"/>
              </a:rPr>
              <a:t>integer queue</a:t>
            </a:r>
            <a:endParaRPr lang="en-US" sz="900">
              <a:latin typeface="Arial"/>
              <a:cs typeface="Arial"/>
            </a:endParaRPr>
          </a:p>
          <a:p>
            <a:r>
              <a:rPr lang="en-US" sz="900">
                <a:latin typeface="Arial"/>
                <a:cs typeface="Arial"/>
              </a:rPr>
              <a:t>B	once, before simulation starts</a:t>
            </a:r>
          </a:p>
          <a:p>
            <a:r>
              <a:rPr lang="en-US" sz="900">
                <a:latin typeface="Arial"/>
                <a:cs typeface="Arial"/>
              </a:rPr>
              <a:t>A	once, after simulation ends</a:t>
            </a:r>
          </a:p>
          <a:p>
            <a:r>
              <a:rPr lang="en-US" sz="900">
                <a:latin typeface="Arial"/>
                <a:cs typeface="Arial"/>
              </a:rPr>
              <a:t>@ </a:t>
            </a:r>
            <a:r>
              <a:rPr lang="en-US" sz="900" i="1">
                <a:latin typeface="Arial"/>
                <a:cs typeface="Arial"/>
              </a:rPr>
              <a:t>i</a:t>
            </a:r>
            <a:r>
              <a:rPr lang="en-US" sz="900">
                <a:latin typeface="Arial"/>
                <a:cs typeface="Arial"/>
              </a:rPr>
              <a:t>	once, at iteration </a:t>
            </a:r>
            <a:r>
              <a:rPr lang="en-US" sz="900" i="1">
                <a:latin typeface="Arial"/>
                <a:cs typeface="Arial"/>
              </a:rPr>
              <a:t>i</a:t>
            </a:r>
            <a:endParaRPr lang="en-US" sz="900">
              <a:latin typeface="Arial"/>
              <a:cs typeface="Arial"/>
            </a:endParaRPr>
          </a:p>
          <a:p>
            <a:r>
              <a:rPr lang="en-US" sz="900">
                <a:latin typeface="Arial"/>
                <a:cs typeface="Arial"/>
              </a:rPr>
              <a:t>I </a:t>
            </a:r>
            <a:r>
              <a:rPr lang="en-US" sz="900" i="1">
                <a:latin typeface="Arial"/>
                <a:cs typeface="Arial"/>
              </a:rPr>
              <a:t>on off dt</a:t>
            </a:r>
            <a:r>
              <a:rPr lang="en-US" sz="900">
                <a:latin typeface="Arial"/>
                <a:cs typeface="Arial"/>
              </a:rPr>
              <a:t> every </a:t>
            </a:r>
            <a:r>
              <a:rPr lang="en-US" sz="900" i="1">
                <a:latin typeface="Arial"/>
                <a:cs typeface="Arial"/>
              </a:rPr>
              <a:t>dti</a:t>
            </a:r>
            <a:r>
              <a:rPr lang="en-US" sz="900">
                <a:latin typeface="Arial"/>
                <a:cs typeface="Arial"/>
              </a:rPr>
              <a:t> iteration, from ≥ </a:t>
            </a:r>
            <a:r>
              <a:rPr lang="en-US" sz="900" i="1">
                <a:latin typeface="Arial"/>
                <a:cs typeface="Arial"/>
              </a:rPr>
              <a:t>oni</a:t>
            </a:r>
            <a:r>
              <a:rPr lang="en-US" sz="900">
                <a:latin typeface="Arial"/>
                <a:cs typeface="Arial"/>
              </a:rPr>
              <a:t> to ≤ </a:t>
            </a:r>
            <a:r>
              <a:rPr lang="en-US" sz="900" i="1">
                <a:latin typeface="Arial"/>
                <a:cs typeface="Arial"/>
              </a:rPr>
              <a:t>offi</a:t>
            </a:r>
            <a:endParaRPr lang="en-US" sz="900">
              <a:latin typeface="Arial"/>
              <a:cs typeface="Arial"/>
            </a:endParaRPr>
          </a:p>
          <a:p>
            <a:r>
              <a:rPr lang="en-US" sz="900">
                <a:latin typeface="Arial"/>
                <a:cs typeface="Arial"/>
              </a:rPr>
              <a:t>E	every time step</a:t>
            </a:r>
          </a:p>
          <a:p>
            <a:r>
              <a:rPr lang="en-US" sz="900">
                <a:latin typeface="Arial"/>
                <a:cs typeface="Arial"/>
              </a:rPr>
              <a:t>N </a:t>
            </a:r>
            <a:r>
              <a:rPr lang="en-US" sz="900" i="1">
                <a:latin typeface="Arial"/>
                <a:cs typeface="Arial"/>
              </a:rPr>
              <a:t>n</a:t>
            </a:r>
            <a:r>
              <a:rPr lang="en-US" sz="900">
                <a:latin typeface="Arial"/>
                <a:cs typeface="Arial"/>
              </a:rPr>
              <a:t>	every </a:t>
            </a:r>
            <a:r>
              <a:rPr lang="en-US" sz="900" i="1">
                <a:latin typeface="Arial"/>
                <a:cs typeface="Arial"/>
              </a:rPr>
              <a:t>n</a:t>
            </a:r>
            <a:r>
              <a:rPr lang="en-US" sz="900">
                <a:latin typeface="Arial"/>
                <a:cs typeface="Arial"/>
              </a:rPr>
              <a:t> time steps</a:t>
            </a:r>
          </a:p>
        </p:txBody>
      </p:sp>
      <p:sp>
        <p:nvSpPr>
          <p:cNvPr id="60" name="TextBox 59"/>
          <p:cNvSpPr txBox="1"/>
          <p:nvPr/>
        </p:nvSpPr>
        <p:spPr>
          <a:xfrm>
            <a:off x="2975816" y="7072505"/>
            <a:ext cx="2364750" cy="923330"/>
          </a:xfrm>
          <a:prstGeom prst="rect">
            <a:avLst/>
          </a:prstGeom>
          <a:noFill/>
        </p:spPr>
        <p:txBody>
          <a:bodyPr wrap="none" rtlCol="0">
            <a:spAutoFit/>
          </a:bodyPr>
          <a:lstStyle/>
          <a:p>
            <a:r>
              <a:rPr lang="en-US" sz="900" u="sng">
                <a:latin typeface="Arial"/>
                <a:cs typeface="Arial"/>
              </a:rPr>
              <a:t>continuous time queue</a:t>
            </a:r>
            <a:endParaRPr lang="en-US" sz="900">
              <a:latin typeface="Arial"/>
              <a:cs typeface="Arial"/>
            </a:endParaRPr>
          </a:p>
          <a:p>
            <a:r>
              <a:rPr lang="en-US" sz="900">
                <a:latin typeface="Arial"/>
                <a:cs typeface="Arial"/>
              </a:rPr>
              <a:t>b	       once, before simulation starts</a:t>
            </a:r>
          </a:p>
          <a:p>
            <a:r>
              <a:rPr lang="en-US" sz="900">
                <a:latin typeface="Arial"/>
                <a:cs typeface="Arial"/>
              </a:rPr>
              <a:t>a	       once, after simulation ends</a:t>
            </a:r>
          </a:p>
          <a:p>
            <a:r>
              <a:rPr lang="en-US" sz="900">
                <a:latin typeface="Arial"/>
                <a:cs typeface="Arial"/>
              </a:rPr>
              <a:t>@ </a:t>
            </a:r>
            <a:r>
              <a:rPr lang="en-US" sz="900" i="1">
                <a:latin typeface="Arial"/>
                <a:cs typeface="Arial"/>
              </a:rPr>
              <a:t>time</a:t>
            </a:r>
            <a:r>
              <a:rPr lang="en-US" sz="900">
                <a:latin typeface="Arial"/>
                <a:cs typeface="Arial"/>
              </a:rPr>
              <a:t>	       once, at ≥ </a:t>
            </a:r>
            <a:r>
              <a:rPr lang="en-US" sz="900" i="1">
                <a:latin typeface="Arial"/>
                <a:cs typeface="Arial"/>
              </a:rPr>
              <a:t>time</a:t>
            </a:r>
            <a:endParaRPr lang="en-US" sz="900">
              <a:latin typeface="Arial"/>
              <a:cs typeface="Arial"/>
            </a:endParaRPr>
          </a:p>
          <a:p>
            <a:r>
              <a:rPr lang="en-US" sz="900">
                <a:latin typeface="Arial"/>
                <a:cs typeface="Arial"/>
              </a:rPr>
              <a:t>i </a:t>
            </a:r>
            <a:r>
              <a:rPr lang="en-US" sz="900" i="1">
                <a:latin typeface="Arial"/>
                <a:cs typeface="Arial"/>
              </a:rPr>
              <a:t>on off dt</a:t>
            </a:r>
            <a:r>
              <a:rPr lang="en-US" sz="900">
                <a:latin typeface="Arial"/>
                <a:cs typeface="Arial"/>
              </a:rPr>
              <a:t>       every </a:t>
            </a:r>
            <a:r>
              <a:rPr lang="en-US" sz="900" i="1">
                <a:latin typeface="Arial"/>
                <a:cs typeface="Arial"/>
              </a:rPr>
              <a:t>dt</a:t>
            </a:r>
            <a:r>
              <a:rPr lang="en-US" sz="900">
                <a:latin typeface="Arial"/>
                <a:cs typeface="Arial"/>
              </a:rPr>
              <a:t>, from ≥ </a:t>
            </a:r>
            <a:r>
              <a:rPr lang="en-US" sz="900" i="1">
                <a:latin typeface="Arial"/>
                <a:cs typeface="Arial"/>
              </a:rPr>
              <a:t>on</a:t>
            </a:r>
            <a:r>
              <a:rPr lang="en-US" sz="900">
                <a:latin typeface="Arial"/>
                <a:cs typeface="Arial"/>
              </a:rPr>
              <a:t> until ≤ </a:t>
            </a:r>
            <a:r>
              <a:rPr lang="en-US" sz="900" i="1">
                <a:latin typeface="Arial"/>
                <a:cs typeface="Arial"/>
              </a:rPr>
              <a:t>off</a:t>
            </a:r>
            <a:endParaRPr lang="en-US" sz="900">
              <a:latin typeface="Arial"/>
              <a:cs typeface="Arial"/>
            </a:endParaRPr>
          </a:p>
          <a:p>
            <a:r>
              <a:rPr lang="en-US" sz="900">
                <a:latin typeface="Arial"/>
                <a:cs typeface="Arial"/>
              </a:rPr>
              <a:t>x </a:t>
            </a:r>
            <a:r>
              <a:rPr lang="en-US" sz="900" i="1">
                <a:latin typeface="Arial"/>
                <a:cs typeface="Arial"/>
              </a:rPr>
              <a:t>on off dt xt</a:t>
            </a:r>
            <a:r>
              <a:rPr lang="en-US" sz="900">
                <a:latin typeface="Arial"/>
                <a:cs typeface="Arial"/>
              </a:rPr>
              <a:t>  geometric progression</a:t>
            </a:r>
          </a:p>
        </p:txBody>
      </p:sp>
      <p:cxnSp>
        <p:nvCxnSpPr>
          <p:cNvPr id="61" name="Straight Connector 60"/>
          <p:cNvCxnSpPr/>
          <p:nvPr/>
        </p:nvCxnSpPr>
        <p:spPr>
          <a:xfrm>
            <a:off x="84665" y="8129533"/>
            <a:ext cx="6637867"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179919" y="8138940"/>
            <a:ext cx="6457949" cy="246221"/>
          </a:xfrm>
          <a:prstGeom prst="rect">
            <a:avLst/>
          </a:prstGeom>
          <a:noFill/>
        </p:spPr>
        <p:txBody>
          <a:bodyPr wrap="square" rtlCol="0">
            <a:spAutoFit/>
          </a:bodyPr>
          <a:lstStyle/>
          <a:p>
            <a:r>
              <a:rPr lang="en-US" sz="1000" b="1">
                <a:latin typeface="Times"/>
                <a:cs typeface="Times"/>
              </a:rPr>
              <a:t>Surface panel shapes.</a:t>
            </a:r>
            <a:r>
              <a:rPr lang="en-US" sz="1000">
                <a:latin typeface="Times"/>
                <a:cs typeface="Times"/>
              </a:rPr>
              <a:t>  rectangle, triangle, sphere, hemisphere, cylinder, disk</a:t>
            </a:r>
          </a:p>
        </p:txBody>
      </p:sp>
      <p:cxnSp>
        <p:nvCxnSpPr>
          <p:cNvPr id="63" name="Straight Connector 62"/>
          <p:cNvCxnSpPr/>
          <p:nvPr/>
        </p:nvCxnSpPr>
        <p:spPr>
          <a:xfrm>
            <a:off x="84665" y="8411154"/>
            <a:ext cx="6637867"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179919" y="8420561"/>
            <a:ext cx="6457949" cy="246221"/>
          </a:xfrm>
          <a:prstGeom prst="rect">
            <a:avLst/>
          </a:prstGeom>
          <a:noFill/>
        </p:spPr>
        <p:txBody>
          <a:bodyPr wrap="square" rtlCol="0">
            <a:spAutoFit/>
          </a:bodyPr>
          <a:lstStyle/>
          <a:p>
            <a:r>
              <a:rPr lang="en-US" sz="1000" b="1">
                <a:latin typeface="Times"/>
                <a:cs typeface="Times"/>
              </a:rPr>
              <a:t>Publications about Smoldyn</a:t>
            </a:r>
            <a:endParaRPr lang="en-US" sz="1000">
              <a:latin typeface="Times"/>
              <a:cs typeface="Times"/>
            </a:endParaRPr>
          </a:p>
        </p:txBody>
      </p:sp>
      <p:sp>
        <p:nvSpPr>
          <p:cNvPr id="65" name="TextBox 64"/>
          <p:cNvSpPr txBox="1"/>
          <p:nvPr/>
        </p:nvSpPr>
        <p:spPr>
          <a:xfrm>
            <a:off x="186494" y="8613867"/>
            <a:ext cx="6093717" cy="369332"/>
          </a:xfrm>
          <a:prstGeom prst="rect">
            <a:avLst/>
          </a:prstGeom>
          <a:noFill/>
        </p:spPr>
        <p:txBody>
          <a:bodyPr wrap="none" rtlCol="0">
            <a:spAutoFit/>
          </a:bodyPr>
          <a:lstStyle/>
          <a:p>
            <a:r>
              <a:rPr lang="en-US" sz="900">
                <a:latin typeface="Arial"/>
                <a:cs typeface="Arial"/>
              </a:rPr>
              <a:t>Andrews and Bray, </a:t>
            </a:r>
            <a:r>
              <a:rPr lang="en-US" sz="900" i="1">
                <a:latin typeface="Arial"/>
                <a:cs typeface="Arial"/>
              </a:rPr>
              <a:t>Phys. Biol.</a:t>
            </a:r>
            <a:r>
              <a:rPr lang="en-US" sz="900">
                <a:latin typeface="Arial"/>
                <a:cs typeface="Arial"/>
              </a:rPr>
              <a:t> 1:137, 2004; Andrews, </a:t>
            </a:r>
            <a:r>
              <a:rPr lang="en-US" sz="900" i="1">
                <a:latin typeface="Arial"/>
                <a:cs typeface="Arial"/>
              </a:rPr>
              <a:t>Phys. Biol.</a:t>
            </a:r>
            <a:r>
              <a:rPr lang="en-US" sz="900">
                <a:latin typeface="Arial"/>
                <a:cs typeface="Arial"/>
              </a:rPr>
              <a:t> 2:111, 2005; Andrews, </a:t>
            </a:r>
            <a:r>
              <a:rPr lang="en-US" sz="900" i="1">
                <a:latin typeface="Arial"/>
                <a:cs typeface="Arial"/>
              </a:rPr>
              <a:t>Phys. Biol.</a:t>
            </a:r>
            <a:r>
              <a:rPr lang="en-US" sz="900">
                <a:latin typeface="Arial"/>
                <a:cs typeface="Arial"/>
              </a:rPr>
              <a:t> 6:046015, 2009;</a:t>
            </a:r>
          </a:p>
          <a:p>
            <a:r>
              <a:rPr lang="en-US" sz="900">
                <a:latin typeface="Arial"/>
                <a:cs typeface="Arial"/>
              </a:rPr>
              <a:t>Andrews et al. </a:t>
            </a:r>
            <a:r>
              <a:rPr lang="en-US" sz="900" i="1">
                <a:latin typeface="Arial"/>
                <a:cs typeface="Arial"/>
              </a:rPr>
              <a:t>PLoS Comp. Biol.</a:t>
            </a:r>
            <a:r>
              <a:rPr lang="en-US" sz="900">
                <a:latin typeface="Arial"/>
                <a:cs typeface="Arial"/>
              </a:rPr>
              <a:t> 6:e1000705, 2010; Andrews, </a:t>
            </a:r>
            <a:r>
              <a:rPr lang="en-US" sz="900" i="1">
                <a:latin typeface="Arial"/>
                <a:cs typeface="Arial"/>
              </a:rPr>
              <a:t>Meth. in Mol. Biol.</a:t>
            </a:r>
            <a:r>
              <a:rPr lang="en-US" sz="900">
                <a:latin typeface="Arial"/>
                <a:cs typeface="Arial"/>
              </a:rPr>
              <a:t> 804:519, 2012.</a:t>
            </a:r>
          </a:p>
        </p:txBody>
      </p:sp>
    </p:spTree>
    <p:extLst>
      <p:ext uri="{BB962C8B-B14F-4D97-AF65-F5344CB8AC3E}">
        <p14:creationId xmlns:p14="http://schemas.microsoft.com/office/powerpoint/2010/main" val="1181016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162</TotalTime>
  <Words>761</Words>
  <Application>Microsoft Macintosh PowerPoint</Application>
  <PresentationFormat>Letter Paper (8.5x11 in)</PresentationFormat>
  <Paragraphs>138</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FHCRC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sandrews</dc:creator>
  <cp:lastModifiedBy>sandrews</cp:lastModifiedBy>
  <cp:revision>36</cp:revision>
  <cp:lastPrinted>2019-06-06T21:37:39Z</cp:lastPrinted>
  <dcterms:created xsi:type="dcterms:W3CDTF">2014-07-30T19:38:43Z</dcterms:created>
  <dcterms:modified xsi:type="dcterms:W3CDTF">2019-06-06T21:41:41Z</dcterms:modified>
</cp:coreProperties>
</file>