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 id="2147483705" r:id="rId3"/>
    <p:sldMasterId id="2147483706" r:id="rId4"/>
    <p:sldMasterId id="2147483707" r:id="rId5"/>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7" r:id="rId16"/>
    <p:sldId id="268" r:id="rId17"/>
    <p:sldId id="269" r:id="rId18"/>
    <p:sldId id="270" r:id="rId19"/>
    <p:sldId id="271" r:id="rId20"/>
    <p:sldId id="272" r:id="rId21"/>
    <p:sldId id="273" r:id="rId22"/>
    <p:sldId id="274" r:id="rId23"/>
    <p:sldId id="275" r:id="rId24"/>
    <p:sldId id="288"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6256000" cy="9144000"/>
  <p:notesSz cx="6858000" cy="9144000"/>
  <p:embeddedFontLst>
    <p:embeddedFont>
      <p:font typeface="Cabin" panose="020B0604020202020204" charset="0"/>
      <p:regular r:id="rId39"/>
      <p:bold r:id="rId40"/>
      <p:italic r:id="rId41"/>
      <p:boldItalic r:id="rId4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4.fntdata"/><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700566683"/>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22968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07441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61050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242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0048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48145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55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5721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49431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68274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354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43800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58795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4358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08548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61305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4441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04955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41827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31700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588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69710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69575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4057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4" name="Shape 5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66793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744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496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94794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860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80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060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
        <p:cNvGrpSpPr/>
        <p:nvPr/>
      </p:nvGrpSpPr>
      <p:grpSpPr>
        <a:xfrm>
          <a:off x="0" y="0"/>
          <a:ext cx="0" cy="0"/>
          <a:chOff x="0" y="0"/>
          <a:chExt cx="0" cy="0"/>
        </a:xfrm>
      </p:grpSpPr>
      <p:sp>
        <p:nvSpPr>
          <p:cNvPr id="8" name="Shape 8"/>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9" name="Shape 9"/>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9" name="Shape 39"/>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2" name="Shape 4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0"/>
              </a:spcBef>
              <a:spcAft>
                <a:spcPts val="0"/>
              </a:spcAft>
              <a:buClr>
                <a:schemeClr val="lt1"/>
              </a:buClr>
              <a:buFont typeface="Cabin"/>
              <a:buNone/>
              <a:defRPr/>
            </a:lvl1pPr>
            <a:lvl2pPr marL="457200" marR="0" indent="0" algn="ctr" rtl="0">
              <a:spcBef>
                <a:spcPts val="0"/>
              </a:spcBef>
              <a:spcAft>
                <a:spcPts val="0"/>
              </a:spcAft>
              <a:buClr>
                <a:schemeClr val="lt1"/>
              </a:buClr>
              <a:buFont typeface="Cabin"/>
              <a:buNone/>
              <a:defRPr/>
            </a:lvl2pPr>
            <a:lvl3pPr marL="914400" marR="0" indent="0" algn="ctr" rtl="0">
              <a:spcBef>
                <a:spcPts val="0"/>
              </a:spcBef>
              <a:spcAft>
                <a:spcPts val="0"/>
              </a:spcAft>
              <a:buClr>
                <a:schemeClr val="lt1"/>
              </a:buClr>
              <a:buFont typeface="Cabin"/>
              <a:buNone/>
              <a:defRPr/>
            </a:lvl3pPr>
            <a:lvl4pPr marL="1371600" marR="0" indent="0" algn="ctr" rtl="0">
              <a:spcBef>
                <a:spcPts val="0"/>
              </a:spcBef>
              <a:spcAft>
                <a:spcPts val="0"/>
              </a:spcAft>
              <a:buClr>
                <a:schemeClr val="lt1"/>
              </a:buClr>
              <a:buFont typeface="Cabin"/>
              <a:buNone/>
              <a:defRPr/>
            </a:lvl4pPr>
            <a:lvl5pPr marL="1828800" marR="0" indent="0" algn="ctr" rtl="0">
              <a:spcBef>
                <a:spcPts val="0"/>
              </a:spcBef>
              <a:spcAft>
                <a:spcPts val="0"/>
              </a:spcAft>
              <a:buClr>
                <a:schemeClr val="lt1"/>
              </a:buClr>
              <a:buFont typeface="Cabin"/>
              <a:buNone/>
              <a:defRPr/>
            </a:lvl5pPr>
            <a:lvl6pPr marL="2286000" marR="0" indent="0" algn="ctr" rtl="0">
              <a:spcBef>
                <a:spcPts val="0"/>
              </a:spcBef>
              <a:spcAft>
                <a:spcPts val="0"/>
              </a:spcAft>
              <a:buClr>
                <a:schemeClr val="lt1"/>
              </a:buClr>
              <a:buFont typeface="Cabin"/>
              <a:buNone/>
              <a:defRPr/>
            </a:lvl6pPr>
            <a:lvl7pPr marL="2743200" marR="0" indent="0" algn="ctr" rtl="0">
              <a:spcBef>
                <a:spcPts val="0"/>
              </a:spcBef>
              <a:spcAft>
                <a:spcPts val="0"/>
              </a:spcAft>
              <a:buClr>
                <a:schemeClr val="lt1"/>
              </a:buClr>
              <a:buFont typeface="Cabin"/>
              <a:buNone/>
              <a:defRPr/>
            </a:lvl7pPr>
            <a:lvl8pPr marL="3200400" marR="0" indent="0" algn="ctr" rtl="0">
              <a:spcBef>
                <a:spcPts val="0"/>
              </a:spcBef>
              <a:spcAft>
                <a:spcPts val="0"/>
              </a:spcAft>
              <a:buClr>
                <a:schemeClr val="lt1"/>
              </a:buClr>
              <a:buFont typeface="Cabin"/>
              <a:buNone/>
              <a:defRPr/>
            </a:lvl8pPr>
            <a:lvl9pPr marL="3657600" marR="0"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7" name="Shape 57"/>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0" name="Shape 60"/>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a:spLocks noGrp="1"/>
          </p:cNvSpPr>
          <p:nvPr>
            <p:ph type="pic" idx="2"/>
          </p:nvPr>
        </p:nvSpPr>
        <p:spPr>
          <a:xfrm>
            <a:off x="3186113" y="817562"/>
            <a:ext cx="9753599" cy="5486399"/>
          </a:xfrm>
          <a:prstGeom prst="rect">
            <a:avLst/>
          </a:prstGeom>
          <a:noFill/>
          <a:ln>
            <a:noFill/>
          </a:ln>
        </p:spPr>
      </p:sp>
      <p:sp>
        <p:nvSpPr>
          <p:cNvPr id="64" name="Shape 64"/>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75" name="Shape 75"/>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77" name="Shape 77"/>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0" name="Shape 80"/>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2" name="Shape 12"/>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4" name="Shape 84"/>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7" name="Shape 87"/>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90" name="Shape 90"/>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20" name="Shape 120"/>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23" name="Shape 123"/>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6" name="Shape 126"/>
          <p:cNvSpPr>
            <a:spLocks noGrp="1"/>
          </p:cNvSpPr>
          <p:nvPr>
            <p:ph type="pic" idx="2"/>
          </p:nvPr>
        </p:nvSpPr>
        <p:spPr>
          <a:xfrm>
            <a:off x="3186113" y="817562"/>
            <a:ext cx="9753599" cy="5486399"/>
          </a:xfrm>
          <a:prstGeom prst="rect">
            <a:avLst/>
          </a:prstGeom>
          <a:noFill/>
          <a:ln>
            <a:noFill/>
          </a:ln>
        </p:spPr>
      </p:sp>
      <p:sp>
        <p:nvSpPr>
          <p:cNvPr id="127" name="Shape 12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0" name="Shape 13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7" name="Shape 13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138" name="Shape 13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9" name="Shape 13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140" name="Shape 14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a:spLocks noGrp="1"/>
          </p:cNvSpPr>
          <p:nvPr>
            <p:ph type="pic" idx="2"/>
          </p:nvPr>
        </p:nvSpPr>
        <p:spPr>
          <a:xfrm>
            <a:off x="3186113" y="817562"/>
            <a:ext cx="9753599" cy="5486399"/>
          </a:xfrm>
          <a:prstGeom prst="rect">
            <a:avLst/>
          </a:prstGeom>
          <a:noFill/>
          <a:ln>
            <a:noFill/>
          </a:ln>
        </p:spPr>
      </p:sp>
      <p:sp>
        <p:nvSpPr>
          <p:cNvPr id="16" name="Shape 1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43" name="Shape 143"/>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4" name="Shape 144"/>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7" name="Shape 14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50" name="Shape 150"/>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1"/>
        <p:cNvGrpSpPr/>
        <p:nvPr/>
      </p:nvGrpSpPr>
      <p:grpSpPr>
        <a:xfrm>
          <a:off x="0" y="0"/>
          <a:ext cx="0" cy="0"/>
          <a:chOff x="0" y="0"/>
          <a:chExt cx="0" cy="0"/>
        </a:xfrm>
      </p:grpSpPr>
      <p:sp>
        <p:nvSpPr>
          <p:cNvPr id="152" name="Shape 152"/>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53" name="Shape 15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0"/>
              </a:spcBef>
              <a:spcAft>
                <a:spcPts val="0"/>
              </a:spcAft>
              <a:buClr>
                <a:schemeClr val="lt1"/>
              </a:buClr>
              <a:buFont typeface="Cabin"/>
              <a:buNone/>
              <a:defRPr/>
            </a:lvl1pPr>
            <a:lvl2pPr marL="457200" marR="0" indent="0" algn="ctr" rtl="0">
              <a:spcBef>
                <a:spcPts val="0"/>
              </a:spcBef>
              <a:spcAft>
                <a:spcPts val="0"/>
              </a:spcAft>
              <a:buClr>
                <a:schemeClr val="lt1"/>
              </a:buClr>
              <a:buFont typeface="Cabin"/>
              <a:buNone/>
              <a:defRPr/>
            </a:lvl2pPr>
            <a:lvl3pPr marL="914400" marR="0" indent="0" algn="ctr" rtl="0">
              <a:spcBef>
                <a:spcPts val="0"/>
              </a:spcBef>
              <a:spcAft>
                <a:spcPts val="0"/>
              </a:spcAft>
              <a:buClr>
                <a:schemeClr val="lt1"/>
              </a:buClr>
              <a:buFont typeface="Cabin"/>
              <a:buNone/>
              <a:defRPr/>
            </a:lvl3pPr>
            <a:lvl4pPr marL="1371600" marR="0" indent="0" algn="ctr" rtl="0">
              <a:spcBef>
                <a:spcPts val="0"/>
              </a:spcBef>
              <a:spcAft>
                <a:spcPts val="0"/>
              </a:spcAft>
              <a:buClr>
                <a:schemeClr val="lt1"/>
              </a:buClr>
              <a:buFont typeface="Cabin"/>
              <a:buNone/>
              <a:defRPr/>
            </a:lvl4pPr>
            <a:lvl5pPr marL="1828800" marR="0" indent="0" algn="ctr" rtl="0">
              <a:spcBef>
                <a:spcPts val="0"/>
              </a:spcBef>
              <a:spcAft>
                <a:spcPts val="0"/>
              </a:spcAft>
              <a:buClr>
                <a:schemeClr val="lt1"/>
              </a:buClr>
              <a:buFont typeface="Cabin"/>
              <a:buNone/>
              <a:defRPr/>
            </a:lvl5pPr>
            <a:lvl6pPr marL="2286000" marR="0" indent="0" algn="ctr" rtl="0">
              <a:spcBef>
                <a:spcPts val="0"/>
              </a:spcBef>
              <a:spcAft>
                <a:spcPts val="0"/>
              </a:spcAft>
              <a:buClr>
                <a:schemeClr val="lt1"/>
              </a:buClr>
              <a:buFont typeface="Cabin"/>
              <a:buNone/>
              <a:defRPr/>
            </a:lvl6pPr>
            <a:lvl7pPr marL="2743200" marR="0" indent="0" algn="ctr" rtl="0">
              <a:spcBef>
                <a:spcPts val="0"/>
              </a:spcBef>
              <a:spcAft>
                <a:spcPts val="0"/>
              </a:spcAft>
              <a:buClr>
                <a:schemeClr val="lt1"/>
              </a:buClr>
              <a:buFont typeface="Cabin"/>
              <a:buNone/>
              <a:defRPr/>
            </a:lvl7pPr>
            <a:lvl8pPr marL="3200400" marR="0" indent="0" algn="ctr" rtl="0">
              <a:spcBef>
                <a:spcPts val="0"/>
              </a:spcBef>
              <a:spcAft>
                <a:spcPts val="0"/>
              </a:spcAft>
              <a:buClr>
                <a:schemeClr val="lt1"/>
              </a:buClr>
              <a:buFont typeface="Cabin"/>
              <a:buNone/>
              <a:defRPr/>
            </a:lvl8pPr>
            <a:lvl9pPr marL="3657600" marR="0"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16" name="Shape 416"/>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indent="-165861" algn="l" rtl="0">
              <a:spcBef>
                <a:spcPts val="3500"/>
              </a:spcBef>
              <a:spcAft>
                <a:spcPts val="0"/>
              </a:spcAft>
              <a:buClr>
                <a:schemeClr val="lt1"/>
              </a:buClr>
              <a:buFont typeface="Cabin"/>
              <a:buChar char="•"/>
              <a:defRPr/>
            </a:lvl1pPr>
            <a:lvl2pPr marL="939800" indent="-165861"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19" name="Shape 419"/>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indent="-165861" algn="l" rtl="0">
              <a:spcBef>
                <a:spcPts val="3500"/>
              </a:spcBef>
              <a:spcAft>
                <a:spcPts val="0"/>
              </a:spcAft>
              <a:buClr>
                <a:schemeClr val="lt1"/>
              </a:buClr>
              <a:buFont typeface="Cabin"/>
              <a:buChar char="•"/>
              <a:defRPr/>
            </a:lvl1pPr>
            <a:lvl2pPr marL="939800" indent="-165861"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2" name="Shape 422"/>
          <p:cNvSpPr>
            <a:spLocks noGrp="1"/>
          </p:cNvSpPr>
          <p:nvPr>
            <p:ph type="pic" idx="2"/>
          </p:nvPr>
        </p:nvSpPr>
        <p:spPr>
          <a:xfrm>
            <a:off x="3186113" y="817562"/>
            <a:ext cx="9753599" cy="5486399"/>
          </a:xfrm>
          <a:prstGeom prst="rect">
            <a:avLst/>
          </a:prstGeom>
          <a:noFill/>
          <a:ln>
            <a:noFill/>
          </a:ln>
        </p:spPr>
      </p:sp>
      <p:sp>
        <p:nvSpPr>
          <p:cNvPr id="423" name="Shape 423"/>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6" name="Shape 426"/>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7" name="Shape 427"/>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2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3" name="Shape 433"/>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434" name="Shape 434"/>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5" name="Shape 435"/>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436" name="Shape 436"/>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39" name="Shape 439"/>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0" name="Shape 440"/>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3" name="Shape 443"/>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46" name="Shape 446"/>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indent="-165861" algn="l" rtl="0">
              <a:spcBef>
                <a:spcPts val="3500"/>
              </a:spcBef>
              <a:spcAft>
                <a:spcPts val="0"/>
              </a:spcAft>
              <a:buClr>
                <a:schemeClr val="lt1"/>
              </a:buClr>
              <a:buFont typeface="Cabin"/>
              <a:buChar char="•"/>
              <a:defRPr/>
            </a:lvl1pPr>
            <a:lvl2pPr marL="939800" indent="-165861"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47"/>
        <p:cNvGrpSpPr/>
        <p:nvPr/>
      </p:nvGrpSpPr>
      <p:grpSpPr>
        <a:xfrm>
          <a:off x="0" y="0"/>
          <a:ext cx="0" cy="0"/>
          <a:chOff x="0" y="0"/>
          <a:chExt cx="0" cy="0"/>
        </a:xfrm>
      </p:grpSpPr>
      <p:sp>
        <p:nvSpPr>
          <p:cNvPr id="448" name="Shape 448"/>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49" name="Shape 449"/>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61" name="Shape 461"/>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64" name="Shape 464"/>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7" name="Shape 467"/>
          <p:cNvSpPr>
            <a:spLocks noGrp="1"/>
          </p:cNvSpPr>
          <p:nvPr>
            <p:ph type="pic" idx="2"/>
          </p:nvPr>
        </p:nvSpPr>
        <p:spPr>
          <a:xfrm>
            <a:off x="3186113" y="817562"/>
            <a:ext cx="9753599" cy="5486399"/>
          </a:xfrm>
          <a:prstGeom prst="rect">
            <a:avLst/>
          </a:prstGeom>
          <a:noFill/>
          <a:ln>
            <a:noFill/>
          </a:ln>
        </p:spPr>
      </p:sp>
      <p:sp>
        <p:nvSpPr>
          <p:cNvPr id="468" name="Shape 468"/>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69"/>
        <p:cNvGrpSpPr/>
        <p:nvPr/>
      </p:nvGrpSpPr>
      <p:grpSpPr>
        <a:xfrm>
          <a:off x="0" y="0"/>
          <a:ext cx="0" cy="0"/>
          <a:chOff x="0" y="0"/>
          <a:chExt cx="0" cy="0"/>
        </a:xfrm>
      </p:grpSpPr>
      <p:sp>
        <p:nvSpPr>
          <p:cNvPr id="470" name="Shape 470"/>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1" name="Shape 471"/>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2" name="Shape 472"/>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8" name="Shape 478"/>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479" name="Shape 479"/>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0" name="Shape 480"/>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481" name="Shape 481"/>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84" name="Shape 484"/>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5" name="Shape 485"/>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8" name="Shape 488"/>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89"/>
        <p:cNvGrpSpPr/>
        <p:nvPr/>
      </p:nvGrpSpPr>
      <p:grpSpPr>
        <a:xfrm>
          <a:off x="0" y="0"/>
          <a:ext cx="0" cy="0"/>
          <a:chOff x="0" y="0"/>
          <a:chExt cx="0" cy="0"/>
        </a:xfrm>
      </p:grpSpPr>
      <p:sp>
        <p:nvSpPr>
          <p:cNvPr id="490" name="Shape 490"/>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491" name="Shape 491"/>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indent="-142494" algn="l" rtl="0">
              <a:spcBef>
                <a:spcPts val="3500"/>
              </a:spcBef>
              <a:spcAft>
                <a:spcPts val="0"/>
              </a:spcAft>
              <a:buClr>
                <a:schemeClr val="lt1"/>
              </a:buClr>
              <a:buFont typeface="Cabin"/>
              <a:buChar char="•"/>
              <a:defRPr/>
            </a:lvl1pPr>
            <a:lvl2pPr marL="1003300" indent="-142494" algn="l" rtl="0">
              <a:spcBef>
                <a:spcPts val="3500"/>
              </a:spcBef>
              <a:spcAft>
                <a:spcPts val="0"/>
              </a:spcAft>
              <a:buClr>
                <a:schemeClr val="lt1"/>
              </a:buClr>
              <a:buFont typeface="Cabin"/>
              <a:buChar char="•"/>
              <a:defRPr/>
            </a:lvl2pPr>
            <a:lvl3pPr marL="1295400" indent="-142494" algn="l" rtl="0">
              <a:spcBef>
                <a:spcPts val="3500"/>
              </a:spcBef>
              <a:spcAft>
                <a:spcPts val="0"/>
              </a:spcAft>
              <a:buClr>
                <a:schemeClr val="lt1"/>
              </a:buClr>
              <a:buFont typeface="Cabin"/>
              <a:buChar char="•"/>
              <a:defRPr/>
            </a:lvl3pPr>
            <a:lvl4pPr marL="1600200" indent="-142494" algn="l" rtl="0">
              <a:spcBef>
                <a:spcPts val="3500"/>
              </a:spcBef>
              <a:spcAft>
                <a:spcPts val="0"/>
              </a:spcAft>
              <a:buClr>
                <a:schemeClr val="lt1"/>
              </a:buClr>
              <a:buFont typeface="Cabin"/>
              <a:buChar char="•"/>
              <a:defRPr/>
            </a:lvl4pPr>
            <a:lvl5pPr marL="1892300" indent="-142494" algn="l" rtl="0">
              <a:spcBef>
                <a:spcPts val="3500"/>
              </a:spcBef>
              <a:spcAft>
                <a:spcPts val="0"/>
              </a:spcAft>
              <a:buClr>
                <a:schemeClr val="lt1"/>
              </a:buClr>
              <a:buFont typeface="Cabin"/>
              <a:buChar char="•"/>
              <a:defRPr/>
            </a:lvl5pPr>
            <a:lvl6pPr marL="2349500" indent="-142494" algn="l" rtl="0">
              <a:spcBef>
                <a:spcPts val="3500"/>
              </a:spcBef>
              <a:spcAft>
                <a:spcPts val="0"/>
              </a:spcAft>
              <a:buClr>
                <a:schemeClr val="lt1"/>
              </a:buClr>
              <a:buFont typeface="Cabin"/>
              <a:buChar char="•"/>
              <a:defRPr/>
            </a:lvl6pPr>
            <a:lvl7pPr marL="2806700" indent="-142494" algn="l" rtl="0">
              <a:spcBef>
                <a:spcPts val="3500"/>
              </a:spcBef>
              <a:spcAft>
                <a:spcPts val="0"/>
              </a:spcAft>
              <a:buClr>
                <a:schemeClr val="lt1"/>
              </a:buClr>
              <a:buFont typeface="Cabin"/>
              <a:buChar char="•"/>
              <a:defRPr/>
            </a:lvl7pPr>
            <a:lvl8pPr marL="3263900" indent="-142494" algn="l" rtl="0">
              <a:spcBef>
                <a:spcPts val="3500"/>
              </a:spcBef>
              <a:spcAft>
                <a:spcPts val="0"/>
              </a:spcAft>
              <a:buClr>
                <a:schemeClr val="lt1"/>
              </a:buClr>
              <a:buFont typeface="Cabin"/>
              <a:buChar char="•"/>
              <a:defRPr/>
            </a:lvl8pPr>
            <a:lvl9pPr marL="3721100"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92"/>
        <p:cNvGrpSpPr/>
        <p:nvPr/>
      </p:nvGrpSpPr>
      <p:grpSpPr>
        <a:xfrm>
          <a:off x="0" y="0"/>
          <a:ext cx="0" cy="0"/>
          <a:chOff x="0" y="0"/>
          <a:chExt cx="0" cy="0"/>
        </a:xfrm>
      </p:grpSpPr>
      <p:sp>
        <p:nvSpPr>
          <p:cNvPr id="493" name="Shape 493"/>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94" name="Shape 494"/>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7" name="Shape 2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
        <p:nvSpPr>
          <p:cNvPr id="29" name="Shape 2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2" name="Shape 32"/>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6" name="Shape 6"/>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54" name="Shape 54"/>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indent="-142494" algn="l" rtl="0">
              <a:spcBef>
                <a:spcPts val="3500"/>
              </a:spcBef>
              <a:spcAft>
                <a:spcPts val="0"/>
              </a:spcAft>
              <a:buClr>
                <a:schemeClr val="lt1"/>
              </a:buClr>
              <a:buFont typeface="Cabin"/>
              <a:buChar char="•"/>
              <a:defRPr/>
            </a:lvl1pPr>
            <a:lvl2pPr marL="1003300" marR="0" indent="-142494" algn="l" rtl="0">
              <a:spcBef>
                <a:spcPts val="3500"/>
              </a:spcBef>
              <a:spcAft>
                <a:spcPts val="0"/>
              </a:spcAft>
              <a:buClr>
                <a:schemeClr val="lt1"/>
              </a:buClr>
              <a:buFont typeface="Cabin"/>
              <a:buChar char="•"/>
              <a:defRPr/>
            </a:lvl2pPr>
            <a:lvl3pPr marL="1295400" marR="0" indent="-142494" algn="l" rtl="0">
              <a:spcBef>
                <a:spcPts val="3500"/>
              </a:spcBef>
              <a:spcAft>
                <a:spcPts val="0"/>
              </a:spcAft>
              <a:buClr>
                <a:schemeClr val="lt1"/>
              </a:buClr>
              <a:buFont typeface="Cabin"/>
              <a:buChar char="•"/>
              <a:defRPr/>
            </a:lvl3pPr>
            <a:lvl4pPr marL="1600200" marR="0" indent="-142494" algn="l" rtl="0">
              <a:spcBef>
                <a:spcPts val="3500"/>
              </a:spcBef>
              <a:spcAft>
                <a:spcPts val="0"/>
              </a:spcAft>
              <a:buClr>
                <a:schemeClr val="lt1"/>
              </a:buClr>
              <a:buFont typeface="Cabin"/>
              <a:buChar char="•"/>
              <a:defRPr/>
            </a:lvl4pPr>
            <a:lvl5pPr marL="1892300" marR="0" indent="-142494" algn="l" rtl="0">
              <a:spcBef>
                <a:spcPts val="3500"/>
              </a:spcBef>
              <a:spcAft>
                <a:spcPts val="0"/>
              </a:spcAft>
              <a:buClr>
                <a:schemeClr val="lt1"/>
              </a:buClr>
              <a:buFont typeface="Cabin"/>
              <a:buChar char="•"/>
              <a:defRPr/>
            </a:lvl5pPr>
            <a:lvl6pPr marL="2349500" marR="0" indent="-142494" algn="l" rtl="0">
              <a:spcBef>
                <a:spcPts val="3500"/>
              </a:spcBef>
              <a:spcAft>
                <a:spcPts val="0"/>
              </a:spcAft>
              <a:buClr>
                <a:schemeClr val="lt1"/>
              </a:buClr>
              <a:buFont typeface="Cabin"/>
              <a:buChar char="•"/>
              <a:defRPr/>
            </a:lvl6pPr>
            <a:lvl7pPr marL="2806700" marR="0" indent="-142494" algn="l" rtl="0">
              <a:spcBef>
                <a:spcPts val="3500"/>
              </a:spcBef>
              <a:spcAft>
                <a:spcPts val="0"/>
              </a:spcAft>
              <a:buClr>
                <a:schemeClr val="lt1"/>
              </a:buClr>
              <a:buFont typeface="Cabin"/>
              <a:buChar char="•"/>
              <a:defRPr/>
            </a:lvl7pPr>
            <a:lvl8pPr marL="3263900" marR="0" indent="-142494" algn="l" rtl="0">
              <a:spcBef>
                <a:spcPts val="3500"/>
              </a:spcBef>
              <a:spcAft>
                <a:spcPts val="0"/>
              </a:spcAft>
              <a:buClr>
                <a:schemeClr val="lt1"/>
              </a:buClr>
              <a:buFont typeface="Cabin"/>
              <a:buChar char="•"/>
              <a:defRPr/>
            </a:lvl8pPr>
            <a:lvl9pPr marL="3721100" marR="0"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13" name="Shape 413"/>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indent="-165861" algn="l" rtl="0">
              <a:spcBef>
                <a:spcPts val="3500"/>
              </a:spcBef>
              <a:spcAft>
                <a:spcPts val="0"/>
              </a:spcAft>
              <a:buClr>
                <a:schemeClr val="lt1"/>
              </a:buClr>
              <a:buFont typeface="Cabin"/>
              <a:buChar char="•"/>
              <a:defRPr/>
            </a:lvl1pPr>
            <a:lvl2pPr marL="939800" marR="0" indent="-165861" algn="l" rtl="0">
              <a:spcBef>
                <a:spcPts val="3500"/>
              </a:spcBef>
              <a:spcAft>
                <a:spcPts val="0"/>
              </a:spcAft>
              <a:buClr>
                <a:schemeClr val="lt1"/>
              </a:buClr>
              <a:buFont typeface="Cabin"/>
              <a:buChar char="•"/>
              <a:defRPr/>
            </a:lvl2pPr>
            <a:lvl3pPr marL="1231900" marR="0" indent="-165861" algn="l" rtl="0">
              <a:spcBef>
                <a:spcPts val="3500"/>
              </a:spcBef>
              <a:spcAft>
                <a:spcPts val="0"/>
              </a:spcAft>
              <a:buClr>
                <a:schemeClr val="lt1"/>
              </a:buClr>
              <a:buFont typeface="Cabin"/>
              <a:buChar char="•"/>
              <a:defRPr/>
            </a:lvl3pPr>
            <a:lvl4pPr marL="1536700" marR="0" indent="-165861" algn="l" rtl="0">
              <a:spcBef>
                <a:spcPts val="3500"/>
              </a:spcBef>
              <a:spcAft>
                <a:spcPts val="0"/>
              </a:spcAft>
              <a:buClr>
                <a:schemeClr val="lt1"/>
              </a:buClr>
              <a:buFont typeface="Cabin"/>
              <a:buChar char="•"/>
              <a:defRPr/>
            </a:lvl4pPr>
            <a:lvl5pPr marL="1828800" marR="0" indent="-165861" algn="l" rtl="0">
              <a:spcBef>
                <a:spcPts val="3500"/>
              </a:spcBef>
              <a:spcAft>
                <a:spcPts val="0"/>
              </a:spcAft>
              <a:buClr>
                <a:schemeClr val="lt1"/>
              </a:buClr>
              <a:buFont typeface="Cabin"/>
              <a:buChar char="•"/>
              <a:defRPr/>
            </a:lvl5pPr>
            <a:lvl6pPr marL="2286000" marR="0" indent="-165861" algn="l" rtl="0">
              <a:spcBef>
                <a:spcPts val="3500"/>
              </a:spcBef>
              <a:spcAft>
                <a:spcPts val="0"/>
              </a:spcAft>
              <a:buClr>
                <a:schemeClr val="lt1"/>
              </a:buClr>
              <a:buFont typeface="Cabin"/>
              <a:buChar char="•"/>
              <a:defRPr/>
            </a:lvl6pPr>
            <a:lvl7pPr marL="2743200" marR="0" indent="-165861" algn="l" rtl="0">
              <a:spcBef>
                <a:spcPts val="3500"/>
              </a:spcBef>
              <a:spcAft>
                <a:spcPts val="0"/>
              </a:spcAft>
              <a:buClr>
                <a:schemeClr val="lt1"/>
              </a:buClr>
              <a:buFont typeface="Cabin"/>
              <a:buChar char="•"/>
              <a:defRPr/>
            </a:lvl7pPr>
            <a:lvl8pPr marL="3200400" marR="0" indent="-165861" algn="l" rtl="0">
              <a:spcBef>
                <a:spcPts val="3500"/>
              </a:spcBef>
              <a:spcAft>
                <a:spcPts val="0"/>
              </a:spcAft>
              <a:buClr>
                <a:schemeClr val="lt1"/>
              </a:buClr>
              <a:buFont typeface="Cabin"/>
              <a:buChar char="•"/>
              <a:defRPr/>
            </a:lvl8pPr>
            <a:lvl9pPr marL="3657600" marR="0"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458" name="Shape 458"/>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indent="-142494" algn="l" rtl="0">
              <a:spcBef>
                <a:spcPts val="3500"/>
              </a:spcBef>
              <a:spcAft>
                <a:spcPts val="0"/>
              </a:spcAft>
              <a:buClr>
                <a:schemeClr val="lt1"/>
              </a:buClr>
              <a:buFont typeface="Cabin"/>
              <a:buChar char="•"/>
              <a:defRPr/>
            </a:lvl1pPr>
            <a:lvl2pPr marL="1003300" marR="0" indent="-142494" algn="l" rtl="0">
              <a:spcBef>
                <a:spcPts val="3500"/>
              </a:spcBef>
              <a:spcAft>
                <a:spcPts val="0"/>
              </a:spcAft>
              <a:buClr>
                <a:schemeClr val="lt1"/>
              </a:buClr>
              <a:buFont typeface="Cabin"/>
              <a:buChar char="•"/>
              <a:defRPr/>
            </a:lvl2pPr>
            <a:lvl3pPr marL="1295400" marR="0" indent="-142494" algn="l" rtl="0">
              <a:spcBef>
                <a:spcPts val="3500"/>
              </a:spcBef>
              <a:spcAft>
                <a:spcPts val="0"/>
              </a:spcAft>
              <a:buClr>
                <a:schemeClr val="lt1"/>
              </a:buClr>
              <a:buFont typeface="Cabin"/>
              <a:buChar char="•"/>
              <a:defRPr/>
            </a:lvl3pPr>
            <a:lvl4pPr marL="1600200" marR="0" indent="-142494" algn="l" rtl="0">
              <a:spcBef>
                <a:spcPts val="3500"/>
              </a:spcBef>
              <a:spcAft>
                <a:spcPts val="0"/>
              </a:spcAft>
              <a:buClr>
                <a:schemeClr val="lt1"/>
              </a:buClr>
              <a:buFont typeface="Cabin"/>
              <a:buChar char="•"/>
              <a:defRPr/>
            </a:lvl4pPr>
            <a:lvl5pPr marL="1892300" marR="0" indent="-142494" algn="l" rtl="0">
              <a:spcBef>
                <a:spcPts val="3500"/>
              </a:spcBef>
              <a:spcAft>
                <a:spcPts val="0"/>
              </a:spcAft>
              <a:buClr>
                <a:schemeClr val="lt1"/>
              </a:buClr>
              <a:buFont typeface="Cabin"/>
              <a:buChar char="•"/>
              <a:defRPr/>
            </a:lvl5pPr>
            <a:lvl6pPr marL="2349500" marR="0" indent="-142494" algn="l" rtl="0">
              <a:spcBef>
                <a:spcPts val="3500"/>
              </a:spcBef>
              <a:spcAft>
                <a:spcPts val="0"/>
              </a:spcAft>
              <a:buClr>
                <a:schemeClr val="lt1"/>
              </a:buClr>
              <a:buFont typeface="Cabin"/>
              <a:buChar char="•"/>
              <a:defRPr/>
            </a:lvl6pPr>
            <a:lvl7pPr marL="2806700" marR="0" indent="-142494" algn="l" rtl="0">
              <a:spcBef>
                <a:spcPts val="3500"/>
              </a:spcBef>
              <a:spcAft>
                <a:spcPts val="0"/>
              </a:spcAft>
              <a:buClr>
                <a:schemeClr val="lt1"/>
              </a:buClr>
              <a:buFont typeface="Cabin"/>
              <a:buChar char="•"/>
              <a:defRPr/>
            </a:lvl7pPr>
            <a:lvl8pPr marL="3263900" marR="0" indent="-142494" algn="l" rtl="0">
              <a:spcBef>
                <a:spcPts val="3500"/>
              </a:spcBef>
              <a:spcAft>
                <a:spcPts val="0"/>
              </a:spcAft>
              <a:buClr>
                <a:schemeClr val="lt1"/>
              </a:buClr>
              <a:buFont typeface="Cabin"/>
              <a:buChar char="•"/>
              <a:defRPr/>
            </a:lvl8pPr>
            <a:lvl9pPr marL="3721100" marR="0"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1.xml"/><Relationship Id="rId1" Type="http://schemas.openxmlformats.org/officeDocument/2006/relationships/slideLayout" Target="../slideLayouts/slideLayout5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2.xml"/><Relationship Id="rId5" Type="http://schemas.openxmlformats.org/officeDocument/2006/relationships/hyperlink" Target="http://en.wikipedia.org/wiki/Associative_array"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ssociative_array" TargetMode="External"/><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Python Dictionaries</a:t>
            </a:r>
          </a:p>
        </p:txBody>
      </p:sp>
      <p:sp>
        <p:nvSpPr>
          <p:cNvPr id="45" name="Shape 45"/>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Chapter 9</a:t>
            </a:r>
          </a:p>
        </p:txBody>
      </p:sp>
      <p:sp>
        <p:nvSpPr>
          <p:cNvPr id="46" name="Shape 46"/>
          <p:cNvSpPr txBox="1"/>
          <p:nvPr/>
        </p:nvSpPr>
        <p:spPr>
          <a:xfrm>
            <a:off x="3206300" y="7759700"/>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baseline="0">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baseline="0">
                <a:solidFill>
                  <a:srgbClr val="FFFF00"/>
                </a:solidFill>
                <a:latin typeface="Cabin"/>
                <a:ea typeface="Cabin"/>
                <a:cs typeface="Cabin"/>
                <a:sym typeface="Cabin"/>
                <a:hlinkClick r:id="rId3"/>
              </a:rPr>
              <a:t>www.pythonlearn.com</a:t>
            </a:r>
          </a:p>
        </p:txBody>
      </p:sp>
      <p:pic>
        <p:nvPicPr>
          <p:cNvPr id="47" name="Shape 47"/>
          <p:cNvPicPr preferRelativeResize="0"/>
          <p:nvPr/>
        </p:nvPicPr>
        <p:blipFill rotWithShape="1">
          <a:blip r:embed="rId4">
            <a:alphaModFix/>
          </a:blip>
          <a:srcRect/>
          <a:stretch/>
        </p:blipFill>
        <p:spPr>
          <a:xfrm>
            <a:off x="13130212" y="8118475"/>
            <a:ext cx="1968500" cy="668337"/>
          </a:xfrm>
          <a:prstGeom prst="rect">
            <a:avLst/>
          </a:prstGeom>
          <a:noFill/>
          <a:ln>
            <a:noFill/>
          </a:ln>
        </p:spPr>
      </p:pic>
      <p:pic>
        <p:nvPicPr>
          <p:cNvPr id="48" name="Shape 48"/>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Dictionary Literals (Constants)</a:t>
            </a:r>
          </a:p>
        </p:txBody>
      </p:sp>
      <p:sp>
        <p:nvSpPr>
          <p:cNvPr id="214" name="Shape 214"/>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457200" marR="0" lvl="0" indent="-228600" algn="l" rtl="0">
              <a:lnSpc>
                <a:spcPct val="15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Dictionary literals use curly braces and have a list of </a:t>
            </a:r>
            <a:r>
              <a:rPr lang="en-US" sz="3600" b="0" i="0" u="none" strike="noStrike" cap="none" baseline="0">
                <a:solidFill>
                  <a:srgbClr val="00FF00"/>
                </a:solidFill>
                <a:latin typeface="Cabin"/>
                <a:ea typeface="Cabin"/>
                <a:cs typeface="Cabin"/>
                <a:sym typeface="Cabin"/>
              </a:rPr>
              <a:t>key</a:t>
            </a:r>
            <a:r>
              <a:rPr lang="en-US" sz="3600" b="0" i="0" u="none" strike="noStrike" cap="none" baseline="0">
                <a:solidFill>
                  <a:schemeClr val="lt1"/>
                </a:solidFill>
                <a:latin typeface="Cabin"/>
                <a:ea typeface="Cabin"/>
                <a:cs typeface="Cabin"/>
                <a:sym typeface="Cabin"/>
              </a:rPr>
              <a:t> : </a:t>
            </a:r>
            <a:r>
              <a:rPr lang="en-US" sz="3600" b="0" i="0" u="none" strike="noStrike" cap="none" baseline="0">
                <a:solidFill>
                  <a:srgbClr val="FF00FF"/>
                </a:solidFill>
                <a:latin typeface="Cabin"/>
                <a:ea typeface="Cabin"/>
                <a:cs typeface="Cabin"/>
                <a:sym typeface="Cabin"/>
              </a:rPr>
              <a:t>value</a:t>
            </a:r>
            <a:r>
              <a:rPr lang="en-US" sz="3600" b="0" i="0" u="none" strike="noStrike" cap="none" baseline="0">
                <a:solidFill>
                  <a:schemeClr val="lt1"/>
                </a:solidFill>
                <a:latin typeface="Cabin"/>
                <a:ea typeface="Cabin"/>
                <a:cs typeface="Cabin"/>
                <a:sym typeface="Cabin"/>
              </a:rPr>
              <a:t> pairs</a:t>
            </a:r>
          </a:p>
          <a:p>
            <a:pPr marL="457200" marR="0" lvl="0" indent="-228600" algn="l" rtl="0">
              <a:lnSpc>
                <a:spcPct val="150000"/>
              </a:lnSpc>
              <a:spcBef>
                <a:spcPts val="3500"/>
              </a:spcBef>
              <a:spcAft>
                <a:spcPts val="0"/>
              </a:spcAft>
              <a:buSzPct val="100000"/>
              <a:buFont typeface="Cabin"/>
            </a:pPr>
            <a:r>
              <a:rPr lang="en-US" sz="3600" b="0" i="0" u="none" strike="noStrike" cap="none" baseline="0">
                <a:solidFill>
                  <a:schemeClr val="lt1"/>
                </a:solidFill>
                <a:latin typeface="Cabin"/>
                <a:ea typeface="Cabin"/>
                <a:cs typeface="Cabin"/>
                <a:sym typeface="Cabin"/>
              </a:rPr>
              <a:t>You can make an </a:t>
            </a:r>
            <a:r>
              <a:rPr lang="en-US" sz="3600" b="0" i="0" u="none" strike="noStrike" cap="none" baseline="0">
                <a:solidFill>
                  <a:srgbClr val="FF7F00"/>
                </a:solidFill>
                <a:latin typeface="Cabin"/>
                <a:ea typeface="Cabin"/>
                <a:cs typeface="Cabin"/>
                <a:sym typeface="Cabin"/>
              </a:rPr>
              <a:t>empty dictionary</a:t>
            </a:r>
            <a:r>
              <a:rPr lang="en-US" sz="3600" b="0" i="0" u="none" strike="noStrike" cap="none" baseline="0">
                <a:solidFill>
                  <a:schemeClr val="lt1"/>
                </a:solidFill>
                <a:latin typeface="Cabin"/>
                <a:ea typeface="Cabin"/>
                <a:cs typeface="Cabin"/>
                <a:sym typeface="Cabin"/>
              </a:rPr>
              <a:t> using empty curly braces</a:t>
            </a:r>
          </a:p>
        </p:txBody>
      </p:sp>
      <p:sp>
        <p:nvSpPr>
          <p:cNvPr id="215" name="Shape 215"/>
          <p:cNvSpPr txBox="1"/>
          <p:nvPr/>
        </p:nvSpPr>
        <p:spPr>
          <a:xfrm>
            <a:off x="1994000" y="4804675"/>
            <a:ext cx="12465600" cy="377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jjj = { '</a:t>
            </a:r>
            <a:r>
              <a:rPr lang="en-US" sz="3000" b="1" i="0" u="none" strike="noStrike" cap="none" baseline="0">
                <a:solidFill>
                  <a:srgbClr val="00FF00"/>
                </a:solidFill>
                <a:latin typeface="Courier New"/>
                <a:ea typeface="Courier New"/>
                <a:cs typeface="Courier New"/>
                <a:sym typeface="Courier New"/>
              </a:rPr>
              <a:t>chuck</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1</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00FF00"/>
                </a:solidFill>
                <a:latin typeface="Courier New"/>
                <a:ea typeface="Courier New"/>
                <a:cs typeface="Courier New"/>
                <a:sym typeface="Courier New"/>
              </a:rPr>
              <a:t>fred</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42</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jan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100</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jjj</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00"/>
                </a:solidFill>
                <a:latin typeface="Courier New"/>
                <a:ea typeface="Courier New"/>
                <a:cs typeface="Courier New"/>
                <a:sym typeface="Courier New"/>
              </a:rPr>
              <a:t>jan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100</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chuck</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1</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fred</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42</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ooo = </a:t>
            </a:r>
            <a:r>
              <a:rPr lang="en-US" sz="3000" b="1" i="0" u="none" strike="noStrike" cap="none" baseline="0">
                <a:solidFill>
                  <a:srgbClr val="0000FF"/>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ooo</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Most Common Name?</a:t>
            </a:r>
          </a:p>
        </p:txBody>
      </p:sp>
      <p:sp>
        <p:nvSpPr>
          <p:cNvPr id="227" name="Shape 227"/>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28" name="Shape 228"/>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29" name="Shape 229"/>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30" name="Shape 230"/>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31" name="Shape 231"/>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32" name="Shape 232"/>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cwen</a:t>
            </a:r>
          </a:p>
        </p:txBody>
      </p:sp>
      <p:sp>
        <p:nvSpPr>
          <p:cNvPr id="233" name="Shape 233"/>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34" name="Shape 234"/>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35" name="Shape 235"/>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36" name="Shape 236"/>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37" name="Shape 237"/>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38" name="Shape 238"/>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cwen</a:t>
            </a:r>
          </a:p>
        </p:txBody>
      </p:sp>
      <p:sp>
        <p:nvSpPr>
          <p:cNvPr id="239" name="Shape 239"/>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30"/>
                                        </p:tgtEl>
                                      </p:cBhvr>
                                    </p:animEffect>
                                    <p:set>
                                      <p:cBhvr>
                                        <p:cTn id="7" dur="1" fill="hold">
                                          <p:stCondLst>
                                            <p:cond delay="1000"/>
                                          </p:stCondLst>
                                        </p:cTn>
                                        <p:tgtEl>
                                          <p:spTgt spid="23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10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228"/>
                                        </p:tgtEl>
                                      </p:cBhvr>
                                    </p:animEffect>
                                    <p:set>
                                      <p:cBhvr>
                                        <p:cTn id="15" dur="1" fill="hold">
                                          <p:stCondLst>
                                            <p:cond delay="1000"/>
                                          </p:stCondLst>
                                        </p:cTn>
                                        <p:tgtEl>
                                          <p:spTgt spid="22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227"/>
                                        </p:tgtEl>
                                        <p:attrNameLst>
                                          <p:attrName>style.visibility</p:attrName>
                                        </p:attrNameLst>
                                      </p:cBhvr>
                                      <p:to>
                                        <p:strVal val="visible"/>
                                      </p:to>
                                    </p:set>
                                    <p:animEffect transition="in" filter="fade">
                                      <p:cBhvr>
                                        <p:cTn id="18" dur="1000"/>
                                        <p:tgtEl>
                                          <p:spTgt spid="2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227"/>
                                        </p:tgtEl>
                                      </p:cBhvr>
                                    </p:animEffect>
                                    <p:set>
                                      <p:cBhvr>
                                        <p:cTn id="23" dur="1" fill="hold">
                                          <p:stCondLst>
                                            <p:cond delay="1000"/>
                                          </p:stCondLst>
                                        </p:cTn>
                                        <p:tgtEl>
                                          <p:spTgt spid="22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29"/>
                                        </p:tgtEl>
                                        <p:attrNameLst>
                                          <p:attrName>style.visibility</p:attrName>
                                        </p:attrNameLst>
                                      </p:cBhvr>
                                      <p:to>
                                        <p:strVal val="visible"/>
                                      </p:to>
                                    </p:set>
                                    <p:animEffect transition="in" filter="fade">
                                      <p:cBhvr>
                                        <p:cTn id="26" dur="1000"/>
                                        <p:tgtEl>
                                          <p:spTgt spid="2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229"/>
                                        </p:tgtEl>
                                      </p:cBhvr>
                                    </p:animEffect>
                                    <p:set>
                                      <p:cBhvr>
                                        <p:cTn id="31" dur="1" fill="hold">
                                          <p:stCondLst>
                                            <p:cond delay="1000"/>
                                          </p:stCondLst>
                                        </p:cTn>
                                        <p:tgtEl>
                                          <p:spTgt spid="229"/>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238"/>
                                        </p:tgtEl>
                                        <p:attrNameLst>
                                          <p:attrName>style.visibility</p:attrName>
                                        </p:attrNameLst>
                                      </p:cBhvr>
                                      <p:to>
                                        <p:strVal val="visible"/>
                                      </p:to>
                                    </p:set>
                                    <p:animEffect transition="in" filter="fade">
                                      <p:cBhvr>
                                        <p:cTn id="34" dur="1000"/>
                                        <p:tgtEl>
                                          <p:spTgt spid="2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238"/>
                                        </p:tgtEl>
                                      </p:cBhvr>
                                    </p:animEffect>
                                    <p:set>
                                      <p:cBhvr>
                                        <p:cTn id="39" dur="1" fill="hold">
                                          <p:stCondLst>
                                            <p:cond delay="1000"/>
                                          </p:stCondLst>
                                        </p:cTn>
                                        <p:tgtEl>
                                          <p:spTgt spid="238"/>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236"/>
                                        </p:tgtEl>
                                        <p:attrNameLst>
                                          <p:attrName>style.visibility</p:attrName>
                                        </p:attrNameLst>
                                      </p:cBhvr>
                                      <p:to>
                                        <p:strVal val="visible"/>
                                      </p:to>
                                    </p:set>
                                    <p:animEffect transition="in" filter="fade">
                                      <p:cBhvr>
                                        <p:cTn id="42" dur="1000"/>
                                        <p:tgtEl>
                                          <p:spTgt spid="2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500"/>
                                        <p:tgtEl>
                                          <p:spTgt spid="236"/>
                                        </p:tgtEl>
                                      </p:cBhvr>
                                    </p:animEffect>
                                    <p:set>
                                      <p:cBhvr>
                                        <p:cTn id="47" dur="1" fill="hold">
                                          <p:stCondLst>
                                            <p:cond delay="1500"/>
                                          </p:stCondLst>
                                        </p:cTn>
                                        <p:tgtEl>
                                          <p:spTgt spid="236"/>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235"/>
                                        </p:tgtEl>
                                        <p:attrNameLst>
                                          <p:attrName>style.visibility</p:attrName>
                                        </p:attrNameLst>
                                      </p:cBhvr>
                                      <p:to>
                                        <p:strVal val="visible"/>
                                      </p:to>
                                    </p:set>
                                    <p:animEffect transition="in" filter="fade">
                                      <p:cBhvr>
                                        <p:cTn id="50" dur="1000"/>
                                        <p:tgtEl>
                                          <p:spTgt spid="2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1000"/>
                                        <p:tgtEl>
                                          <p:spTgt spid="235"/>
                                        </p:tgtEl>
                                      </p:cBhvr>
                                    </p:animEffect>
                                    <p:set>
                                      <p:cBhvr>
                                        <p:cTn id="55" dur="1" fill="hold">
                                          <p:stCondLst>
                                            <p:cond delay="1000"/>
                                          </p:stCondLst>
                                        </p:cTn>
                                        <p:tgtEl>
                                          <p:spTgt spid="235"/>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237"/>
                                        </p:tgtEl>
                                        <p:attrNameLst>
                                          <p:attrName>style.visibility</p:attrName>
                                        </p:attrNameLst>
                                      </p:cBhvr>
                                      <p:to>
                                        <p:strVal val="visible"/>
                                      </p:to>
                                    </p:set>
                                    <p:animEffect transition="in" filter="fade">
                                      <p:cBhvr>
                                        <p:cTn id="58" dur="1000"/>
                                        <p:tgtEl>
                                          <p:spTgt spid="2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000"/>
                                        <p:tgtEl>
                                          <p:spTgt spid="237"/>
                                        </p:tgtEl>
                                      </p:cBhvr>
                                    </p:animEffect>
                                    <p:set>
                                      <p:cBhvr>
                                        <p:cTn id="63" dur="1" fill="hold">
                                          <p:stCondLst>
                                            <p:cond delay="1000"/>
                                          </p:stCondLst>
                                        </p:cTn>
                                        <p:tgtEl>
                                          <p:spTgt spid="237"/>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232"/>
                                        </p:tgtEl>
                                        <p:attrNameLst>
                                          <p:attrName>style.visibility</p:attrName>
                                        </p:attrNameLst>
                                      </p:cBhvr>
                                      <p:to>
                                        <p:strVal val="visible"/>
                                      </p:to>
                                    </p:set>
                                    <p:animEffect transition="in" filter="fade">
                                      <p:cBhvr>
                                        <p:cTn id="66" dur="1000"/>
                                        <p:tgtEl>
                                          <p:spTgt spid="23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1000"/>
                                        <p:tgtEl>
                                          <p:spTgt spid="232"/>
                                        </p:tgtEl>
                                      </p:cBhvr>
                                    </p:animEffect>
                                    <p:set>
                                      <p:cBhvr>
                                        <p:cTn id="71" dur="1" fill="hold">
                                          <p:stCondLst>
                                            <p:cond delay="1000"/>
                                          </p:stCondLst>
                                        </p:cTn>
                                        <p:tgtEl>
                                          <p:spTgt spid="232"/>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239"/>
                                        </p:tgtEl>
                                        <p:attrNameLst>
                                          <p:attrName>style.visibility</p:attrName>
                                        </p:attrNameLst>
                                      </p:cBhvr>
                                      <p:to>
                                        <p:strVal val="visible"/>
                                      </p:to>
                                    </p:set>
                                    <p:animEffect transition="in" filter="fade">
                                      <p:cBhvr>
                                        <p:cTn id="74" dur="1000"/>
                                        <p:tgtEl>
                                          <p:spTgt spid="23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000"/>
                                        <p:tgtEl>
                                          <p:spTgt spid="239"/>
                                        </p:tgtEl>
                                      </p:cBhvr>
                                    </p:animEffect>
                                    <p:set>
                                      <p:cBhvr>
                                        <p:cTn id="79" dur="1" fill="hold">
                                          <p:stCondLst>
                                            <p:cond delay="1000"/>
                                          </p:stCondLst>
                                        </p:cTn>
                                        <p:tgtEl>
                                          <p:spTgt spid="239"/>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fade">
                                      <p:cBhvr>
                                        <p:cTn id="82" dur="1000"/>
                                        <p:tgtEl>
                                          <p:spTgt spid="2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233"/>
                                        </p:tgtEl>
                                      </p:cBhvr>
                                    </p:animEffect>
                                    <p:set>
                                      <p:cBhvr>
                                        <p:cTn id="87" dur="1" fill="hold">
                                          <p:stCondLst>
                                            <p:cond delay="1000"/>
                                          </p:stCondLst>
                                        </p:cTn>
                                        <p:tgtEl>
                                          <p:spTgt spid="233"/>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234"/>
                                        </p:tgtEl>
                                        <p:attrNameLst>
                                          <p:attrName>style.visibility</p:attrName>
                                        </p:attrNameLst>
                                      </p:cBhvr>
                                      <p:to>
                                        <p:strVal val="visible"/>
                                      </p:to>
                                    </p:set>
                                    <p:animEffect transition="in" filter="fade">
                                      <p:cBhvr>
                                        <p:cTn id="90" dur="1000"/>
                                        <p:tgtEl>
                                          <p:spTgt spid="2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1000"/>
                                        <p:tgtEl>
                                          <p:spTgt spid="234"/>
                                        </p:tgtEl>
                                      </p:cBhvr>
                                    </p:animEffect>
                                    <p:set>
                                      <p:cBhvr>
                                        <p:cTn id="95" dur="1" fill="hold">
                                          <p:stCondLst>
                                            <p:cond delay="1000"/>
                                          </p:stCondLst>
                                        </p:cTn>
                                        <p:tgtEl>
                                          <p:spTgt spid="234"/>
                                        </p:tgtEl>
                                        <p:attrNameLst>
                                          <p:attrName>style.visibility</p:attrName>
                                        </p:attrNameLst>
                                      </p:cBhvr>
                                      <p:to>
                                        <p:strVal val="hidden"/>
                                      </p:to>
                                    </p:set>
                                  </p:childTnLst>
                                </p:cTn>
                              </p:par>
                              <p:par>
                                <p:cTn id="96" presetID="10" presetClass="entr" presetSubtype="0" fill="hold" nodeType="withEffect">
                                  <p:stCondLst>
                                    <p:cond delay="0"/>
                                  </p:stCondLst>
                                  <p:childTnLst>
                                    <p:set>
                                      <p:cBhvr>
                                        <p:cTn id="97" dur="1" fill="hold">
                                          <p:stCondLst>
                                            <p:cond delay="0"/>
                                          </p:stCondLst>
                                        </p:cTn>
                                        <p:tgtEl>
                                          <p:spTgt spid="231"/>
                                        </p:tgtEl>
                                        <p:attrNameLst>
                                          <p:attrName>style.visibility</p:attrName>
                                        </p:attrNameLst>
                                      </p:cBhvr>
                                      <p:to>
                                        <p:strVal val="visible"/>
                                      </p:to>
                                    </p:set>
                                    <p:animEffect transition="in" filter="fade">
                                      <p:cBhvr>
                                        <p:cTn id="98" dur="1000"/>
                                        <p:tgtEl>
                                          <p:spTgt spid="23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1000"/>
                                        <p:tgtEl>
                                          <p:spTgt spid="231"/>
                                        </p:tgtEl>
                                      </p:cBhvr>
                                    </p:animEffect>
                                    <p:set>
                                      <p:cBhvr>
                                        <p:cTn id="103" dur="1" fill="hold">
                                          <p:stCondLst>
                                            <p:cond delay="1000"/>
                                          </p:stCondLst>
                                        </p:cTn>
                                        <p:tgtEl>
                                          <p:spTgt spid="2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Most Common Name?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Most Common Name?</a:t>
            </a:r>
          </a:p>
        </p:txBody>
      </p:sp>
      <p:sp>
        <p:nvSpPr>
          <p:cNvPr id="250" name="Shape 2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51" name="Shape 2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52" name="Shape 2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53" name="Shape 2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54" name="Shape 2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55" name="Shape 2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cwen</a:t>
            </a:r>
          </a:p>
        </p:txBody>
      </p:sp>
      <p:sp>
        <p:nvSpPr>
          <p:cNvPr id="256" name="Shape 2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57" name="Shape 2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58" name="Shape 2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59" name="Shape 2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60" name="Shape 2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61" name="Shape 2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cwen</a:t>
            </a:r>
          </a:p>
        </p:txBody>
      </p:sp>
      <p:sp>
        <p:nvSpPr>
          <p:cNvPr id="262" name="Shape 2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1620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Most Common Name?</a:t>
            </a:r>
          </a:p>
        </p:txBody>
      </p:sp>
      <p:sp>
        <p:nvSpPr>
          <p:cNvPr id="268" name="Shape 268"/>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69" name="Shape 269"/>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70" name="Shape 270"/>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71" name="Shape 271"/>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72" name="Shape 272"/>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73" name="Shape 273"/>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cwen</a:t>
            </a:r>
          </a:p>
        </p:txBody>
      </p:sp>
      <p:sp>
        <p:nvSpPr>
          <p:cNvPr id="274" name="Shape 274"/>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75" name="Shape 275"/>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76" name="Shape 276"/>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sp>
        <p:nvSpPr>
          <p:cNvPr id="277" name="Shape 277"/>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marquard</a:t>
            </a:r>
          </a:p>
        </p:txBody>
      </p:sp>
      <p:sp>
        <p:nvSpPr>
          <p:cNvPr id="278" name="Shape 278"/>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csev</a:t>
            </a:r>
          </a:p>
        </p:txBody>
      </p:sp>
      <p:sp>
        <p:nvSpPr>
          <p:cNvPr id="279" name="Shape 279"/>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cwen</a:t>
            </a:r>
          </a:p>
        </p:txBody>
      </p:sp>
      <p:sp>
        <p:nvSpPr>
          <p:cNvPr id="280" name="Shape 280"/>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b="0" i="0" u="none" strike="noStrike" cap="none" baseline="0">
                <a:solidFill>
                  <a:srgbClr val="FF00FF"/>
                </a:solidFill>
                <a:latin typeface="Cabin"/>
                <a:ea typeface="Cabin"/>
                <a:cs typeface="Cabin"/>
                <a:sym typeface="Cabin"/>
              </a:rPr>
              <a:t>zhen</a:t>
            </a:r>
          </a:p>
        </p:txBody>
      </p:sp>
      <p:pic>
        <p:nvPicPr>
          <p:cNvPr id="281" name="Shape 281"/>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Many Counters with a Dictionary</a:t>
            </a:r>
          </a:p>
        </p:txBody>
      </p:sp>
      <p:sp>
        <p:nvSpPr>
          <p:cNvPr id="287" name="Shape 287"/>
          <p:cNvSpPr txBox="1">
            <a:spLocks noGrp="1"/>
          </p:cNvSpPr>
          <p:nvPr>
            <p:ph type="body" idx="1"/>
          </p:nvPr>
        </p:nvSpPr>
        <p:spPr>
          <a:xfrm>
            <a:off x="1155700" y="2413000"/>
            <a:ext cx="8572500" cy="1600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One common use of dictionary is </a:t>
            </a:r>
            <a:r>
              <a:rPr lang="en-US" sz="3600" b="0" i="0" u="none" strike="noStrike" cap="none" baseline="0">
                <a:solidFill>
                  <a:srgbClr val="FFFF00"/>
                </a:solidFill>
                <a:latin typeface="Cabin"/>
                <a:ea typeface="Cabin"/>
                <a:cs typeface="Cabin"/>
                <a:sym typeface="Cabin"/>
              </a:rPr>
              <a:t>counting</a:t>
            </a:r>
            <a:r>
              <a:rPr lang="en-US" sz="3600" b="0" i="0" u="none" strike="noStrike" cap="none" baseline="0">
                <a:solidFill>
                  <a:schemeClr val="lt1"/>
                </a:solidFill>
                <a:latin typeface="Cabin"/>
                <a:ea typeface="Cabin"/>
                <a:cs typeface="Cabin"/>
                <a:sym typeface="Cabin"/>
              </a:rPr>
              <a:t> how often we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see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something</a:t>
            </a:r>
          </a:p>
        </p:txBody>
      </p:sp>
      <p:pic>
        <p:nvPicPr>
          <p:cNvPr id="288" name="Shape 288"/>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289" name="Shape 289"/>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Key</a:t>
            </a:r>
          </a:p>
        </p:txBody>
      </p:sp>
      <p:sp>
        <p:nvSpPr>
          <p:cNvPr id="290" name="Shape 290"/>
          <p:cNvSpPr txBox="1"/>
          <p:nvPr/>
        </p:nvSpPr>
        <p:spPr>
          <a:xfrm>
            <a:off x="13114337" y="27813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Value</a:t>
            </a:r>
          </a:p>
        </p:txBody>
      </p:sp>
      <p:sp>
        <p:nvSpPr>
          <p:cNvPr id="291" name="Shape 291"/>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ccc</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dict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ccc</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csev</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ccc</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cwen</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csev</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1</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cwen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1</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ccc</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cwen</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00FF00"/>
                </a:solidFill>
                <a:latin typeface="Courier New"/>
                <a:ea typeface="Courier New"/>
                <a:cs typeface="Courier New"/>
                <a:sym typeface="Courier New"/>
              </a:rPr>
              <a:t>ccc</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cwen</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csev</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1</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cwen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00FF"/>
                </a:solidFill>
                <a:latin typeface="Courier New"/>
                <a:ea typeface="Courier New"/>
                <a:cs typeface="Courier New"/>
                <a:sym typeface="Courier New"/>
              </a:rPr>
              <a:t>2</a:t>
            </a:r>
            <a:r>
              <a:rPr lang="en-US" sz="3000" b="1" i="0" u="none" strike="noStrike" cap="none" baseline="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Dictionary Tracebacks</a:t>
            </a:r>
          </a:p>
        </p:txBody>
      </p:sp>
      <p:sp>
        <p:nvSpPr>
          <p:cNvPr id="297" name="Shape 297"/>
          <p:cNvSpPr txBox="1">
            <a:spLocks noGrp="1"/>
          </p:cNvSpPr>
          <p:nvPr>
            <p:ph type="body" idx="1"/>
          </p:nvPr>
        </p:nvSpPr>
        <p:spPr>
          <a:xfrm>
            <a:off x="1155700" y="2603500"/>
            <a:ext cx="13932000" cy="19265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It is an </a:t>
            </a:r>
            <a:r>
              <a:rPr lang="en-US" sz="3600" b="0" i="0" u="none" strike="noStrike" cap="none" baseline="0">
                <a:solidFill>
                  <a:srgbClr val="FF66FF"/>
                </a:solidFill>
                <a:latin typeface="Cabin"/>
                <a:ea typeface="Cabin"/>
                <a:cs typeface="Cabin"/>
                <a:sym typeface="Cabin"/>
              </a:rPr>
              <a:t>error</a:t>
            </a:r>
            <a:r>
              <a:rPr lang="en-US" sz="3600" b="0" i="0" u="none" strike="noStrike" cap="none" baseline="0">
                <a:solidFill>
                  <a:schemeClr val="lt1"/>
                </a:solidFill>
                <a:latin typeface="Cabin"/>
                <a:ea typeface="Cabin"/>
                <a:cs typeface="Cabin"/>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can use the </a:t>
            </a:r>
            <a:r>
              <a:rPr lang="en-US" sz="3600" b="0" i="0" u="none" strike="noStrike" cap="none" baseline="0">
                <a:solidFill>
                  <a:srgbClr val="00FF00"/>
                </a:solidFill>
                <a:latin typeface="Cabin"/>
                <a:ea typeface="Cabin"/>
                <a:cs typeface="Cabin"/>
                <a:sym typeface="Cabin"/>
              </a:rPr>
              <a:t>in</a:t>
            </a:r>
            <a:r>
              <a:rPr lang="en-US" sz="3600" b="0" i="0" u="none" strike="noStrike" cap="none" baseline="0">
                <a:solidFill>
                  <a:schemeClr val="lt1"/>
                </a:solidFill>
                <a:latin typeface="Cabin"/>
                <a:ea typeface="Cabin"/>
                <a:cs typeface="Cabin"/>
                <a:sym typeface="Cabin"/>
              </a:rPr>
              <a:t> operator to see if a key is in the dictionary</a:t>
            </a:r>
          </a:p>
        </p:txBody>
      </p:sp>
      <p:sp>
        <p:nvSpPr>
          <p:cNvPr id="298" name="Shape 298"/>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dirty="0">
                <a:solidFill>
                  <a:schemeClr val="lt1"/>
                </a:solidFill>
                <a:latin typeface="Courier New"/>
                <a:ea typeface="Courier New"/>
                <a:cs typeface="Courier New"/>
                <a:sym typeface="Courier New"/>
              </a:rPr>
              <a:t>&gt;&gt;&gt; ccc = </a:t>
            </a:r>
            <a:r>
              <a:rPr lang="en-US" sz="3000" b="1" i="0" u="none" strike="noStrike" cap="none" baseline="0" dirty="0" err="1">
                <a:solidFill>
                  <a:srgbClr val="00FFFF"/>
                </a:solidFill>
                <a:latin typeface="Courier New"/>
                <a:ea typeface="Courier New"/>
                <a:cs typeface="Courier New"/>
                <a:sym typeface="Courier New"/>
              </a:rPr>
              <a:t>dict</a:t>
            </a:r>
            <a:r>
              <a:rPr lang="en-US" sz="3000" b="1" i="0" u="none" strike="noStrike" cap="none" baseline="0"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dirty="0">
                <a:solidFill>
                  <a:schemeClr val="lt1"/>
                </a:solidFill>
                <a:latin typeface="Courier New"/>
                <a:ea typeface="Courier New"/>
                <a:cs typeface="Courier New"/>
                <a:sym typeface="Courier New"/>
              </a:rPr>
              <a:t>&gt;&gt;&gt;</a:t>
            </a:r>
            <a:r>
              <a:rPr lang="en-US" sz="3000" b="1" i="0" u="none" strike="noStrike" cap="none" baseline="0" dirty="0">
                <a:solidFill>
                  <a:srgbClr val="FF0000"/>
                </a:solidFill>
                <a:latin typeface="Courier New"/>
                <a:ea typeface="Courier New"/>
                <a:cs typeface="Courier New"/>
                <a:sym typeface="Courier New"/>
              </a:rPr>
              <a:t> </a:t>
            </a:r>
            <a:r>
              <a:rPr lang="en-US" sz="3000" b="1" i="0" u="none" strike="noStrike" cap="none" baseline="0" dirty="0">
                <a:solidFill>
                  <a:srgbClr val="FFFF00"/>
                </a:solidFill>
                <a:latin typeface="Courier New"/>
                <a:ea typeface="Courier New"/>
                <a:cs typeface="Courier New"/>
                <a:sym typeface="Courier New"/>
              </a:rPr>
              <a:t>print</a:t>
            </a:r>
            <a:r>
              <a:rPr lang="en-US" sz="3000" b="1" i="0" u="none" strike="noStrike" cap="none" baseline="0" dirty="0">
                <a:solidFill>
                  <a:srgbClr val="FF0000"/>
                </a:solidFill>
                <a:latin typeface="Courier New"/>
                <a:ea typeface="Courier New"/>
                <a:cs typeface="Courier New"/>
                <a:sym typeface="Courier New"/>
              </a:rPr>
              <a:t> </a:t>
            </a:r>
            <a:r>
              <a:rPr lang="en-US" sz="3000" b="1" i="0" u="none" strike="noStrike" cap="none" baseline="0" dirty="0">
                <a:solidFill>
                  <a:srgbClr val="FF66FF"/>
                </a:solidFill>
                <a:latin typeface="Courier New"/>
                <a:ea typeface="Courier New"/>
                <a:cs typeface="Courier New"/>
                <a:sym typeface="Courier New"/>
              </a:rPr>
              <a:t>ccc['</a:t>
            </a:r>
            <a:r>
              <a:rPr lang="en-US" sz="3000" b="1" i="0" u="none" strike="noStrike" cap="none" baseline="0" dirty="0" err="1">
                <a:solidFill>
                  <a:srgbClr val="FF66FF"/>
                </a:solidFill>
                <a:latin typeface="Courier New"/>
                <a:ea typeface="Courier New"/>
                <a:cs typeface="Courier New"/>
                <a:sym typeface="Courier New"/>
              </a:rPr>
              <a:t>csev</a:t>
            </a:r>
            <a:r>
              <a:rPr lang="en-US" sz="3000" b="1" i="0" u="none" strike="noStrike" cap="none" baseline="0"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dirty="0" err="1">
                <a:solidFill>
                  <a:schemeClr val="lt1"/>
                </a:solidFill>
                <a:latin typeface="Courier New"/>
                <a:ea typeface="Courier New"/>
                <a:cs typeface="Courier New"/>
                <a:sym typeface="Courier New"/>
              </a:rPr>
              <a:t>Traceback</a:t>
            </a:r>
            <a:r>
              <a:rPr lang="en-US" sz="3000" b="1" i="0" u="none" strike="noStrike" cap="none" baseline="0"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dirty="0">
                <a:solidFill>
                  <a:schemeClr val="lt1"/>
                </a:solidFill>
                <a:latin typeface="Courier New"/>
                <a:ea typeface="Courier New"/>
                <a:cs typeface="Courier New"/>
                <a:sym typeface="Courier New"/>
              </a:rPr>
              <a:t>  File "&lt;</a:t>
            </a:r>
            <a:r>
              <a:rPr lang="en-US" sz="3000" b="1" i="0" u="none" strike="noStrike" cap="none" baseline="0" dirty="0" err="1">
                <a:solidFill>
                  <a:schemeClr val="lt1"/>
                </a:solidFill>
                <a:latin typeface="Courier New"/>
                <a:ea typeface="Courier New"/>
                <a:cs typeface="Courier New"/>
                <a:sym typeface="Courier New"/>
              </a:rPr>
              <a:t>stdin</a:t>
            </a:r>
            <a:r>
              <a:rPr lang="en-US" sz="3000" b="1" i="0" u="none" strike="noStrike" cap="none" baseline="0"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baseline="0" dirty="0" err="1">
                <a:solidFill>
                  <a:srgbClr val="FF66FF"/>
                </a:solidFill>
                <a:latin typeface="Courier New"/>
                <a:ea typeface="Courier New"/>
                <a:cs typeface="Courier New"/>
                <a:sym typeface="Courier New"/>
              </a:rPr>
              <a:t>KeyError</a:t>
            </a:r>
            <a:r>
              <a:rPr lang="en-US" sz="3000" b="1" i="0" u="none" strike="noStrike" cap="none" baseline="0" dirty="0">
                <a:solidFill>
                  <a:srgbClr val="FF66FF"/>
                </a:solidFill>
                <a:latin typeface="Courier New"/>
                <a:ea typeface="Courier New"/>
                <a:cs typeface="Courier New"/>
                <a:sym typeface="Courier New"/>
              </a:rPr>
              <a:t>: '</a:t>
            </a:r>
            <a:r>
              <a:rPr lang="en-US" sz="3000" b="1" i="0" u="none" strike="noStrike" cap="none" baseline="0" dirty="0" err="1">
                <a:solidFill>
                  <a:srgbClr val="FF66FF"/>
                </a:solidFill>
                <a:latin typeface="Courier New"/>
                <a:ea typeface="Courier New"/>
                <a:cs typeface="Courier New"/>
                <a:sym typeface="Courier New"/>
              </a:rPr>
              <a:t>csev</a:t>
            </a:r>
            <a:r>
              <a:rPr lang="en-US" sz="3000" b="1" i="0" u="none" strike="noStrike" cap="none" baseline="0"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dirty="0">
                <a:solidFill>
                  <a:schemeClr val="lt1"/>
                </a:solidFill>
                <a:latin typeface="Courier New"/>
                <a:ea typeface="Courier New"/>
                <a:cs typeface="Courier New"/>
                <a:sym typeface="Courier New"/>
              </a:rPr>
              <a:t>&gt;&gt;&gt; </a:t>
            </a:r>
            <a:r>
              <a:rPr lang="en-US" sz="3000" b="1" i="0" u="none" strike="noStrike" cap="none" baseline="0" dirty="0">
                <a:solidFill>
                  <a:srgbClr val="FFFF00"/>
                </a:solidFill>
                <a:latin typeface="Courier New"/>
                <a:ea typeface="Courier New"/>
                <a:cs typeface="Courier New"/>
                <a:sym typeface="Courier New"/>
              </a:rPr>
              <a:t>print</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err="1">
                <a:solidFill>
                  <a:schemeClr val="lt1"/>
                </a:solidFill>
                <a:latin typeface="Courier New"/>
                <a:ea typeface="Courier New"/>
                <a:cs typeface="Courier New"/>
                <a:sym typeface="Courier New"/>
              </a:rPr>
              <a:t>csev</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FFFF00"/>
                </a:solidFill>
                <a:latin typeface="Courier New"/>
                <a:ea typeface="Courier New"/>
                <a:cs typeface="Courier New"/>
                <a:sym typeface="Courier New"/>
              </a:rPr>
              <a:t>in</a:t>
            </a:r>
            <a:r>
              <a:rPr lang="en-US" sz="3000" b="1" i="0" u="none" strike="noStrike" cap="none" baseline="0"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dirty="0">
                <a:solidFill>
                  <a:schemeClr val="lt1"/>
                </a:solidFill>
                <a:latin typeface="Courier New"/>
                <a:ea typeface="Courier New"/>
                <a:cs typeface="Courier New"/>
                <a:sym typeface="Courier New"/>
              </a:rPr>
              <a:t>False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When we see a new name</a:t>
            </a:r>
          </a:p>
        </p:txBody>
      </p:sp>
      <p:sp>
        <p:nvSpPr>
          <p:cNvPr id="304" name="Shape 304"/>
          <p:cNvSpPr txBox="1">
            <a:spLocks noGrp="1"/>
          </p:cNvSpPr>
          <p:nvPr>
            <p:ph type="body" idx="1"/>
          </p:nvPr>
        </p:nvSpPr>
        <p:spPr>
          <a:xfrm>
            <a:off x="1155700" y="2374900"/>
            <a:ext cx="13932000" cy="17145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When we encounter a new name, we need to add a new entry in the </a:t>
            </a:r>
            <a:r>
              <a:rPr lang="en-US" sz="3600" b="0" i="0" u="none" strike="noStrike" cap="none" baseline="0">
                <a:solidFill>
                  <a:srgbClr val="FF00FF"/>
                </a:solidFill>
                <a:latin typeface="Cabin"/>
                <a:ea typeface="Cabin"/>
                <a:cs typeface="Cabin"/>
                <a:sym typeface="Cabin"/>
              </a:rPr>
              <a:t>dictionary</a:t>
            </a:r>
            <a:r>
              <a:rPr lang="en-US" sz="3600" b="0" i="0" u="none" strike="noStrike" cap="none" baseline="0">
                <a:solidFill>
                  <a:schemeClr val="lt1"/>
                </a:solidFill>
                <a:latin typeface="Cabin"/>
                <a:ea typeface="Cabin"/>
                <a:cs typeface="Cabin"/>
                <a:sym typeface="Cabin"/>
              </a:rPr>
              <a:t> and if this the second or later time we have seen the </a:t>
            </a:r>
            <a:r>
              <a:rPr lang="en-US" sz="3600" b="0" i="0" u="none" strike="noStrike" cap="none" baseline="0">
                <a:solidFill>
                  <a:srgbClr val="00FF00"/>
                </a:solidFill>
                <a:latin typeface="Cabin"/>
                <a:ea typeface="Cabin"/>
                <a:cs typeface="Cabin"/>
                <a:sym typeface="Cabin"/>
              </a:rPr>
              <a:t>name</a:t>
            </a:r>
            <a:r>
              <a:rPr lang="en-US" sz="3600" b="0" i="0" u="none" strike="noStrike" cap="none" baseline="0">
                <a:solidFill>
                  <a:schemeClr val="lt1"/>
                </a:solidFill>
                <a:latin typeface="Cabin"/>
                <a:ea typeface="Cabin"/>
                <a:cs typeface="Cabin"/>
                <a:sym typeface="Cabin"/>
              </a:rPr>
              <a:t>, we simply add one to the count in the </a:t>
            </a:r>
            <a:r>
              <a:rPr lang="en-US" sz="3600" b="0" i="0" u="none" strike="noStrike" cap="none" baseline="0">
                <a:solidFill>
                  <a:srgbClr val="FF00FF"/>
                </a:solidFill>
                <a:latin typeface="Cabin"/>
                <a:ea typeface="Cabin"/>
                <a:cs typeface="Cabin"/>
                <a:sym typeface="Cabin"/>
              </a:rPr>
              <a:t>dictionary</a:t>
            </a:r>
            <a:r>
              <a:rPr lang="en-US" sz="3600" b="0" i="0" u="none" strike="noStrike" cap="none" baseline="0">
                <a:solidFill>
                  <a:schemeClr val="lt1"/>
                </a:solidFill>
                <a:latin typeface="Cabin"/>
                <a:ea typeface="Cabin"/>
                <a:cs typeface="Cabin"/>
                <a:sym typeface="Cabin"/>
              </a:rPr>
              <a:t> under that </a:t>
            </a:r>
            <a:r>
              <a:rPr lang="en-US" sz="3600" b="0" i="0" u="none" strike="noStrike" cap="none" baseline="0">
                <a:solidFill>
                  <a:srgbClr val="00FF00"/>
                </a:solidFill>
                <a:latin typeface="Cabin"/>
                <a:ea typeface="Cabin"/>
                <a:cs typeface="Cabin"/>
                <a:sym typeface="Cabin"/>
              </a:rPr>
              <a:t>name</a:t>
            </a:r>
          </a:p>
        </p:txBody>
      </p:sp>
      <p:sp>
        <p:nvSpPr>
          <p:cNvPr id="305" name="Shape 305"/>
          <p:cNvSpPr txBox="1"/>
          <p:nvPr/>
        </p:nvSpPr>
        <p:spPr>
          <a:xfrm>
            <a:off x="1308150" y="4478400"/>
            <a:ext cx="11463599"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baseline="0">
                <a:solidFill>
                  <a:srgbClr val="00FF00"/>
                </a:solidFill>
                <a:latin typeface="Courier New"/>
                <a:ea typeface="Courier New"/>
                <a:cs typeface="Courier New"/>
                <a:sym typeface="Courier New"/>
              </a:rPr>
              <a:t>counts</a:t>
            </a:r>
            <a:r>
              <a:rPr lang="en-US" sz="2600" b="1" i="0" u="none" strike="noStrike" cap="none" baseline="0">
                <a:solidFill>
                  <a:schemeClr val="lt1"/>
                </a:solidFill>
                <a:latin typeface="Courier New"/>
                <a:ea typeface="Courier New"/>
                <a:cs typeface="Courier New"/>
                <a:sym typeface="Courier New"/>
              </a:rPr>
              <a:t> = </a:t>
            </a:r>
            <a:r>
              <a:rPr lang="en-US" sz="2600" b="1" i="0" u="none" strike="noStrike" cap="none" baseline="0">
                <a:solidFill>
                  <a:srgbClr val="FF00FF"/>
                </a:solidFill>
                <a:latin typeface="Courier New"/>
                <a:ea typeface="Courier New"/>
                <a:cs typeface="Courier New"/>
                <a:sym typeface="Courier New"/>
              </a:rPr>
              <a:t>dict</a:t>
            </a:r>
            <a:r>
              <a:rPr lang="en-US" sz="26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baseline="0">
                <a:solidFill>
                  <a:srgbClr val="00FF00"/>
                </a:solidFill>
                <a:latin typeface="Courier New"/>
                <a:ea typeface="Courier New"/>
                <a:cs typeface="Courier New"/>
                <a:sym typeface="Courier New"/>
              </a:rPr>
              <a:t>names</a:t>
            </a:r>
            <a:r>
              <a:rPr lang="en-US" sz="2600" b="1" i="0" u="none" strike="noStrike" cap="none" baseline="0">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baseline="0">
                <a:solidFill>
                  <a:srgbClr val="FFFF00"/>
                </a:solidFill>
                <a:latin typeface="Courier New"/>
                <a:ea typeface="Courier New"/>
                <a:cs typeface="Courier New"/>
                <a:sym typeface="Courier New"/>
              </a:rPr>
              <a:t>for</a:t>
            </a: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00FF00"/>
                </a:solidFill>
                <a:latin typeface="Courier New"/>
                <a:ea typeface="Courier New"/>
                <a:cs typeface="Courier New"/>
                <a:sym typeface="Courier New"/>
              </a:rPr>
              <a:t>name</a:t>
            </a: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FFFF00"/>
                </a:solidFill>
                <a:latin typeface="Courier New"/>
                <a:ea typeface="Courier New"/>
                <a:cs typeface="Courier New"/>
                <a:sym typeface="Courier New"/>
              </a:rPr>
              <a:t>in</a:t>
            </a: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00FF00"/>
                </a:solidFill>
                <a:latin typeface="Courier New"/>
                <a:ea typeface="Courier New"/>
                <a:cs typeface="Courier New"/>
                <a:sym typeface="Courier New"/>
              </a:rPr>
              <a:t>names</a:t>
            </a:r>
            <a:r>
              <a:rPr lang="en-US" sz="26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FFFF00"/>
                </a:solidFill>
                <a:latin typeface="Courier New"/>
                <a:ea typeface="Courier New"/>
                <a:cs typeface="Courier New"/>
                <a:sym typeface="Courier New"/>
              </a:rPr>
              <a:t> if </a:t>
            </a:r>
            <a:r>
              <a:rPr lang="en-US" sz="2600" b="1" i="0" u="none" strike="noStrike" cap="none" baseline="0">
                <a:solidFill>
                  <a:srgbClr val="00FF00"/>
                </a:solidFill>
                <a:latin typeface="Courier New"/>
                <a:ea typeface="Courier New"/>
                <a:cs typeface="Courier New"/>
                <a:sym typeface="Courier New"/>
              </a:rPr>
              <a:t>name</a:t>
            </a: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FFFF00"/>
                </a:solidFill>
                <a:latin typeface="Courier New"/>
                <a:ea typeface="Courier New"/>
                <a:cs typeface="Courier New"/>
                <a:sym typeface="Courier New"/>
              </a:rPr>
              <a:t>not in</a:t>
            </a: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00FF00"/>
                </a:solidFill>
                <a:latin typeface="Courier New"/>
                <a:ea typeface="Courier New"/>
                <a:cs typeface="Courier New"/>
                <a:sym typeface="Courier New"/>
              </a:rPr>
              <a:t>counts</a:t>
            </a:r>
            <a:r>
              <a:rPr lang="en-US" sz="26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00FF00"/>
                </a:solidFill>
                <a:latin typeface="Courier New"/>
                <a:ea typeface="Courier New"/>
                <a:cs typeface="Courier New"/>
                <a:sym typeface="Courier New"/>
              </a:rPr>
              <a:t>counts</a:t>
            </a:r>
            <a:r>
              <a:rPr lang="en-US" sz="2600" b="1" i="0" u="none" strike="noStrike" cap="none" baseline="0">
                <a:solidFill>
                  <a:srgbClr val="00FFFF"/>
                </a:solidFill>
                <a:latin typeface="Courier New"/>
                <a:ea typeface="Courier New"/>
                <a:cs typeface="Courier New"/>
                <a:sym typeface="Courier New"/>
              </a:rPr>
              <a:t>[name]</a:t>
            </a:r>
            <a:r>
              <a:rPr lang="en-US" sz="2600" b="1"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FFFF00"/>
                </a:solidFill>
                <a:latin typeface="Courier New"/>
                <a:ea typeface="Courier New"/>
                <a:cs typeface="Courier New"/>
                <a:sym typeface="Courier New"/>
              </a:rPr>
              <a:t>else</a:t>
            </a:r>
            <a:r>
              <a:rPr lang="en-US" sz="26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00FF00"/>
                </a:solidFill>
                <a:latin typeface="Courier New"/>
                <a:ea typeface="Courier New"/>
                <a:cs typeface="Courier New"/>
                <a:sym typeface="Courier New"/>
              </a:rPr>
              <a:t>counts</a:t>
            </a:r>
            <a:r>
              <a:rPr lang="en-US" sz="2600" b="1" i="0" u="none" strike="noStrike" cap="none" baseline="0">
                <a:solidFill>
                  <a:srgbClr val="00FFFF"/>
                </a:solidFill>
                <a:latin typeface="Courier New"/>
                <a:ea typeface="Courier New"/>
                <a:cs typeface="Courier New"/>
                <a:sym typeface="Courier New"/>
              </a:rPr>
              <a:t>[name]</a:t>
            </a:r>
            <a:r>
              <a:rPr lang="en-US" sz="2600" b="1" i="0" u="none" strike="noStrike" cap="none" baseline="0">
                <a:solidFill>
                  <a:schemeClr val="lt1"/>
                </a:solidFill>
                <a:latin typeface="Courier New"/>
                <a:ea typeface="Courier New"/>
                <a:cs typeface="Courier New"/>
                <a:sym typeface="Courier New"/>
              </a:rPr>
              <a:t> = </a:t>
            </a:r>
            <a:r>
              <a:rPr lang="en-US" sz="2600" b="1" i="0" u="none" strike="noStrike" cap="none" baseline="0">
                <a:solidFill>
                  <a:srgbClr val="00FF00"/>
                </a:solidFill>
                <a:latin typeface="Courier New"/>
                <a:ea typeface="Courier New"/>
                <a:cs typeface="Courier New"/>
                <a:sym typeface="Courier New"/>
              </a:rPr>
              <a:t>counts</a:t>
            </a:r>
            <a:r>
              <a:rPr lang="en-US" sz="2600" b="1" i="0" u="none" strike="noStrike" cap="none" baseline="0">
                <a:solidFill>
                  <a:srgbClr val="00FFFF"/>
                </a:solidFill>
                <a:latin typeface="Courier New"/>
                <a:ea typeface="Courier New"/>
                <a:cs typeface="Courier New"/>
                <a:sym typeface="Courier New"/>
              </a:rPr>
              <a:t>[name]</a:t>
            </a:r>
            <a:r>
              <a:rPr lang="en-US" sz="2600" b="1"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baseline="0">
                <a:solidFill>
                  <a:srgbClr val="FFFF00"/>
                </a:solidFill>
                <a:latin typeface="Courier New"/>
                <a:ea typeface="Courier New"/>
                <a:cs typeface="Courier New"/>
                <a:sym typeface="Courier New"/>
              </a:rPr>
              <a:t>print</a:t>
            </a:r>
            <a:r>
              <a:rPr lang="en-US" sz="2600" b="1" i="0" u="none" strike="noStrike" cap="none" baseline="0">
                <a:solidFill>
                  <a:schemeClr val="lt1"/>
                </a:solidFill>
                <a:latin typeface="Courier New"/>
                <a:ea typeface="Courier New"/>
                <a:cs typeface="Courier New"/>
                <a:sym typeface="Courier New"/>
              </a:rPr>
              <a:t> </a:t>
            </a:r>
            <a:r>
              <a:rPr lang="en-US" sz="2600" b="1" i="0" u="none" strike="noStrike" cap="none" baseline="0">
                <a:solidFill>
                  <a:srgbClr val="00FF00"/>
                </a:solidFill>
                <a:latin typeface="Courier New"/>
                <a:ea typeface="Courier New"/>
                <a:cs typeface="Courier New"/>
                <a:sym typeface="Courier New"/>
              </a:rPr>
              <a:t>counts</a:t>
            </a:r>
          </a:p>
        </p:txBody>
      </p:sp>
      <p:sp>
        <p:nvSpPr>
          <p:cNvPr id="306" name="Shape 306"/>
          <p:cNvSpPr txBox="1"/>
          <p:nvPr/>
        </p:nvSpPr>
        <p:spPr>
          <a:xfrm>
            <a:off x="9004375" y="821705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a:t>
            </a:r>
            <a:r>
              <a:rPr lang="en-US" sz="3600" b="0" i="0" u="none" strike="noStrike" cap="none" baseline="0">
                <a:solidFill>
                  <a:srgbClr val="00FFFF"/>
                </a:solidFill>
                <a:latin typeface="Cabin"/>
                <a:ea typeface="Cabin"/>
                <a:cs typeface="Cabin"/>
                <a:sym typeface="Cabin"/>
              </a:rPr>
              <a:t>'csev'</a:t>
            </a:r>
            <a:r>
              <a:rPr lang="en-US" sz="3600" b="0" i="0" u="none" strike="noStrike" cap="none" baseline="0">
                <a:solidFill>
                  <a:srgbClr val="FF00FF"/>
                </a:solidFill>
                <a:latin typeface="Cabin"/>
                <a:ea typeface="Cabin"/>
                <a:cs typeface="Cabin"/>
                <a:sym typeface="Cabin"/>
              </a:rPr>
              <a:t>: 2, </a:t>
            </a:r>
            <a:r>
              <a:rPr lang="en-US" sz="3600" b="0" i="0" u="none" strike="noStrike" cap="none" baseline="0">
                <a:solidFill>
                  <a:srgbClr val="00FFFF"/>
                </a:solidFill>
                <a:latin typeface="Cabin"/>
                <a:ea typeface="Cabin"/>
                <a:cs typeface="Cabin"/>
                <a:sym typeface="Cabin"/>
              </a:rPr>
              <a:t>'zqian'</a:t>
            </a:r>
            <a:r>
              <a:rPr lang="en-US" sz="3600" b="0" i="0" u="none" strike="noStrike" cap="none" baseline="0">
                <a:solidFill>
                  <a:srgbClr val="FF00FF"/>
                </a:solidFill>
                <a:latin typeface="Cabin"/>
                <a:ea typeface="Cabin"/>
                <a:cs typeface="Cabin"/>
                <a:sym typeface="Cabin"/>
              </a:rPr>
              <a:t>: 1,</a:t>
            </a:r>
            <a:r>
              <a:rPr lang="en-US" sz="3600" b="0" i="0" u="none" strike="noStrike" cap="none" baseline="0">
                <a:solidFill>
                  <a:srgbClr val="00FFFF"/>
                </a:solidFill>
                <a:latin typeface="Cabin"/>
                <a:ea typeface="Cabin"/>
                <a:cs typeface="Cabin"/>
                <a:sym typeface="Cabin"/>
              </a:rPr>
              <a:t> 'cwen'</a:t>
            </a:r>
            <a:r>
              <a:rPr lang="en-US" sz="3600" b="0" i="0" u="none" strike="noStrike" cap="none" baseline="0">
                <a:solidFill>
                  <a:srgbClr val="FF00FF"/>
                </a:solidFill>
                <a:latin typeface="Cabin"/>
                <a:ea typeface="Cabin"/>
                <a:cs typeface="Cabin"/>
                <a:sym typeface="Cabin"/>
              </a:rPr>
              <a:t>: 2}</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rgbClr val="FFFF00"/>
                </a:solidFill>
                <a:latin typeface="Cabin"/>
                <a:ea typeface="Cabin"/>
                <a:cs typeface="Cabin"/>
                <a:sym typeface="Cabin"/>
              </a:rPr>
              <a:t>The </a:t>
            </a:r>
            <a:r>
              <a:rPr lang="en-US" sz="7600" b="0" i="0" u="none" strike="noStrike" cap="none" baseline="0">
                <a:solidFill>
                  <a:srgbClr val="FF00FF"/>
                </a:solidFill>
                <a:latin typeface="Cabin"/>
                <a:ea typeface="Cabin"/>
                <a:cs typeface="Cabin"/>
                <a:sym typeface="Cabin"/>
              </a:rPr>
              <a:t>get</a:t>
            </a:r>
            <a:r>
              <a:rPr lang="en-US" sz="7600" b="0" i="0" u="none" strike="noStrike" cap="none" baseline="0">
                <a:solidFill>
                  <a:srgbClr val="FFFF00"/>
                </a:solidFill>
                <a:latin typeface="Cabin"/>
                <a:ea typeface="Cabin"/>
                <a:cs typeface="Cabin"/>
                <a:sym typeface="Cabin"/>
              </a:rPr>
              <a:t> method for dictionaries</a:t>
            </a:r>
          </a:p>
        </p:txBody>
      </p:sp>
      <p:sp>
        <p:nvSpPr>
          <p:cNvPr id="312" name="Shape 312"/>
          <p:cNvSpPr txBox="1">
            <a:spLocks noGrp="1"/>
          </p:cNvSpPr>
          <p:nvPr>
            <p:ph type="body" idx="1"/>
          </p:nvPr>
        </p:nvSpPr>
        <p:spPr>
          <a:xfrm>
            <a:off x="1155700" y="2603500"/>
            <a:ext cx="6502500" cy="43062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This pattern of checking to see if a </a:t>
            </a:r>
            <a:r>
              <a:rPr lang="en-US" sz="3600" b="0" i="0" u="none" strike="noStrike" cap="none" baseline="0">
                <a:solidFill>
                  <a:srgbClr val="00FFFF"/>
                </a:solidFill>
                <a:latin typeface="Cabin"/>
                <a:ea typeface="Cabin"/>
                <a:cs typeface="Cabin"/>
                <a:sym typeface="Cabin"/>
              </a:rPr>
              <a:t>key</a:t>
            </a:r>
            <a:r>
              <a:rPr lang="en-US" sz="3600" b="0" i="0" u="none" strike="noStrike" cap="none" baseline="0">
                <a:solidFill>
                  <a:schemeClr val="lt1"/>
                </a:solidFill>
                <a:latin typeface="Cabin"/>
                <a:ea typeface="Cabin"/>
                <a:cs typeface="Cabin"/>
                <a:sym typeface="Cabin"/>
              </a:rPr>
              <a:t> is already in a dictionary and assuming a default value if the </a:t>
            </a:r>
            <a:r>
              <a:rPr lang="en-US" sz="3600" b="0" i="0" u="none" strike="noStrike" cap="none" baseline="0">
                <a:solidFill>
                  <a:srgbClr val="00FFFF"/>
                </a:solidFill>
                <a:latin typeface="Cabin"/>
                <a:ea typeface="Cabin"/>
                <a:cs typeface="Cabin"/>
                <a:sym typeface="Cabin"/>
              </a:rPr>
              <a:t>key</a:t>
            </a:r>
            <a:r>
              <a:rPr lang="en-US" sz="3600" b="0" i="0" u="none" strike="noStrike" cap="none" baseline="0">
                <a:solidFill>
                  <a:schemeClr val="lt1"/>
                </a:solidFill>
                <a:latin typeface="Cabin"/>
                <a:ea typeface="Cabin"/>
                <a:cs typeface="Cabin"/>
                <a:sym typeface="Cabin"/>
              </a:rPr>
              <a:t> is not there is so common, that there is a </a:t>
            </a:r>
            <a:r>
              <a:rPr lang="en-US" sz="3600" b="0" i="0" u="none" strike="noStrike" cap="none" baseline="0">
                <a:solidFill>
                  <a:srgbClr val="FF00FF"/>
                </a:solidFill>
                <a:latin typeface="Cabin"/>
                <a:ea typeface="Cabin"/>
                <a:cs typeface="Cabin"/>
                <a:sym typeface="Cabin"/>
              </a:rPr>
              <a:t>method</a:t>
            </a:r>
            <a:r>
              <a:rPr lang="en-US" sz="3600" b="0" i="0" u="none" strike="noStrike" cap="none" baseline="0">
                <a:solidFill>
                  <a:schemeClr val="lt1"/>
                </a:solidFill>
                <a:latin typeface="Cabin"/>
                <a:ea typeface="Cabin"/>
                <a:cs typeface="Cabin"/>
                <a:sym typeface="Cabin"/>
              </a:rPr>
              <a:t> called </a:t>
            </a:r>
            <a:r>
              <a:rPr lang="en-US" sz="3600" b="0" i="0" u="none" strike="noStrike" cap="none" baseline="0">
                <a:solidFill>
                  <a:srgbClr val="FF00FF"/>
                </a:solidFill>
                <a:latin typeface="Cabin"/>
                <a:ea typeface="Cabin"/>
                <a:cs typeface="Cabin"/>
                <a:sym typeface="Cabin"/>
              </a:rPr>
              <a:t>get</a:t>
            </a:r>
            <a:r>
              <a:rPr lang="en-US" sz="3600" b="0" i="0" u="none" strike="noStrike" cap="none" baseline="0">
                <a:solidFill>
                  <a:schemeClr val="lt1"/>
                </a:solidFill>
                <a:latin typeface="Cabin"/>
                <a:ea typeface="Cabin"/>
                <a:cs typeface="Cabin"/>
                <a:sym typeface="Cabin"/>
              </a:rPr>
              <a:t>() that does this for us</a:t>
            </a:r>
          </a:p>
        </p:txBody>
      </p:sp>
      <p:sp>
        <p:nvSpPr>
          <p:cNvPr id="313" name="Shape 313"/>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 if </a:t>
            </a:r>
            <a:r>
              <a:rPr lang="en-US" sz="3000" b="1" i="0" u="none" strike="noStrike" cap="none" baseline="0">
                <a:solidFill>
                  <a:srgbClr val="00FF00"/>
                </a:solidFill>
                <a:latin typeface="Courier New"/>
                <a:ea typeface="Courier New"/>
                <a:cs typeface="Courier New"/>
                <a:sym typeface="Courier New"/>
              </a:rPr>
              <a:t>name</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x =</a:t>
            </a:r>
            <a:r>
              <a:rPr lang="en-US" sz="3000" b="1" i="0" u="none" strike="noStrike" cap="none" baseline="0">
                <a:solidFill>
                  <a:srgbClr val="00FF00"/>
                </a:solidFill>
                <a:latin typeface="Courier New"/>
                <a:ea typeface="Courier New"/>
                <a:cs typeface="Courier New"/>
                <a:sym typeface="Courier New"/>
              </a:rPr>
              <a:t> counts</a:t>
            </a:r>
            <a:r>
              <a:rPr lang="en-US" sz="3000" b="1" i="0" u="none" strike="noStrike" cap="none" baseline="0">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else</a:t>
            </a:r>
            <a:r>
              <a:rPr lang="en-US" sz="30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x =</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0</a:t>
            </a:r>
          </a:p>
        </p:txBody>
      </p:sp>
      <p:sp>
        <p:nvSpPr>
          <p:cNvPr id="314" name="Shape 314"/>
          <p:cNvSpPr txBox="1"/>
          <p:nvPr/>
        </p:nvSpPr>
        <p:spPr>
          <a:xfrm>
            <a:off x="9728200"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baseline="0">
                <a:solidFill>
                  <a:srgbClr val="FFFF00"/>
                </a:solidFill>
                <a:latin typeface="Courier New"/>
                <a:ea typeface="Courier New"/>
                <a:cs typeface="Courier New"/>
                <a:sym typeface="Courier New"/>
              </a:rPr>
              <a:t>x =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rgbClr val="FF00FF"/>
                </a:solidFill>
                <a:latin typeface="Courier New"/>
                <a:ea typeface="Courier New"/>
                <a:cs typeface="Courier New"/>
                <a:sym typeface="Courier New"/>
              </a:rPr>
              <a:t>.get</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00FFFF"/>
                </a:solidFill>
                <a:latin typeface="Courier New"/>
                <a:ea typeface="Courier New"/>
                <a:cs typeface="Courier New"/>
                <a:sym typeface="Courier New"/>
              </a:rPr>
              <a:t>name</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0</a:t>
            </a:r>
            <a:r>
              <a:rPr lang="en-US" sz="3000" b="1" i="0" u="none" strike="noStrike" cap="none" baseline="0">
                <a:solidFill>
                  <a:schemeClr val="lt1"/>
                </a:solidFill>
                <a:latin typeface="Courier New"/>
                <a:ea typeface="Courier New"/>
                <a:cs typeface="Courier New"/>
                <a:sym typeface="Courier New"/>
              </a:rPr>
              <a:t>)</a:t>
            </a:r>
          </a:p>
        </p:txBody>
      </p:sp>
      <p:sp>
        <p:nvSpPr>
          <p:cNvPr id="315" name="Shape 315"/>
          <p:cNvSpPr txBox="1"/>
          <p:nvPr/>
        </p:nvSpPr>
        <p:spPr>
          <a:xfrm>
            <a:off x="847750" y="7423225"/>
            <a:ext cx="7118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Default value if key does not exist (and no Traceback).</a:t>
            </a:r>
          </a:p>
        </p:txBody>
      </p:sp>
      <p:sp>
        <p:nvSpPr>
          <p:cNvPr id="316" name="Shape 316"/>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a:t>
            </a:r>
            <a:r>
              <a:rPr lang="en-US" sz="3600" b="0" i="0" u="none" strike="noStrike" cap="none" baseline="0">
                <a:solidFill>
                  <a:srgbClr val="00FFFF"/>
                </a:solidFill>
                <a:latin typeface="Cabin"/>
                <a:ea typeface="Cabin"/>
                <a:cs typeface="Cabin"/>
                <a:sym typeface="Cabin"/>
              </a:rPr>
              <a:t>'csev'</a:t>
            </a:r>
            <a:r>
              <a:rPr lang="en-US" sz="3600" b="0" i="0" u="none" strike="noStrike" cap="none" baseline="0">
                <a:solidFill>
                  <a:srgbClr val="FF00FF"/>
                </a:solidFill>
                <a:latin typeface="Cabin"/>
                <a:ea typeface="Cabin"/>
                <a:cs typeface="Cabin"/>
                <a:sym typeface="Cabin"/>
              </a:rPr>
              <a:t>: 2, </a:t>
            </a:r>
            <a:r>
              <a:rPr lang="en-US" sz="3600" b="0" i="0" u="none" strike="noStrike" cap="none" baseline="0">
                <a:solidFill>
                  <a:srgbClr val="00FFFF"/>
                </a:solidFill>
                <a:latin typeface="Cabin"/>
                <a:ea typeface="Cabin"/>
                <a:cs typeface="Cabin"/>
                <a:sym typeface="Cabin"/>
              </a:rPr>
              <a:t>'zqian'</a:t>
            </a:r>
            <a:r>
              <a:rPr lang="en-US" sz="3600" b="0" i="0" u="none" strike="noStrike" cap="none" baseline="0">
                <a:solidFill>
                  <a:srgbClr val="FF00FF"/>
                </a:solidFill>
                <a:latin typeface="Cabin"/>
                <a:ea typeface="Cabin"/>
                <a:cs typeface="Cabin"/>
                <a:sym typeface="Cabin"/>
              </a:rPr>
              <a:t>: 1,</a:t>
            </a:r>
            <a:r>
              <a:rPr lang="en-US" sz="3600" b="0" i="0" u="none" strike="noStrike" cap="none" baseline="0">
                <a:solidFill>
                  <a:srgbClr val="00FFFF"/>
                </a:solidFill>
                <a:latin typeface="Cabin"/>
                <a:ea typeface="Cabin"/>
                <a:cs typeface="Cabin"/>
                <a:sym typeface="Cabin"/>
              </a:rPr>
              <a:t> 'cwen'</a:t>
            </a:r>
            <a:r>
              <a:rPr lang="en-US" sz="3600" b="0" i="0" u="none" strike="noStrike" cap="none" baseline="0">
                <a:solidFill>
                  <a:srgbClr val="FF00FF"/>
                </a:solidFill>
                <a:latin typeface="Cabin"/>
                <a:ea typeface="Cabin"/>
                <a:cs typeface="Cabin"/>
                <a:sym typeface="Cabin"/>
              </a:rPr>
              <a:t>: 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Simplified counting with </a:t>
            </a:r>
            <a:r>
              <a:rPr lang="en-US" sz="7600" b="0" i="0" u="none" strike="noStrike" cap="none" baseline="0">
                <a:solidFill>
                  <a:srgbClr val="FF00FF"/>
                </a:solidFill>
                <a:latin typeface="Cabin"/>
                <a:ea typeface="Cabin"/>
                <a:cs typeface="Cabin"/>
                <a:sym typeface="Cabin"/>
              </a:rPr>
              <a:t>get</a:t>
            </a:r>
            <a:r>
              <a:rPr lang="en-US" sz="7600" b="0" i="0" u="none" strike="noStrike" cap="none" baseline="0">
                <a:solidFill>
                  <a:srgbClr val="FFFF00"/>
                </a:solidFill>
                <a:latin typeface="Cabin"/>
                <a:ea typeface="Cabin"/>
                <a:cs typeface="Cabin"/>
                <a:sym typeface="Cabin"/>
              </a:rPr>
              <a:t>()</a:t>
            </a:r>
          </a:p>
        </p:txBody>
      </p:sp>
      <p:sp>
        <p:nvSpPr>
          <p:cNvPr id="322" name="Shape 322"/>
          <p:cNvSpPr txBox="1">
            <a:spLocks noGrp="1"/>
          </p:cNvSpPr>
          <p:nvPr>
            <p:ph type="body" idx="1"/>
          </p:nvPr>
        </p:nvSpPr>
        <p:spPr>
          <a:xfrm>
            <a:off x="1155700" y="2730500"/>
            <a:ext cx="13931900" cy="17145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We can use </a:t>
            </a:r>
            <a:r>
              <a:rPr lang="en-US" sz="3600" b="0" i="0" u="none" strike="noStrike" cap="none" baseline="0">
                <a:solidFill>
                  <a:srgbClr val="FF00FF"/>
                </a:solidFill>
                <a:latin typeface="Cabin"/>
                <a:ea typeface="Cabin"/>
                <a:cs typeface="Cabin"/>
                <a:sym typeface="Cabin"/>
              </a:rPr>
              <a:t>get</a:t>
            </a:r>
            <a:r>
              <a:rPr lang="en-US" sz="3600" b="0" i="0" u="none" strike="noStrike" cap="none" baseline="0">
                <a:solidFill>
                  <a:schemeClr val="lt1"/>
                </a:solidFill>
                <a:latin typeface="Cabin"/>
                <a:ea typeface="Cabin"/>
                <a:cs typeface="Cabin"/>
                <a:sym typeface="Cabin"/>
              </a:rPr>
              <a:t>() and provide a </a:t>
            </a:r>
            <a:r>
              <a:rPr lang="en-US" sz="3600" b="0" i="0" u="none" strike="noStrike" cap="none" baseline="0">
                <a:solidFill>
                  <a:srgbClr val="FF7F00"/>
                </a:solidFill>
                <a:latin typeface="Cabin"/>
                <a:ea typeface="Cabin"/>
                <a:cs typeface="Cabin"/>
                <a:sym typeface="Cabin"/>
              </a:rPr>
              <a:t>default value of zero</a:t>
            </a:r>
            <a:r>
              <a:rPr lang="en-US" sz="3600" b="0" i="0" u="none" strike="noStrike" cap="none" baseline="0">
                <a:solidFill>
                  <a:schemeClr val="lt1"/>
                </a:solidFill>
                <a:latin typeface="Cabin"/>
                <a:ea typeface="Cabin"/>
                <a:cs typeface="Cabin"/>
                <a:sym typeface="Cabin"/>
              </a:rPr>
              <a:t> when the </a:t>
            </a:r>
            <a:r>
              <a:rPr lang="en-US" sz="3600" b="0" i="0" u="none" strike="noStrike" cap="none" baseline="0">
                <a:solidFill>
                  <a:srgbClr val="00FFFF"/>
                </a:solidFill>
                <a:latin typeface="Cabin"/>
                <a:ea typeface="Cabin"/>
                <a:cs typeface="Cabin"/>
                <a:sym typeface="Cabin"/>
              </a:rPr>
              <a:t>key</a:t>
            </a:r>
            <a:r>
              <a:rPr lang="en-US" sz="3600" b="0" i="0" u="none" strike="noStrike" cap="none" baseline="0">
                <a:solidFill>
                  <a:schemeClr val="lt1"/>
                </a:solidFill>
                <a:latin typeface="Cabin"/>
                <a:ea typeface="Cabin"/>
                <a:cs typeface="Cabin"/>
                <a:sym typeface="Cabin"/>
              </a:rPr>
              <a:t> is not yet in the dictionary - and then just add one</a:t>
            </a:r>
          </a:p>
        </p:txBody>
      </p:sp>
      <p:sp>
        <p:nvSpPr>
          <p:cNvPr id="323" name="Shape 323"/>
          <p:cNvSpPr txBox="1"/>
          <p:nvPr/>
        </p:nvSpPr>
        <p:spPr>
          <a:xfrm>
            <a:off x="1858961" y="5062549"/>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baseline="0" dirty="0">
                <a:solidFill>
                  <a:srgbClr val="00FF00"/>
                </a:solidFill>
                <a:latin typeface="Courier New"/>
                <a:ea typeface="Courier New"/>
                <a:cs typeface="Courier New"/>
                <a:sym typeface="Courier New"/>
              </a:rPr>
              <a:t>counts</a:t>
            </a:r>
            <a:r>
              <a:rPr lang="en-US" sz="2800" b="1" i="0" u="none" strike="noStrike" cap="none" baseline="0" dirty="0">
                <a:solidFill>
                  <a:schemeClr val="lt1"/>
                </a:solidFill>
                <a:latin typeface="Courier New"/>
                <a:ea typeface="Courier New"/>
                <a:cs typeface="Courier New"/>
                <a:sym typeface="Courier New"/>
              </a:rPr>
              <a:t> = </a:t>
            </a:r>
            <a:r>
              <a:rPr lang="en-US" sz="2800" b="1" i="0" u="none" strike="noStrike" cap="none" baseline="0" dirty="0" err="1">
                <a:solidFill>
                  <a:srgbClr val="FF00FF"/>
                </a:solidFill>
                <a:latin typeface="Courier New"/>
                <a:ea typeface="Courier New"/>
                <a:cs typeface="Courier New"/>
                <a:sym typeface="Courier New"/>
              </a:rPr>
              <a:t>dict</a:t>
            </a:r>
            <a:r>
              <a:rPr lang="en-US" sz="2800" b="1" i="0" u="none" strike="noStrike" cap="none" baseline="0"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baseline="0" dirty="0">
                <a:solidFill>
                  <a:srgbClr val="00FF00"/>
                </a:solidFill>
                <a:latin typeface="Courier New"/>
                <a:ea typeface="Courier New"/>
                <a:cs typeface="Courier New"/>
                <a:sym typeface="Courier New"/>
              </a:rPr>
              <a:t>names</a:t>
            </a:r>
            <a:r>
              <a:rPr lang="en-US" sz="2800" b="1" i="0" u="none" strike="noStrike" cap="none" baseline="0" dirty="0">
                <a:solidFill>
                  <a:schemeClr val="lt1"/>
                </a:solidFill>
                <a:latin typeface="Courier New"/>
                <a:ea typeface="Courier New"/>
                <a:cs typeface="Courier New"/>
                <a:sym typeface="Courier New"/>
              </a:rPr>
              <a:t> = ['</a:t>
            </a:r>
            <a:r>
              <a:rPr lang="en-US" sz="2800" b="1" i="0" u="none" strike="noStrike" cap="none" baseline="0" dirty="0" err="1">
                <a:solidFill>
                  <a:schemeClr val="lt1"/>
                </a:solidFill>
                <a:latin typeface="Courier New"/>
                <a:ea typeface="Courier New"/>
                <a:cs typeface="Courier New"/>
                <a:sym typeface="Courier New"/>
              </a:rPr>
              <a:t>csev</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err="1">
                <a:solidFill>
                  <a:schemeClr val="lt1"/>
                </a:solidFill>
                <a:latin typeface="Courier New"/>
                <a:ea typeface="Courier New"/>
                <a:cs typeface="Courier New"/>
                <a:sym typeface="Courier New"/>
              </a:rPr>
              <a:t>cwen</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err="1">
                <a:solidFill>
                  <a:schemeClr val="lt1"/>
                </a:solidFill>
                <a:latin typeface="Courier New"/>
                <a:ea typeface="Courier New"/>
                <a:cs typeface="Courier New"/>
                <a:sym typeface="Courier New"/>
              </a:rPr>
              <a:t>csev</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err="1">
                <a:solidFill>
                  <a:schemeClr val="lt1"/>
                </a:solidFill>
                <a:latin typeface="Courier New"/>
                <a:ea typeface="Courier New"/>
                <a:cs typeface="Courier New"/>
                <a:sym typeface="Courier New"/>
              </a:rPr>
              <a:t>zqian</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err="1">
                <a:solidFill>
                  <a:schemeClr val="lt1"/>
                </a:solidFill>
                <a:latin typeface="Courier New"/>
                <a:ea typeface="Courier New"/>
                <a:cs typeface="Courier New"/>
                <a:sym typeface="Courier New"/>
              </a:rPr>
              <a:t>cwen</a:t>
            </a:r>
            <a:r>
              <a:rPr lang="en-US" sz="2800" b="1" i="0" u="none" strike="noStrike" cap="none" baseline="0"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baseline="0" dirty="0">
                <a:solidFill>
                  <a:srgbClr val="FFFF00"/>
                </a:solidFill>
                <a:latin typeface="Courier New"/>
                <a:ea typeface="Courier New"/>
                <a:cs typeface="Courier New"/>
                <a:sym typeface="Courier New"/>
              </a:rPr>
              <a:t>for</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a:solidFill>
                  <a:srgbClr val="00FF00"/>
                </a:solidFill>
                <a:latin typeface="Courier New"/>
                <a:ea typeface="Courier New"/>
                <a:cs typeface="Courier New"/>
                <a:sym typeface="Courier New"/>
              </a:rPr>
              <a:t>name</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a:solidFill>
                  <a:srgbClr val="FFFF00"/>
                </a:solidFill>
                <a:latin typeface="Courier New"/>
                <a:ea typeface="Courier New"/>
                <a:cs typeface="Courier New"/>
                <a:sym typeface="Courier New"/>
              </a:rPr>
              <a:t>in</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a:solidFill>
                  <a:srgbClr val="00FF00"/>
                </a:solidFill>
                <a:latin typeface="Courier New"/>
                <a:ea typeface="Courier New"/>
                <a:cs typeface="Courier New"/>
                <a:sym typeface="Courier New"/>
              </a:rPr>
              <a:t>names</a:t>
            </a:r>
            <a:r>
              <a:rPr lang="en-US" sz="2800" b="1" i="0" u="none" strike="noStrike" cap="none" baseline="0"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a:solidFill>
                  <a:srgbClr val="00FF00"/>
                </a:solidFill>
                <a:latin typeface="Courier New"/>
                <a:ea typeface="Courier New"/>
                <a:cs typeface="Courier New"/>
                <a:sym typeface="Courier New"/>
              </a:rPr>
              <a:t>counts</a:t>
            </a:r>
            <a:r>
              <a:rPr lang="en-US" sz="2800" b="1" i="0" u="none" strike="noStrike" cap="none" baseline="0" dirty="0">
                <a:solidFill>
                  <a:srgbClr val="00FFFF"/>
                </a:solidFill>
                <a:latin typeface="Courier New"/>
                <a:ea typeface="Courier New"/>
                <a:cs typeface="Courier New"/>
                <a:sym typeface="Courier New"/>
              </a:rPr>
              <a:t>[name]</a:t>
            </a:r>
            <a:r>
              <a:rPr lang="en-US" sz="2800" b="1" i="0" u="none" strike="noStrike" cap="none" baseline="0" dirty="0">
                <a:solidFill>
                  <a:schemeClr val="lt1"/>
                </a:solidFill>
                <a:latin typeface="Courier New"/>
                <a:ea typeface="Courier New"/>
                <a:cs typeface="Courier New"/>
                <a:sym typeface="Courier New"/>
              </a:rPr>
              <a:t> = </a:t>
            </a:r>
            <a:r>
              <a:rPr lang="en-US" sz="2800" b="1" i="0" u="none" strike="noStrike" cap="none" baseline="0" dirty="0" err="1">
                <a:solidFill>
                  <a:srgbClr val="00FF00"/>
                </a:solidFill>
                <a:latin typeface="Courier New"/>
                <a:ea typeface="Courier New"/>
                <a:cs typeface="Courier New"/>
                <a:sym typeface="Courier New"/>
              </a:rPr>
              <a:t>counts</a:t>
            </a:r>
            <a:r>
              <a:rPr lang="en-US" sz="2800" b="1" i="0" u="none" strike="noStrike" cap="none" baseline="0" dirty="0" err="1">
                <a:solidFill>
                  <a:srgbClr val="FF00FF"/>
                </a:solidFill>
                <a:latin typeface="Courier New"/>
                <a:ea typeface="Courier New"/>
                <a:cs typeface="Courier New"/>
                <a:sym typeface="Courier New"/>
              </a:rPr>
              <a:t>.get</a:t>
            </a:r>
            <a:r>
              <a:rPr lang="en-US" sz="2800" b="1" i="0" u="none" strike="noStrike" cap="none" baseline="0" dirty="0">
                <a:solidFill>
                  <a:srgbClr val="00FF00"/>
                </a:solidFill>
                <a:latin typeface="Courier New"/>
                <a:ea typeface="Courier New"/>
                <a:cs typeface="Courier New"/>
                <a:sym typeface="Courier New"/>
              </a:rPr>
              <a:t>(</a:t>
            </a:r>
            <a:r>
              <a:rPr lang="en-US" sz="2800" b="1" i="0" u="none" strike="noStrike" cap="none" baseline="0" dirty="0">
                <a:solidFill>
                  <a:srgbClr val="00FFFF"/>
                </a:solidFill>
                <a:latin typeface="Courier New"/>
                <a:ea typeface="Courier New"/>
                <a:cs typeface="Courier New"/>
                <a:sym typeface="Courier New"/>
              </a:rPr>
              <a:t>name, </a:t>
            </a:r>
            <a:r>
              <a:rPr lang="en-US" sz="2800" b="1" i="0" u="none" strike="noStrike" cap="none" baseline="0" dirty="0">
                <a:solidFill>
                  <a:srgbClr val="FF7F00"/>
                </a:solidFill>
                <a:latin typeface="Courier New"/>
                <a:ea typeface="Courier New"/>
                <a:cs typeface="Courier New"/>
                <a:sym typeface="Courier New"/>
              </a:rPr>
              <a:t>0</a:t>
            </a:r>
            <a:r>
              <a:rPr lang="en-US" sz="2800" b="1" i="0" u="none" strike="noStrike" cap="none" baseline="0" dirty="0">
                <a:solidFill>
                  <a:srgbClr val="00FFFF"/>
                </a:solidFill>
                <a:latin typeface="Courier New"/>
                <a:ea typeface="Courier New"/>
                <a:cs typeface="Courier New"/>
                <a:sym typeface="Courier New"/>
              </a:rPr>
              <a:t>)</a:t>
            </a:r>
            <a:r>
              <a:rPr lang="en-US" sz="2800" b="1" i="0" u="none" strike="noStrike" cap="none" baseline="0"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baseline="0" dirty="0">
                <a:solidFill>
                  <a:srgbClr val="FFFF00"/>
                </a:solidFill>
                <a:latin typeface="Courier New"/>
                <a:ea typeface="Courier New"/>
                <a:cs typeface="Courier New"/>
                <a:sym typeface="Courier New"/>
              </a:rPr>
              <a:t>print</a:t>
            </a:r>
            <a:r>
              <a:rPr lang="en-US" sz="2800" b="1" i="0" u="none" strike="noStrike" cap="none" baseline="0" dirty="0">
                <a:solidFill>
                  <a:schemeClr val="lt1"/>
                </a:solidFill>
                <a:latin typeface="Courier New"/>
                <a:ea typeface="Courier New"/>
                <a:cs typeface="Courier New"/>
                <a:sym typeface="Courier New"/>
              </a:rPr>
              <a:t> </a:t>
            </a:r>
            <a:r>
              <a:rPr lang="en-US" sz="2800" b="1" i="0" u="none" strike="noStrike" cap="none" baseline="0" dirty="0">
                <a:solidFill>
                  <a:srgbClr val="00FF00"/>
                </a:solidFill>
                <a:latin typeface="Courier New"/>
                <a:ea typeface="Courier New"/>
                <a:cs typeface="Courier New"/>
                <a:sym typeface="Courier New"/>
              </a:rPr>
              <a:t>counts</a:t>
            </a:r>
          </a:p>
        </p:txBody>
      </p:sp>
      <p:sp>
        <p:nvSpPr>
          <p:cNvPr id="324" name="Shape 324"/>
          <p:cNvSpPr txBox="1"/>
          <p:nvPr/>
        </p:nvSpPr>
        <p:spPr>
          <a:xfrm>
            <a:off x="6851650" y="8140700"/>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Default</a:t>
            </a:r>
          </a:p>
        </p:txBody>
      </p:sp>
      <p:cxnSp>
        <p:nvCxnSpPr>
          <p:cNvPr id="325" name="Shape 325"/>
          <p:cNvCxnSpPr/>
          <p:nvPr/>
        </p:nvCxnSpPr>
        <p:spPr>
          <a:xfrm flipH="1">
            <a:off x="7921474" y="6808925"/>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326" name="Shape 326"/>
          <p:cNvSpPr txBox="1"/>
          <p:nvPr/>
        </p:nvSpPr>
        <p:spPr>
          <a:xfrm>
            <a:off x="9004375" y="7924800"/>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baseline="0">
                <a:solidFill>
                  <a:srgbClr val="FF00FF"/>
                </a:solidFill>
                <a:latin typeface="Cabin"/>
                <a:ea typeface="Cabin"/>
                <a:cs typeface="Cabin"/>
                <a:sym typeface="Cabin"/>
              </a:rPr>
              <a:t>{</a:t>
            </a:r>
            <a:r>
              <a:rPr lang="en-US" sz="3600" b="0" i="0" u="none" strike="noStrike" cap="none" baseline="0">
                <a:solidFill>
                  <a:srgbClr val="00FFFF"/>
                </a:solidFill>
                <a:latin typeface="Cabin"/>
                <a:ea typeface="Cabin"/>
                <a:cs typeface="Cabin"/>
                <a:sym typeface="Cabin"/>
              </a:rPr>
              <a:t>'csev'</a:t>
            </a:r>
            <a:r>
              <a:rPr lang="en-US" sz="3600" b="0" i="0" u="none" strike="noStrike" cap="none" baseline="0">
                <a:solidFill>
                  <a:srgbClr val="FF00FF"/>
                </a:solidFill>
                <a:latin typeface="Cabin"/>
                <a:ea typeface="Cabin"/>
                <a:cs typeface="Cabin"/>
                <a:sym typeface="Cabin"/>
              </a:rPr>
              <a:t>: 2, </a:t>
            </a:r>
            <a:r>
              <a:rPr lang="en-US" sz="3600" b="0" i="0" u="none" strike="noStrike" cap="none" baseline="0">
                <a:solidFill>
                  <a:srgbClr val="00FFFF"/>
                </a:solidFill>
                <a:latin typeface="Cabin"/>
                <a:ea typeface="Cabin"/>
                <a:cs typeface="Cabin"/>
                <a:sym typeface="Cabin"/>
              </a:rPr>
              <a:t>'zqian'</a:t>
            </a:r>
            <a:r>
              <a:rPr lang="en-US" sz="3600" b="0" i="0" u="none" strike="noStrike" cap="none" baseline="0">
                <a:solidFill>
                  <a:srgbClr val="FF00FF"/>
                </a:solidFill>
                <a:latin typeface="Cabin"/>
                <a:ea typeface="Cabin"/>
                <a:cs typeface="Cabin"/>
                <a:sym typeface="Cabin"/>
              </a:rPr>
              <a:t>: 1,</a:t>
            </a:r>
            <a:r>
              <a:rPr lang="en-US" sz="3600" b="0" i="0" u="none" strike="noStrike" cap="none" baseline="0">
                <a:solidFill>
                  <a:srgbClr val="00FFFF"/>
                </a:solidFill>
                <a:latin typeface="Cabin"/>
                <a:ea typeface="Cabin"/>
                <a:cs typeface="Cabin"/>
                <a:sym typeface="Cabin"/>
              </a:rPr>
              <a:t> 'cwen'</a:t>
            </a:r>
            <a:r>
              <a:rPr lang="en-US" sz="3600" b="0" i="0" u="none" strike="noStrike" cap="none" baseline="0">
                <a:solidFill>
                  <a:srgbClr val="FF00FF"/>
                </a:solidFill>
                <a:latin typeface="Cabin"/>
                <a:ea typeface="Cabin"/>
                <a:cs typeface="Cabin"/>
                <a:sym typeface="Cabin"/>
              </a:rPr>
              <a:t>: 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38200" y="241300"/>
            <a:ext cx="109220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What is a Collection?</a:t>
            </a:r>
          </a:p>
        </p:txBody>
      </p:sp>
      <p:sp>
        <p:nvSpPr>
          <p:cNvPr id="93" name="Shape 93"/>
          <p:cNvSpPr txBox="1">
            <a:spLocks noGrp="1"/>
          </p:cNvSpPr>
          <p:nvPr>
            <p:ph type="body" idx="1"/>
          </p:nvPr>
        </p:nvSpPr>
        <p:spPr>
          <a:xfrm>
            <a:off x="1155700" y="2603500"/>
            <a:ext cx="130788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lang="en-US" sz="3600" b="0" i="0" u="none" strike="noStrike" cap="none" baseline="0">
                <a:solidFill>
                  <a:schemeClr val="lt1"/>
                </a:solidFill>
                <a:latin typeface="Cabin"/>
                <a:ea typeface="Cabin"/>
                <a:cs typeface="Cabin"/>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have a bunch of values in a single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variable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do this by having more than one place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in</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have ways of finding the different places in the variable</a:t>
            </a:r>
          </a:p>
        </p:txBody>
      </p:sp>
      <p:pic>
        <p:nvPicPr>
          <p:cNvPr id="94" name="Shape 94"/>
          <p:cNvPicPr preferRelativeResize="0"/>
          <p:nvPr/>
        </p:nvPicPr>
        <p:blipFill rotWithShape="1">
          <a:blip r:embed="rId3">
            <a:alphaModFix/>
          </a:blip>
          <a:srcRect/>
          <a:stretch/>
        </p:blipFill>
        <p:spPr>
          <a:xfrm>
            <a:off x="12279950" y="506050"/>
            <a:ext cx="3136800" cy="22653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4395774" y="3926265"/>
            <a:ext cx="8128000" cy="1600438"/>
          </a:xfrm>
          <a:prstGeom prst="rect">
            <a:avLst/>
          </a:prstGeom>
        </p:spPr>
        <p:txBody>
          <a:bodyPr>
            <a:spAutoFit/>
          </a:bodyPr>
          <a:lstStyle/>
          <a:p>
            <a:pPr lvl="0">
              <a:buClr>
                <a:srgbClr val="00FF00"/>
              </a:buClr>
              <a:buSzPct val="25000"/>
            </a:pPr>
            <a:r>
              <a:rPr lang="en-US" altLang="ko-KR" b="1" dirty="0">
                <a:solidFill>
                  <a:srgbClr val="00FF00"/>
                </a:solidFill>
                <a:latin typeface="Courier New"/>
                <a:ea typeface="Courier New"/>
                <a:cs typeface="Courier New"/>
                <a:sym typeface="Courier New"/>
              </a:rPr>
              <a:t>counts</a:t>
            </a:r>
            <a:r>
              <a:rPr lang="en-US" altLang="ko-KR" b="1" dirty="0">
                <a:solidFill>
                  <a:schemeClr val="lt1"/>
                </a:solidFill>
                <a:latin typeface="Courier New"/>
                <a:ea typeface="Courier New"/>
                <a:cs typeface="Courier New"/>
                <a:sym typeface="Courier New"/>
              </a:rPr>
              <a:t> = </a:t>
            </a:r>
            <a:r>
              <a:rPr lang="en-US" altLang="ko-KR" b="1" dirty="0" err="1">
                <a:solidFill>
                  <a:srgbClr val="FF00FF"/>
                </a:solidFill>
                <a:latin typeface="Courier New"/>
                <a:ea typeface="Courier New"/>
                <a:cs typeface="Courier New"/>
                <a:sym typeface="Courier New"/>
              </a:rPr>
              <a:t>dict</a:t>
            </a:r>
            <a:r>
              <a:rPr lang="en-US" altLang="ko-KR" b="1" dirty="0">
                <a:solidFill>
                  <a:schemeClr val="lt1"/>
                </a:solidFill>
                <a:latin typeface="Courier New"/>
                <a:ea typeface="Courier New"/>
                <a:cs typeface="Courier New"/>
                <a:sym typeface="Courier New"/>
              </a:rPr>
              <a:t>()</a:t>
            </a:r>
          </a:p>
          <a:p>
            <a:pPr lvl="0">
              <a:buClr>
                <a:srgbClr val="00FF00"/>
              </a:buClr>
              <a:buSzPct val="25000"/>
            </a:pPr>
            <a:r>
              <a:rPr lang="en-US" altLang="ko-KR" b="1" dirty="0">
                <a:solidFill>
                  <a:srgbClr val="00FF00"/>
                </a:solidFill>
                <a:latin typeface="Courier New"/>
                <a:ea typeface="Courier New"/>
                <a:cs typeface="Courier New"/>
                <a:sym typeface="Courier New"/>
              </a:rPr>
              <a:t>names</a:t>
            </a:r>
            <a:r>
              <a:rPr lang="en-US" altLang="ko-KR" b="1" dirty="0">
                <a:solidFill>
                  <a:schemeClr val="lt1"/>
                </a:solidFill>
                <a:latin typeface="Courier New"/>
                <a:ea typeface="Courier New"/>
                <a:cs typeface="Courier New"/>
                <a:sym typeface="Courier New"/>
              </a:rPr>
              <a:t> = ['</a:t>
            </a:r>
            <a:r>
              <a:rPr lang="en-US" altLang="ko-KR" b="1" dirty="0" err="1">
                <a:solidFill>
                  <a:schemeClr val="lt1"/>
                </a:solidFill>
                <a:latin typeface="Courier New"/>
                <a:ea typeface="Courier New"/>
                <a:cs typeface="Courier New"/>
                <a:sym typeface="Courier New"/>
              </a:rPr>
              <a:t>csev</a:t>
            </a:r>
            <a:r>
              <a:rPr lang="en-US" altLang="ko-KR" b="1" dirty="0">
                <a:solidFill>
                  <a:schemeClr val="lt1"/>
                </a:solidFill>
                <a:latin typeface="Courier New"/>
                <a:ea typeface="Courier New"/>
                <a:cs typeface="Courier New"/>
                <a:sym typeface="Courier New"/>
              </a:rPr>
              <a:t>', '</a:t>
            </a:r>
            <a:r>
              <a:rPr lang="en-US" altLang="ko-KR" b="1" dirty="0" err="1">
                <a:solidFill>
                  <a:schemeClr val="lt1"/>
                </a:solidFill>
                <a:latin typeface="Courier New"/>
                <a:ea typeface="Courier New"/>
                <a:cs typeface="Courier New"/>
                <a:sym typeface="Courier New"/>
              </a:rPr>
              <a:t>cwen</a:t>
            </a:r>
            <a:r>
              <a:rPr lang="en-US" altLang="ko-KR" b="1" dirty="0">
                <a:solidFill>
                  <a:schemeClr val="lt1"/>
                </a:solidFill>
                <a:latin typeface="Courier New"/>
                <a:ea typeface="Courier New"/>
                <a:cs typeface="Courier New"/>
                <a:sym typeface="Courier New"/>
              </a:rPr>
              <a:t>', '</a:t>
            </a:r>
            <a:r>
              <a:rPr lang="en-US" altLang="ko-KR" b="1" dirty="0" err="1">
                <a:solidFill>
                  <a:schemeClr val="lt1"/>
                </a:solidFill>
                <a:latin typeface="Courier New"/>
                <a:ea typeface="Courier New"/>
                <a:cs typeface="Courier New"/>
                <a:sym typeface="Courier New"/>
              </a:rPr>
              <a:t>csev</a:t>
            </a:r>
            <a:r>
              <a:rPr lang="en-US" altLang="ko-KR" b="1" dirty="0">
                <a:solidFill>
                  <a:schemeClr val="lt1"/>
                </a:solidFill>
                <a:latin typeface="Courier New"/>
                <a:ea typeface="Courier New"/>
                <a:cs typeface="Courier New"/>
                <a:sym typeface="Courier New"/>
              </a:rPr>
              <a:t>', '</a:t>
            </a:r>
            <a:r>
              <a:rPr lang="en-US" altLang="ko-KR" b="1" dirty="0" err="1">
                <a:solidFill>
                  <a:schemeClr val="lt1"/>
                </a:solidFill>
                <a:latin typeface="Courier New"/>
                <a:ea typeface="Courier New"/>
                <a:cs typeface="Courier New"/>
                <a:sym typeface="Courier New"/>
              </a:rPr>
              <a:t>zqian</a:t>
            </a:r>
            <a:r>
              <a:rPr lang="en-US" altLang="ko-KR" b="1" dirty="0">
                <a:solidFill>
                  <a:schemeClr val="lt1"/>
                </a:solidFill>
                <a:latin typeface="Courier New"/>
                <a:ea typeface="Courier New"/>
                <a:cs typeface="Courier New"/>
                <a:sym typeface="Courier New"/>
              </a:rPr>
              <a:t>', '</a:t>
            </a:r>
            <a:r>
              <a:rPr lang="en-US" altLang="ko-KR" b="1" dirty="0" err="1">
                <a:solidFill>
                  <a:schemeClr val="lt1"/>
                </a:solidFill>
                <a:latin typeface="Courier New"/>
                <a:ea typeface="Courier New"/>
                <a:cs typeface="Courier New"/>
                <a:sym typeface="Courier New"/>
              </a:rPr>
              <a:t>cwen</a:t>
            </a:r>
            <a:r>
              <a:rPr lang="en-US" altLang="ko-KR" b="1" dirty="0">
                <a:solidFill>
                  <a:schemeClr val="lt1"/>
                </a:solidFill>
                <a:latin typeface="Courier New"/>
                <a:ea typeface="Courier New"/>
                <a:cs typeface="Courier New"/>
                <a:sym typeface="Courier New"/>
              </a:rPr>
              <a:t>']</a:t>
            </a:r>
          </a:p>
          <a:p>
            <a:pPr lvl="0">
              <a:buClr>
                <a:srgbClr val="FFFF00"/>
              </a:buClr>
              <a:buSzPct val="25000"/>
            </a:pPr>
            <a:r>
              <a:rPr lang="en-US" altLang="ko-KR" b="1" dirty="0">
                <a:solidFill>
                  <a:srgbClr val="FFFF00"/>
                </a:solidFill>
                <a:latin typeface="Courier New"/>
                <a:ea typeface="Courier New"/>
                <a:cs typeface="Courier New"/>
                <a:sym typeface="Courier New"/>
              </a:rPr>
              <a:t>for</a:t>
            </a:r>
            <a:r>
              <a:rPr lang="en-US" altLang="ko-KR" b="1" dirty="0">
                <a:solidFill>
                  <a:schemeClr val="lt1"/>
                </a:solidFill>
                <a:latin typeface="Courier New"/>
                <a:ea typeface="Courier New"/>
                <a:cs typeface="Courier New"/>
                <a:sym typeface="Courier New"/>
              </a:rPr>
              <a:t> </a:t>
            </a:r>
            <a:r>
              <a:rPr lang="en-US" altLang="ko-KR" b="1" dirty="0">
                <a:solidFill>
                  <a:srgbClr val="00FF00"/>
                </a:solidFill>
                <a:latin typeface="Courier New"/>
                <a:ea typeface="Courier New"/>
                <a:cs typeface="Courier New"/>
                <a:sym typeface="Courier New"/>
              </a:rPr>
              <a:t>name</a:t>
            </a:r>
            <a:r>
              <a:rPr lang="en-US" altLang="ko-KR" b="1" dirty="0">
                <a:solidFill>
                  <a:schemeClr val="lt1"/>
                </a:solidFill>
                <a:latin typeface="Courier New"/>
                <a:ea typeface="Courier New"/>
                <a:cs typeface="Courier New"/>
                <a:sym typeface="Courier New"/>
              </a:rPr>
              <a:t> </a:t>
            </a:r>
            <a:r>
              <a:rPr lang="en-US" altLang="ko-KR" b="1" dirty="0">
                <a:solidFill>
                  <a:srgbClr val="FFFF00"/>
                </a:solidFill>
                <a:latin typeface="Courier New"/>
                <a:ea typeface="Courier New"/>
                <a:cs typeface="Courier New"/>
                <a:sym typeface="Courier New"/>
              </a:rPr>
              <a:t>in</a:t>
            </a:r>
            <a:r>
              <a:rPr lang="en-US" altLang="ko-KR" b="1" dirty="0">
                <a:solidFill>
                  <a:schemeClr val="lt1"/>
                </a:solidFill>
                <a:latin typeface="Courier New"/>
                <a:ea typeface="Courier New"/>
                <a:cs typeface="Courier New"/>
                <a:sym typeface="Courier New"/>
              </a:rPr>
              <a:t> </a:t>
            </a:r>
            <a:r>
              <a:rPr lang="en-US" altLang="ko-KR" b="1" dirty="0">
                <a:solidFill>
                  <a:srgbClr val="00FF00"/>
                </a:solidFill>
                <a:latin typeface="Courier New"/>
                <a:ea typeface="Courier New"/>
                <a:cs typeface="Courier New"/>
                <a:sym typeface="Courier New"/>
              </a:rPr>
              <a:t>names</a:t>
            </a:r>
            <a:r>
              <a:rPr lang="en-US" altLang="ko-KR" b="1" dirty="0">
                <a:solidFill>
                  <a:schemeClr val="lt1"/>
                </a:solidFill>
                <a:latin typeface="Courier New"/>
                <a:ea typeface="Courier New"/>
                <a:cs typeface="Courier New"/>
                <a:sym typeface="Courier New"/>
              </a:rPr>
              <a:t> </a:t>
            </a:r>
            <a:r>
              <a:rPr lang="en-US" altLang="ko-KR" b="1" dirty="0" smtClean="0">
                <a:solidFill>
                  <a:schemeClr val="lt1"/>
                </a:solidFill>
                <a:latin typeface="Courier New"/>
                <a:ea typeface="Courier New"/>
                <a:cs typeface="Courier New"/>
                <a:sym typeface="Courier New"/>
              </a:rPr>
              <a:t>:</a:t>
            </a:r>
          </a:p>
          <a:p>
            <a:pPr lvl="0">
              <a:buClr>
                <a:srgbClr val="FFFF00"/>
              </a:buClr>
              <a:buSzPct val="25000"/>
            </a:pPr>
            <a:r>
              <a:rPr lang="en-US" altLang="ko-KR" b="1" dirty="0">
                <a:solidFill>
                  <a:schemeClr val="lt1"/>
                </a:solidFill>
                <a:latin typeface="Courier New"/>
                <a:ea typeface="Courier New"/>
                <a:cs typeface="Courier New"/>
                <a:sym typeface="Courier New"/>
              </a:rPr>
              <a:t>	</a:t>
            </a:r>
            <a:r>
              <a:rPr lang="en-US" altLang="ko-KR" b="1" dirty="0" smtClean="0">
                <a:solidFill>
                  <a:schemeClr val="lt1"/>
                </a:solidFill>
                <a:latin typeface="Courier New"/>
                <a:ea typeface="Courier New"/>
                <a:cs typeface="Courier New"/>
                <a:sym typeface="Courier New"/>
              </a:rPr>
              <a:t>try : counts[name]+=1</a:t>
            </a:r>
          </a:p>
          <a:p>
            <a:pPr lvl="0">
              <a:buClr>
                <a:srgbClr val="FFFF00"/>
              </a:buClr>
              <a:buSzPct val="25000"/>
            </a:pPr>
            <a:r>
              <a:rPr lang="en-US" altLang="ko-KR" b="1" dirty="0">
                <a:solidFill>
                  <a:schemeClr val="lt1"/>
                </a:solidFill>
                <a:latin typeface="Courier New"/>
                <a:ea typeface="Courier New"/>
                <a:cs typeface="Courier New"/>
                <a:sym typeface="Courier New"/>
              </a:rPr>
              <a:t>	</a:t>
            </a:r>
            <a:r>
              <a:rPr lang="en-US" altLang="ko-KR" b="1" dirty="0" smtClean="0">
                <a:solidFill>
                  <a:schemeClr val="lt1"/>
                </a:solidFill>
                <a:latin typeface="Courier New"/>
                <a:ea typeface="Courier New"/>
                <a:cs typeface="Courier New"/>
                <a:sym typeface="Courier New"/>
              </a:rPr>
              <a:t>except </a:t>
            </a:r>
            <a:r>
              <a:rPr lang="en-US" altLang="ko-KR" b="1" dirty="0" err="1" smtClean="0">
                <a:solidFill>
                  <a:schemeClr val="lt1"/>
                </a:solidFill>
                <a:latin typeface="Courier New"/>
                <a:ea typeface="Courier New"/>
                <a:cs typeface="Courier New"/>
                <a:sym typeface="Courier New"/>
              </a:rPr>
              <a:t>KeyError</a:t>
            </a:r>
            <a:r>
              <a:rPr lang="en-US" altLang="ko-KR" b="1" dirty="0" smtClean="0">
                <a:solidFill>
                  <a:schemeClr val="lt1"/>
                </a:solidFill>
                <a:latin typeface="Courier New"/>
                <a:ea typeface="Courier New"/>
                <a:cs typeface="Courier New"/>
                <a:sym typeface="Courier New"/>
              </a:rPr>
              <a:t> :</a:t>
            </a:r>
          </a:p>
          <a:p>
            <a:pPr lvl="0">
              <a:buClr>
                <a:srgbClr val="FFFF00"/>
              </a:buClr>
              <a:buSzPct val="25000"/>
            </a:pPr>
            <a:r>
              <a:rPr lang="en-US" altLang="ko-KR" b="1" dirty="0">
                <a:solidFill>
                  <a:schemeClr val="lt1"/>
                </a:solidFill>
                <a:latin typeface="Courier New"/>
                <a:ea typeface="Courier New"/>
                <a:cs typeface="Courier New"/>
                <a:sym typeface="Courier New"/>
              </a:rPr>
              <a:t>	</a:t>
            </a:r>
            <a:r>
              <a:rPr lang="en-US" altLang="ko-KR" b="1" dirty="0" smtClean="0">
                <a:solidFill>
                  <a:schemeClr val="lt1"/>
                </a:solidFill>
                <a:latin typeface="Courier New"/>
                <a:ea typeface="Courier New"/>
                <a:cs typeface="Courier New"/>
                <a:sym typeface="Courier New"/>
              </a:rPr>
              <a:t>	counts[name]=1</a:t>
            </a:r>
            <a:endParaRPr lang="en-US" altLang="ko-KR" b="1" dirty="0">
              <a:solidFill>
                <a:schemeClr val="lt1"/>
              </a:solidFill>
              <a:latin typeface="Courier New"/>
              <a:ea typeface="Courier New"/>
              <a:cs typeface="Courier New"/>
              <a:sym typeface="Courier New"/>
            </a:endParaRPr>
          </a:p>
          <a:p>
            <a:pPr lvl="0">
              <a:buClr>
                <a:srgbClr val="FFFF00"/>
              </a:buClr>
              <a:buSzPct val="25000"/>
            </a:pPr>
            <a:r>
              <a:rPr lang="en-US" altLang="ko-KR" b="1" dirty="0" smtClean="0">
                <a:solidFill>
                  <a:srgbClr val="FFFF00"/>
                </a:solidFill>
                <a:latin typeface="Courier New"/>
                <a:ea typeface="Courier New"/>
                <a:cs typeface="Courier New"/>
                <a:sym typeface="Courier New"/>
              </a:rPr>
              <a:t>print</a:t>
            </a:r>
            <a:r>
              <a:rPr lang="en-US" altLang="ko-KR" b="1" dirty="0" smtClean="0">
                <a:solidFill>
                  <a:schemeClr val="lt1"/>
                </a:solidFill>
                <a:latin typeface="Courier New"/>
                <a:ea typeface="Courier New"/>
                <a:cs typeface="Courier New"/>
                <a:sym typeface="Courier New"/>
              </a:rPr>
              <a:t> </a:t>
            </a:r>
            <a:r>
              <a:rPr lang="en-US" altLang="ko-KR" b="1" dirty="0">
                <a:solidFill>
                  <a:srgbClr val="00FF00"/>
                </a:solidFill>
                <a:latin typeface="Courier New"/>
                <a:ea typeface="Courier New"/>
                <a:cs typeface="Courier New"/>
                <a:sym typeface="Courier New"/>
              </a:rPr>
              <a:t>counts</a:t>
            </a:r>
          </a:p>
        </p:txBody>
      </p:sp>
    </p:spTree>
    <p:extLst>
      <p:ext uri="{BB962C8B-B14F-4D97-AF65-F5344CB8AC3E}">
        <p14:creationId xmlns:p14="http://schemas.microsoft.com/office/powerpoint/2010/main" val="4252119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332" name="Shape 332"/>
          <p:cNvSpPr txBox="1"/>
          <p:nvPr/>
        </p:nvSpPr>
        <p:spPr>
          <a:xfrm>
            <a:off x="3568700" y="8089900"/>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baseline="0">
                <a:solidFill>
                  <a:srgbClr val="FFFF00"/>
                </a:solidFill>
                <a:latin typeface="Cabin"/>
                <a:ea typeface="Cabin"/>
                <a:cs typeface="Cabin"/>
                <a:sym typeface="Cabin"/>
                <a:hlinkClick r:id="rId4"/>
              </a:rPr>
              <a:t>http://www.youtube.com/watch?v=EHJ9uYx5L58</a:t>
            </a:r>
          </a:p>
        </p:txBody>
      </p:sp>
      <p:sp>
        <p:nvSpPr>
          <p:cNvPr id="333" name="Shape 333"/>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baseline="0">
                <a:solidFill>
                  <a:srgbClr val="00FF00"/>
                </a:solidFill>
                <a:latin typeface="Courier New"/>
                <a:ea typeface="Courier New"/>
                <a:cs typeface="Courier New"/>
                <a:sym typeface="Courier New"/>
              </a:rPr>
              <a:t>counts</a:t>
            </a:r>
            <a:r>
              <a:rPr lang="en-US" sz="2800" b="1" i="0" u="none" strike="noStrike" cap="none" baseline="0">
                <a:solidFill>
                  <a:schemeClr val="lt1"/>
                </a:solidFill>
                <a:latin typeface="Courier New"/>
                <a:ea typeface="Courier New"/>
                <a:cs typeface="Courier New"/>
                <a:sym typeface="Courier New"/>
              </a:rPr>
              <a:t> = </a:t>
            </a:r>
            <a:r>
              <a:rPr lang="en-US" sz="2800" b="1" i="0" u="none" strike="noStrike" cap="none" baseline="0">
                <a:solidFill>
                  <a:srgbClr val="FF00FF"/>
                </a:solidFill>
                <a:latin typeface="Courier New"/>
                <a:ea typeface="Courier New"/>
                <a:cs typeface="Courier New"/>
                <a:sym typeface="Courier New"/>
              </a:rPr>
              <a:t>dict</a:t>
            </a:r>
            <a:r>
              <a:rPr lang="en-US" sz="28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baseline="0">
                <a:solidFill>
                  <a:srgbClr val="00FF00"/>
                </a:solidFill>
                <a:latin typeface="Courier New"/>
                <a:ea typeface="Courier New"/>
                <a:cs typeface="Courier New"/>
                <a:sym typeface="Courier New"/>
              </a:rPr>
              <a:t>names</a:t>
            </a:r>
            <a:r>
              <a:rPr lang="en-US" sz="2800" b="1" i="0" u="none" strike="noStrike" cap="none" baseline="0">
                <a:solidFill>
                  <a:schemeClr val="lt1"/>
                </a:solidFill>
                <a:latin typeface="Courier New"/>
                <a:ea typeface="Courier New"/>
                <a:cs typeface="Courier New"/>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baseline="0">
                <a:solidFill>
                  <a:srgbClr val="FFFF00"/>
                </a:solidFill>
                <a:latin typeface="Courier New"/>
                <a:ea typeface="Courier New"/>
                <a:cs typeface="Courier New"/>
                <a:sym typeface="Courier New"/>
              </a:rPr>
              <a:t>for</a:t>
            </a:r>
            <a:r>
              <a:rPr lang="en-US" sz="2800" b="1" i="0" u="none" strike="noStrike" cap="none" baseline="0">
                <a:solidFill>
                  <a:schemeClr val="lt1"/>
                </a:solidFill>
                <a:latin typeface="Courier New"/>
                <a:ea typeface="Courier New"/>
                <a:cs typeface="Courier New"/>
                <a:sym typeface="Courier New"/>
              </a:rPr>
              <a:t> </a:t>
            </a:r>
            <a:r>
              <a:rPr lang="en-US" sz="2800" b="1" i="0" u="none" strike="noStrike" cap="none" baseline="0">
                <a:solidFill>
                  <a:srgbClr val="00FF00"/>
                </a:solidFill>
                <a:latin typeface="Courier New"/>
                <a:ea typeface="Courier New"/>
                <a:cs typeface="Courier New"/>
                <a:sym typeface="Courier New"/>
              </a:rPr>
              <a:t>name</a:t>
            </a:r>
            <a:r>
              <a:rPr lang="en-US" sz="2800" b="1" i="0" u="none" strike="noStrike" cap="none" baseline="0">
                <a:solidFill>
                  <a:schemeClr val="lt1"/>
                </a:solidFill>
                <a:latin typeface="Courier New"/>
                <a:ea typeface="Courier New"/>
                <a:cs typeface="Courier New"/>
                <a:sym typeface="Courier New"/>
              </a:rPr>
              <a:t> </a:t>
            </a:r>
            <a:r>
              <a:rPr lang="en-US" sz="2800" b="1" i="0" u="none" strike="noStrike" cap="none" baseline="0">
                <a:solidFill>
                  <a:srgbClr val="FFFF00"/>
                </a:solidFill>
                <a:latin typeface="Courier New"/>
                <a:ea typeface="Courier New"/>
                <a:cs typeface="Courier New"/>
                <a:sym typeface="Courier New"/>
              </a:rPr>
              <a:t>in</a:t>
            </a:r>
            <a:r>
              <a:rPr lang="en-US" sz="2800" b="1" i="0" u="none" strike="noStrike" cap="none" baseline="0">
                <a:solidFill>
                  <a:schemeClr val="lt1"/>
                </a:solidFill>
                <a:latin typeface="Courier New"/>
                <a:ea typeface="Courier New"/>
                <a:cs typeface="Courier New"/>
                <a:sym typeface="Courier New"/>
              </a:rPr>
              <a:t> </a:t>
            </a:r>
            <a:r>
              <a:rPr lang="en-US" sz="2800" b="1" i="0" u="none" strike="noStrike" cap="none" baseline="0">
                <a:solidFill>
                  <a:srgbClr val="00FF00"/>
                </a:solidFill>
                <a:latin typeface="Courier New"/>
                <a:ea typeface="Courier New"/>
                <a:cs typeface="Courier New"/>
                <a:sym typeface="Courier New"/>
              </a:rPr>
              <a:t>names</a:t>
            </a:r>
            <a:r>
              <a:rPr lang="en-US" sz="28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baseline="0">
                <a:solidFill>
                  <a:schemeClr val="lt1"/>
                </a:solidFill>
                <a:latin typeface="Courier New"/>
                <a:ea typeface="Courier New"/>
                <a:cs typeface="Courier New"/>
                <a:sym typeface="Courier New"/>
              </a:rPr>
              <a:t>    </a:t>
            </a:r>
            <a:r>
              <a:rPr lang="en-US" sz="2800" b="1" i="0" u="none" strike="noStrike" cap="none" baseline="0">
                <a:solidFill>
                  <a:srgbClr val="00FF00"/>
                </a:solidFill>
                <a:latin typeface="Courier New"/>
                <a:ea typeface="Courier New"/>
                <a:cs typeface="Courier New"/>
                <a:sym typeface="Courier New"/>
              </a:rPr>
              <a:t>counts</a:t>
            </a:r>
            <a:r>
              <a:rPr lang="en-US" sz="2800" b="1" i="0" u="none" strike="noStrike" cap="none" baseline="0">
                <a:solidFill>
                  <a:srgbClr val="00FFFF"/>
                </a:solidFill>
                <a:latin typeface="Courier New"/>
                <a:ea typeface="Courier New"/>
                <a:cs typeface="Courier New"/>
                <a:sym typeface="Courier New"/>
              </a:rPr>
              <a:t>[name]</a:t>
            </a:r>
            <a:r>
              <a:rPr lang="en-US" sz="2800" b="1" i="0" u="none" strike="noStrike" cap="none" baseline="0">
                <a:solidFill>
                  <a:schemeClr val="lt1"/>
                </a:solidFill>
                <a:latin typeface="Courier New"/>
                <a:ea typeface="Courier New"/>
                <a:cs typeface="Courier New"/>
                <a:sym typeface="Courier New"/>
              </a:rPr>
              <a:t> = </a:t>
            </a:r>
            <a:r>
              <a:rPr lang="en-US" sz="2800" b="1" i="0" u="none" strike="noStrike" cap="none" baseline="0">
                <a:solidFill>
                  <a:srgbClr val="00FF00"/>
                </a:solidFill>
                <a:latin typeface="Courier New"/>
                <a:ea typeface="Courier New"/>
                <a:cs typeface="Courier New"/>
                <a:sym typeface="Courier New"/>
              </a:rPr>
              <a:t>counts</a:t>
            </a:r>
            <a:r>
              <a:rPr lang="en-US" sz="2800" b="1" i="0" u="none" strike="noStrike" cap="none" baseline="0">
                <a:solidFill>
                  <a:srgbClr val="FF00FF"/>
                </a:solidFill>
                <a:latin typeface="Courier New"/>
                <a:ea typeface="Courier New"/>
                <a:cs typeface="Courier New"/>
                <a:sym typeface="Courier New"/>
              </a:rPr>
              <a:t>.get</a:t>
            </a:r>
            <a:r>
              <a:rPr lang="en-US" sz="2800" b="1" i="0" u="none" strike="noStrike" cap="none" baseline="0">
                <a:solidFill>
                  <a:srgbClr val="00FF00"/>
                </a:solidFill>
                <a:latin typeface="Courier New"/>
                <a:ea typeface="Courier New"/>
                <a:cs typeface="Courier New"/>
                <a:sym typeface="Courier New"/>
              </a:rPr>
              <a:t>(</a:t>
            </a:r>
            <a:r>
              <a:rPr lang="en-US" sz="2800" b="1" i="0" u="none" strike="noStrike" cap="none" baseline="0">
                <a:solidFill>
                  <a:srgbClr val="00FFFF"/>
                </a:solidFill>
                <a:latin typeface="Courier New"/>
                <a:ea typeface="Courier New"/>
                <a:cs typeface="Courier New"/>
                <a:sym typeface="Courier New"/>
              </a:rPr>
              <a:t>name, </a:t>
            </a:r>
            <a:r>
              <a:rPr lang="en-US" sz="2800" b="1" i="0" u="none" strike="noStrike" cap="none" baseline="0">
                <a:solidFill>
                  <a:srgbClr val="FF7F00"/>
                </a:solidFill>
                <a:latin typeface="Courier New"/>
                <a:ea typeface="Courier New"/>
                <a:cs typeface="Courier New"/>
                <a:sym typeface="Courier New"/>
              </a:rPr>
              <a:t>0</a:t>
            </a:r>
            <a:r>
              <a:rPr lang="en-US" sz="2800" b="1" i="0" u="none" strike="noStrike" cap="none" baseline="0">
                <a:solidFill>
                  <a:srgbClr val="00FFFF"/>
                </a:solidFill>
                <a:latin typeface="Courier New"/>
                <a:ea typeface="Courier New"/>
                <a:cs typeface="Courier New"/>
                <a:sym typeface="Courier New"/>
              </a:rPr>
              <a:t>)</a:t>
            </a:r>
            <a:r>
              <a:rPr lang="en-US" sz="2800" b="1"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baseline="0">
                <a:solidFill>
                  <a:srgbClr val="FFFF00"/>
                </a:solidFill>
                <a:latin typeface="Courier New"/>
                <a:ea typeface="Courier New"/>
                <a:cs typeface="Courier New"/>
                <a:sym typeface="Courier New"/>
              </a:rPr>
              <a:t>print</a:t>
            </a:r>
            <a:r>
              <a:rPr lang="en-US" sz="2800" b="1" i="0" u="none" strike="noStrike" cap="none" baseline="0">
                <a:solidFill>
                  <a:schemeClr val="lt1"/>
                </a:solidFill>
                <a:latin typeface="Courier New"/>
                <a:ea typeface="Courier New"/>
                <a:cs typeface="Courier New"/>
                <a:sym typeface="Courier New"/>
              </a:rPr>
              <a:t> </a:t>
            </a:r>
            <a:r>
              <a:rPr lang="en-US" sz="2800" b="1" i="0" u="none" strike="noStrike" cap="none" baseline="0">
                <a:solidFill>
                  <a:srgbClr val="00FF00"/>
                </a:solidFill>
                <a:latin typeface="Courier New"/>
                <a:ea typeface="Courier New"/>
                <a:cs typeface="Courier New"/>
                <a:sym typeface="Courier New"/>
              </a:rPr>
              <a:t>counts</a:t>
            </a:r>
          </a:p>
        </p:txBody>
      </p:sp>
      <p:sp>
        <p:nvSpPr>
          <p:cNvPr id="334" name="Shape 334"/>
          <p:cNvSpPr txBox="1">
            <a:spLocks noGrp="1"/>
          </p:cNvSpPr>
          <p:nvPr>
            <p:ph type="title"/>
          </p:nvPr>
        </p:nvSpPr>
        <p:spPr>
          <a:xfrm>
            <a:off x="1155700" y="3048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Simplified counting with </a:t>
            </a:r>
            <a:r>
              <a:rPr lang="en-US" sz="7600" b="0" i="0" u="none" strike="noStrike" cap="none" baseline="0">
                <a:solidFill>
                  <a:srgbClr val="FF00FF"/>
                </a:solidFill>
                <a:latin typeface="Cabin"/>
                <a:ea typeface="Cabin"/>
                <a:cs typeface="Cabin"/>
                <a:sym typeface="Cabin"/>
              </a:rPr>
              <a:t>get</a:t>
            </a:r>
            <a:r>
              <a:rPr lang="en-US" sz="7600" b="0" i="0" u="none" strike="noStrike" cap="none" baseline="0">
                <a:solidFill>
                  <a:srgbClr val="FFFF00"/>
                </a:solidFill>
                <a:latin typeface="Cabin"/>
                <a:ea typeface="Cabin"/>
                <a:cs typeface="Cabin"/>
                <a:sym typeface="Cabin"/>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p:nvPr/>
        </p:nvSpPr>
        <p:spPr>
          <a:xfrm>
            <a:off x="307975" y="55880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baseline="0">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340" name="Shape 340"/>
          <p:cNvSpPr txBox="1"/>
          <p:nvPr/>
        </p:nvSpPr>
        <p:spPr>
          <a:xfrm>
            <a:off x="520700" y="33972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baseline="0">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lang="en-US" sz="3200" b="0" i="0" u="none" strike="noStrike" cap="none" baseline="0">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lang="en-US" sz="3200" b="0" i="0" u="none" strike="noStrike" cap="none" baseline="0">
                <a:solidFill>
                  <a:srgbClr val="FFFF00"/>
                </a:solidFill>
                <a:latin typeface="Cabin"/>
                <a:ea typeface="Cabin"/>
                <a:cs typeface="Cabin"/>
                <a:sym typeface="Cabin"/>
              </a:rPr>
              <a:t>What would you like me to do next?''</a:t>
            </a:r>
          </a:p>
        </p:txBody>
      </p:sp>
      <p:sp>
        <p:nvSpPr>
          <p:cNvPr id="341" name="Shape 341"/>
          <p:cNvSpPr txBox="1"/>
          <p:nvPr/>
        </p:nvSpPr>
        <p:spPr>
          <a:xfrm>
            <a:off x="469900" y="612775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200" b="0" i="0" u="none" strike="noStrike" cap="none" baseline="0">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lang="en-US" sz="3200" b="0" i="0" u="none" strike="noStrike" cap="none" baseline="0">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the clown ran after the car and the car ran into the tent and the tent fell down on the clown and the car </a:t>
            </a:r>
          </a:p>
        </p:txBody>
      </p:sp>
      <p:pic>
        <p:nvPicPr>
          <p:cNvPr id="347" name="Shape 347"/>
          <p:cNvPicPr preferRelativeResize="0"/>
          <p:nvPr/>
        </p:nvPicPr>
        <p:blipFill rotWithShape="1">
          <a:blip r:embed="rId3">
            <a:alphaModFix/>
          </a:blip>
          <a:srcRect/>
          <a:stretch/>
        </p:blipFill>
        <p:spPr>
          <a:xfrm>
            <a:off x="12172950" y="723900"/>
            <a:ext cx="2927399" cy="19431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Counting Pattern</a:t>
            </a:r>
          </a:p>
        </p:txBody>
      </p:sp>
      <p:sp>
        <p:nvSpPr>
          <p:cNvPr id="353" name="Shape 353"/>
          <p:cNvSpPr txBox="1"/>
          <p:nvPr/>
        </p:nvSpPr>
        <p:spPr>
          <a:xfrm>
            <a:off x="875400" y="2305400"/>
            <a:ext cx="11090100" cy="60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chemeClr val="lt1"/>
                </a:solidFill>
                <a:latin typeface="Courier New"/>
                <a:ea typeface="Courier New"/>
                <a:cs typeface="Courier New"/>
                <a:sym typeface="Courier New"/>
              </a:rPr>
              <a:t> = </a:t>
            </a:r>
            <a:r>
              <a:rPr lang="en-US" sz="3000" b="1" i="0" u="none" strike="noStrike" cap="none" baseline="0">
                <a:solidFill>
                  <a:srgbClr val="00FFFF"/>
                </a:solidFill>
                <a:latin typeface="Courier New"/>
                <a:ea typeface="Courier New"/>
                <a:cs typeface="Courier New"/>
                <a:sym typeface="Courier New"/>
              </a:rPr>
              <a:t>dict</a:t>
            </a:r>
            <a:r>
              <a:rPr lang="en-US" sz="30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'Enter a line of text:</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line = </a:t>
            </a:r>
            <a:r>
              <a:rPr lang="en-US" sz="3000" b="1" i="0" u="none" strike="noStrike" cap="none" baseline="0">
                <a:solidFill>
                  <a:srgbClr val="FF00FF"/>
                </a:solidFill>
                <a:latin typeface="Courier New"/>
                <a:ea typeface="Courier New"/>
                <a:cs typeface="Courier New"/>
                <a:sym typeface="Courier New"/>
              </a:rPr>
              <a:t>raw_input</a:t>
            </a:r>
            <a:r>
              <a:rPr lang="en-US" sz="3000" b="1" i="0" u="none" strike="noStrike" cap="none" baseline="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baseline="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words = line.</a:t>
            </a:r>
            <a:r>
              <a:rPr lang="en-US" sz="3000" b="1" i="0" u="none" strike="noStrike" cap="none" baseline="0">
                <a:solidFill>
                  <a:srgbClr val="FF00FF"/>
                </a:solidFill>
                <a:latin typeface="Courier New"/>
                <a:ea typeface="Courier New"/>
                <a:cs typeface="Courier New"/>
                <a:sym typeface="Courier New"/>
              </a:rPr>
              <a:t>split</a:t>
            </a:r>
            <a:r>
              <a:rPr lang="en-US" sz="3000" b="1" i="0" u="none" strike="noStrike" cap="none" baseline="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baseline="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'Words:', words</a:t>
            </a:r>
          </a:p>
          <a:p>
            <a:pPr marL="0" marR="0" lvl="0" indent="0" algn="ctr" rtl="0">
              <a:lnSpc>
                <a:spcPct val="100000"/>
              </a:lnSpc>
              <a:spcBef>
                <a:spcPts val="0"/>
              </a:spcBef>
              <a:spcAft>
                <a:spcPts val="0"/>
              </a:spcAft>
              <a:buNone/>
            </a:pPr>
            <a:endParaRPr sz="3000" b="1"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'Counting...</a:t>
            </a:r>
            <a:r>
              <a:rPr lang="en-US" sz="30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for</a:t>
            </a:r>
            <a:r>
              <a:rPr lang="en-US" sz="3000" b="1" i="0" u="none" strike="noStrike" cap="none" baseline="0">
                <a:solidFill>
                  <a:schemeClr val="lt1"/>
                </a:solidFill>
                <a:latin typeface="Courier New"/>
                <a:ea typeface="Courier New"/>
                <a:cs typeface="Courier New"/>
                <a:sym typeface="Courier New"/>
              </a:rPr>
              <a:t> word </a:t>
            </a:r>
            <a:r>
              <a:rPr lang="en-US" sz="3000" b="1" i="0" u="none" strike="noStrike" cap="none" baseline="0">
                <a:solidFill>
                  <a:srgbClr val="FFFF00"/>
                </a:solidFill>
                <a:latin typeface="Courier New"/>
                <a:ea typeface="Courier New"/>
                <a:cs typeface="Courier New"/>
                <a:sym typeface="Courier New"/>
              </a:rPr>
              <a:t>in</a:t>
            </a:r>
            <a:r>
              <a:rPr lang="en-US" sz="3000" b="1" i="0" u="none" strike="noStrike" cap="none" baseline="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chemeClr val="lt1"/>
                </a:solidFill>
                <a:latin typeface="Courier New"/>
                <a:ea typeface="Courier New"/>
                <a:cs typeface="Courier New"/>
                <a:sym typeface="Courier New"/>
              </a:rPr>
              <a:t>[word] = </a:t>
            </a:r>
            <a:r>
              <a:rPr lang="en-US" sz="3000" b="1" i="0" u="none" strike="noStrike" cap="none" baseline="0">
                <a:solidFill>
                  <a:srgbClr val="00FF00"/>
                </a:solidFill>
                <a:latin typeface="Courier New"/>
                <a:ea typeface="Courier New"/>
                <a:cs typeface="Courier New"/>
                <a:sym typeface="Courier New"/>
              </a:rPr>
              <a:t>counts</a:t>
            </a:r>
            <a:r>
              <a:rPr lang="en-US" sz="3000" b="1" i="0" u="none" strike="noStrike" cap="none" baseline="0">
                <a:solidFill>
                  <a:schemeClr val="lt1"/>
                </a:solidFill>
                <a:latin typeface="Courier New"/>
                <a:ea typeface="Courier New"/>
                <a:cs typeface="Courier New"/>
                <a:sym typeface="Courier New"/>
              </a:rPr>
              <a:t>.</a:t>
            </a:r>
            <a:r>
              <a:rPr lang="en-US" sz="3000" b="1" i="0" u="none" strike="noStrike" cap="none" baseline="0">
                <a:solidFill>
                  <a:srgbClr val="FF00FF"/>
                </a:solidFill>
                <a:latin typeface="Courier New"/>
                <a:ea typeface="Courier New"/>
                <a:cs typeface="Courier New"/>
                <a:sym typeface="Courier New"/>
              </a:rPr>
              <a:t>get</a:t>
            </a:r>
            <a:r>
              <a:rPr lang="en-US" sz="3000" b="1" i="0" u="none" strike="noStrike" cap="none" baseline="0">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'Counts', </a:t>
            </a:r>
            <a:r>
              <a:rPr lang="en-US" sz="3000" b="1" i="0" u="none" strike="noStrike" cap="none" baseline="0">
                <a:solidFill>
                  <a:srgbClr val="00FF00"/>
                </a:solidFill>
                <a:latin typeface="Courier New"/>
                <a:ea typeface="Courier New"/>
                <a:cs typeface="Courier New"/>
                <a:sym typeface="Courier New"/>
              </a:rPr>
              <a:t>counts</a:t>
            </a:r>
          </a:p>
        </p:txBody>
      </p:sp>
      <p:sp>
        <p:nvSpPr>
          <p:cNvPr id="354" name="Shape 354"/>
          <p:cNvSpPr txBox="1"/>
          <p:nvPr/>
        </p:nvSpPr>
        <p:spPr>
          <a:xfrm>
            <a:off x="9060700" y="3011125"/>
            <a:ext cx="5897100" cy="37872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i="0" u="none" strike="noStrike" cap="none" baseline="0">
                <a:solidFill>
                  <a:schemeClr val="lt1"/>
                </a:solidFill>
                <a:latin typeface="Cabin"/>
                <a:ea typeface="Cabin"/>
                <a:cs typeface="Cabin"/>
                <a:sym typeface="Cabin"/>
              </a:rPr>
              <a:t>The general pattern to count the words in a line of text is to </a:t>
            </a:r>
            <a:r>
              <a:rPr lang="en-US" sz="3200" i="0" u="none" strike="noStrike" cap="none" baseline="0">
                <a:solidFill>
                  <a:srgbClr val="FF00FF"/>
                </a:solidFill>
                <a:latin typeface="Cabin"/>
                <a:ea typeface="Cabin"/>
                <a:cs typeface="Cabin"/>
                <a:sym typeface="Cabin"/>
              </a:rPr>
              <a:t>split</a:t>
            </a:r>
            <a:r>
              <a:rPr lang="en-US" sz="3200" i="0" u="none" strike="noStrike" cap="none" baseline="0">
                <a:solidFill>
                  <a:schemeClr val="lt1"/>
                </a:solidFill>
                <a:latin typeface="Cabin"/>
                <a:ea typeface="Cabin"/>
                <a:cs typeface="Cabin"/>
                <a:sym typeface="Cabin"/>
              </a:rPr>
              <a:t> the line into words, then loop through the words and use a </a:t>
            </a:r>
            <a:r>
              <a:rPr lang="en-US" sz="3200" i="0" u="none" strike="noStrike" cap="none" baseline="0">
                <a:solidFill>
                  <a:srgbClr val="00FF00"/>
                </a:solidFill>
                <a:latin typeface="Cabin"/>
                <a:ea typeface="Cabin"/>
                <a:cs typeface="Cabin"/>
                <a:sym typeface="Cabin"/>
              </a:rPr>
              <a:t>dictionary</a:t>
            </a:r>
            <a:r>
              <a:rPr lang="en-US" sz="3200" i="0" u="none" strike="noStrike" cap="none" baseline="0">
                <a:solidFill>
                  <a:schemeClr val="lt1"/>
                </a:solidFill>
                <a:latin typeface="Cabin"/>
                <a:ea typeface="Cabin"/>
                <a:cs typeface="Cabin"/>
                <a:sym typeface="Cabin"/>
              </a:rPr>
              <a:t> to track the count of each word independently.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1155700" y="241300"/>
            <a:ext cx="13931900" cy="19431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Counting Words</a:t>
            </a:r>
          </a:p>
        </p:txBody>
      </p:sp>
      <p:sp>
        <p:nvSpPr>
          <p:cNvPr id="360" name="Shape 360"/>
          <p:cNvSpPr txBox="1"/>
          <p:nvPr/>
        </p:nvSpPr>
        <p:spPr>
          <a:xfrm>
            <a:off x="437500" y="1831350"/>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baseline="0">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baseline="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clown ran after </a:t>
            </a: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car and </a:t>
            </a: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car ran into </a:t>
            </a: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tent and </a:t>
            </a: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tent fell down on </a:t>
            </a: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clown and </a:t>
            </a:r>
            <a:r>
              <a:rPr lang="en-US" sz="2600" b="1" i="0" u="none" strike="noStrike" cap="none" baseline="0">
                <a:solidFill>
                  <a:srgbClr val="00FF00"/>
                </a:solidFill>
                <a:latin typeface="Courier New"/>
                <a:ea typeface="Courier New"/>
                <a:cs typeface="Courier New"/>
                <a:sym typeface="Courier New"/>
              </a:rPr>
              <a:t>the</a:t>
            </a:r>
            <a:r>
              <a:rPr lang="en-US" sz="2600" b="1" i="0" u="none" strike="noStrike" cap="none" baseline="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baseline="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baseline="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baseline="0">
                <a:solidFill>
                  <a:schemeClr val="lt1"/>
                </a:solidFill>
                <a:latin typeface="Courier New"/>
                <a:ea typeface="Courier New"/>
                <a:cs typeface="Courier New"/>
                <a:sym typeface="Courier New"/>
              </a:rPr>
              <a:t>Counting</a:t>
            </a:r>
            <a:r>
              <a:rPr lang="en-US" sz="2600" b="1">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baseline="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baseline="0">
                <a:solidFill>
                  <a:srgbClr val="00FF00"/>
                </a:solidFill>
                <a:latin typeface="Courier New"/>
                <a:ea typeface="Courier New"/>
                <a:cs typeface="Courier New"/>
                <a:sym typeface="Courier New"/>
              </a:rPr>
              <a:t>'the': 7</a:t>
            </a:r>
            <a:r>
              <a:rPr lang="en-US" sz="2600" b="1" i="0" u="none" strike="noStrike" cap="none" baseline="0">
                <a:solidFill>
                  <a:schemeClr val="lt1"/>
                </a:solidFill>
                <a:latin typeface="Courier New"/>
                <a:ea typeface="Courier New"/>
                <a:cs typeface="Courier New"/>
                <a:sym typeface="Courier New"/>
              </a:rPr>
              <a:t>, 'tent': 2}</a:t>
            </a:r>
          </a:p>
        </p:txBody>
      </p:sp>
      <p:sp>
        <p:nvSpPr>
          <p:cNvPr id="361" name="Shape 361"/>
          <p:cNvSpPr txBox="1"/>
          <p:nvPr/>
        </p:nvSpPr>
        <p:spPr>
          <a:xfrm>
            <a:off x="5334250" y="8331850"/>
            <a:ext cx="106581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baseline="0">
                <a:solidFill>
                  <a:srgbClr val="FFFF00"/>
                </a:solidFill>
                <a:latin typeface="Cabin"/>
                <a:ea typeface="Cabin"/>
                <a:cs typeface="Cabin"/>
                <a:sym typeface="Cabin"/>
                <a:hlinkClick r:id="rId3"/>
              </a:rPr>
              <a:t>http://www.flickr.com/photos/71502646@N00/2526007974/</a:t>
            </a:r>
          </a:p>
        </p:txBody>
      </p:sp>
      <p:pic>
        <p:nvPicPr>
          <p:cNvPr id="362" name="Shape 362"/>
          <p:cNvPicPr preferRelativeResize="0"/>
          <p:nvPr/>
        </p:nvPicPr>
        <p:blipFill rotWithShape="1">
          <a:blip r:embed="rId4">
            <a:alphaModFix/>
          </a:blip>
          <a:srcRect/>
          <a:stretch/>
        </p:blipFill>
        <p:spPr>
          <a:xfrm>
            <a:off x="12172950" y="723900"/>
            <a:ext cx="2927399" cy="19431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baseline="0" dirty="0">
                <a:solidFill>
                  <a:schemeClr val="lt1"/>
                </a:solidFill>
                <a:latin typeface="Courier New"/>
                <a:ea typeface="Courier New"/>
                <a:cs typeface="Courier New"/>
                <a:sym typeface="Courier New"/>
              </a:rPr>
              <a:t>counts = </a:t>
            </a:r>
            <a:r>
              <a:rPr lang="en-US" sz="2400" b="1" i="0" u="none" strike="noStrike" cap="none" baseline="0" dirty="0" err="1">
                <a:solidFill>
                  <a:srgbClr val="FF7F00"/>
                </a:solidFill>
                <a:latin typeface="Courier New"/>
                <a:ea typeface="Courier New"/>
                <a:cs typeface="Courier New"/>
                <a:sym typeface="Courier New"/>
              </a:rPr>
              <a:t>dict</a:t>
            </a:r>
            <a:r>
              <a:rPr lang="en-US" sz="2400" b="1" i="0" u="none" strike="noStrike" cap="none" baseline="0"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baseline="0" dirty="0">
                <a:solidFill>
                  <a:srgbClr val="FFFF00"/>
                </a:solidFill>
                <a:latin typeface="Courier New"/>
                <a:ea typeface="Courier New"/>
                <a:cs typeface="Courier New"/>
                <a:sym typeface="Courier New"/>
              </a:rPr>
              <a:t>print</a:t>
            </a:r>
            <a:r>
              <a:rPr lang="en-US" sz="2400" b="1" i="0" u="none" strike="noStrike" cap="none" baseline="0" dirty="0">
                <a:solidFill>
                  <a:schemeClr val="lt1"/>
                </a:solidFill>
                <a:latin typeface="Courier New"/>
                <a:ea typeface="Courier New"/>
                <a:cs typeface="Courier New"/>
                <a:sym typeface="Courier New"/>
              </a:rPr>
              <a:t> 'Enter a line of text:</a:t>
            </a:r>
            <a:r>
              <a:rPr lang="en-US" sz="24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baseline="0" dirty="0">
                <a:solidFill>
                  <a:schemeClr val="lt1"/>
                </a:solidFill>
                <a:latin typeface="Courier New"/>
                <a:ea typeface="Courier New"/>
                <a:cs typeface="Courier New"/>
                <a:sym typeface="Courier New"/>
              </a:rPr>
              <a:t>line = </a:t>
            </a:r>
            <a:r>
              <a:rPr lang="en-US" sz="2400" b="1" i="0" u="none" strike="noStrike" cap="none" baseline="0" dirty="0" err="1">
                <a:solidFill>
                  <a:srgbClr val="FF00FF"/>
                </a:solidFill>
                <a:latin typeface="Courier New"/>
                <a:ea typeface="Courier New"/>
                <a:cs typeface="Courier New"/>
                <a:sym typeface="Courier New"/>
              </a:rPr>
              <a:t>raw_input</a:t>
            </a:r>
            <a:r>
              <a:rPr lang="en-US" sz="2400" b="1" i="0" u="none" strike="noStrike" cap="none" baseline="0"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baseline="0" dirty="0">
                <a:solidFill>
                  <a:schemeClr val="lt1"/>
                </a:solidFill>
                <a:latin typeface="Courier New"/>
                <a:ea typeface="Courier New"/>
                <a:cs typeface="Courier New"/>
                <a:sym typeface="Courier New"/>
              </a:rPr>
              <a:t>words = </a:t>
            </a:r>
            <a:r>
              <a:rPr lang="en-US" sz="2400" b="1" i="0" u="none" strike="noStrike" cap="none" baseline="0" dirty="0" err="1">
                <a:solidFill>
                  <a:schemeClr val="lt1"/>
                </a:solidFill>
                <a:latin typeface="Courier New"/>
                <a:ea typeface="Courier New"/>
                <a:cs typeface="Courier New"/>
                <a:sym typeface="Courier New"/>
              </a:rPr>
              <a:t>line.</a:t>
            </a:r>
            <a:r>
              <a:rPr lang="en-US" sz="2400" b="1" i="0" u="none" strike="noStrike" cap="none" baseline="0" dirty="0" err="1">
                <a:solidFill>
                  <a:srgbClr val="FF00FF"/>
                </a:solidFill>
                <a:latin typeface="Courier New"/>
                <a:ea typeface="Courier New"/>
                <a:cs typeface="Courier New"/>
                <a:sym typeface="Courier New"/>
              </a:rPr>
              <a:t>split</a:t>
            </a:r>
            <a:r>
              <a:rPr lang="en-US" sz="2400" b="1" i="0" u="none" strike="noStrike" cap="none" baseline="0"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baseline="0"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baseline="0" dirty="0">
                <a:solidFill>
                  <a:srgbClr val="FFFF00"/>
                </a:solidFill>
                <a:latin typeface="Courier New"/>
                <a:ea typeface="Courier New"/>
                <a:cs typeface="Courier New"/>
                <a:sym typeface="Courier New"/>
              </a:rPr>
              <a:t>print</a:t>
            </a:r>
            <a:r>
              <a:rPr lang="en-US" sz="2400" b="1" i="0" u="none" strike="noStrike" cap="none" baseline="0" dirty="0">
                <a:solidFill>
                  <a:schemeClr val="lt1"/>
                </a:solidFill>
                <a:latin typeface="Courier New"/>
                <a:ea typeface="Courier New"/>
                <a:cs typeface="Courier New"/>
                <a:sym typeface="Courier New"/>
              </a:rPr>
              <a:t> 'Words:', words</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baseline="0" dirty="0">
                <a:solidFill>
                  <a:srgbClr val="FFFF00"/>
                </a:solidFill>
                <a:latin typeface="Courier New"/>
                <a:ea typeface="Courier New"/>
                <a:cs typeface="Courier New"/>
                <a:sym typeface="Courier New"/>
              </a:rPr>
              <a:t>print</a:t>
            </a:r>
            <a:r>
              <a:rPr lang="en-US" sz="2400" b="1" i="0" u="none" strike="noStrike" cap="none" baseline="0" dirty="0">
                <a:solidFill>
                  <a:schemeClr val="lt1"/>
                </a:solidFill>
                <a:latin typeface="Courier New"/>
                <a:ea typeface="Courier New"/>
                <a:cs typeface="Courier New"/>
                <a:sym typeface="Courier New"/>
              </a:rPr>
              <a:t> 'Counting...’</a:t>
            </a:r>
          </a:p>
          <a:p>
            <a:pPr marL="0" marR="0" lvl="0" indent="0" algn="ctr" rtl="0">
              <a:lnSpc>
                <a:spcPct val="100000"/>
              </a:lnSpc>
              <a:spcBef>
                <a:spcPts val="0"/>
              </a:spcBef>
              <a:spcAft>
                <a:spcPts val="0"/>
              </a:spcAft>
              <a:buNone/>
            </a:pPr>
            <a:endParaRPr sz="2400" b="1" i="0" u="none" strike="noStrike" cap="none" baseline="0"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baseline="0" dirty="0">
                <a:solidFill>
                  <a:srgbClr val="FFFF00"/>
                </a:solidFill>
                <a:latin typeface="Courier New"/>
                <a:ea typeface="Courier New"/>
                <a:cs typeface="Courier New"/>
                <a:sym typeface="Courier New"/>
              </a:rPr>
              <a:t>for</a:t>
            </a:r>
            <a:r>
              <a:rPr lang="en-US" sz="2400" b="1" i="0" u="none" strike="noStrike" cap="none" baseline="0" dirty="0">
                <a:solidFill>
                  <a:schemeClr val="lt1"/>
                </a:solidFill>
                <a:latin typeface="Courier New"/>
                <a:ea typeface="Courier New"/>
                <a:cs typeface="Courier New"/>
                <a:sym typeface="Courier New"/>
              </a:rPr>
              <a:t> word </a:t>
            </a:r>
            <a:r>
              <a:rPr lang="en-US" sz="2400" b="1" i="0" u="none" strike="noStrike" cap="none" baseline="0" dirty="0">
                <a:solidFill>
                  <a:srgbClr val="FFFF00"/>
                </a:solidFill>
                <a:latin typeface="Courier New"/>
                <a:ea typeface="Courier New"/>
                <a:cs typeface="Courier New"/>
                <a:sym typeface="Courier New"/>
              </a:rPr>
              <a:t>in</a:t>
            </a:r>
            <a:r>
              <a:rPr lang="en-US" sz="2400" b="1" i="0" u="none" strike="noStrike" cap="none" baseline="0"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baseline="0" dirty="0">
                <a:solidFill>
                  <a:schemeClr val="lt1"/>
                </a:solidFill>
                <a:latin typeface="Courier New"/>
                <a:ea typeface="Courier New"/>
                <a:cs typeface="Courier New"/>
                <a:sym typeface="Courier New"/>
              </a:rPr>
              <a:t>    counts[word] = </a:t>
            </a:r>
            <a:r>
              <a:rPr lang="en-US" sz="2400" b="1" i="0" u="none" strike="noStrike" cap="none" baseline="0" dirty="0" err="1">
                <a:solidFill>
                  <a:schemeClr val="lt1"/>
                </a:solidFill>
                <a:latin typeface="Courier New"/>
                <a:ea typeface="Courier New"/>
                <a:cs typeface="Courier New"/>
                <a:sym typeface="Courier New"/>
              </a:rPr>
              <a:t>counts.</a:t>
            </a:r>
            <a:r>
              <a:rPr lang="en-US" sz="2400" b="1" i="0" u="none" strike="noStrike" cap="none" baseline="0" dirty="0" err="1">
                <a:solidFill>
                  <a:srgbClr val="FF00FF"/>
                </a:solidFill>
                <a:latin typeface="Courier New"/>
                <a:ea typeface="Courier New"/>
                <a:cs typeface="Courier New"/>
                <a:sym typeface="Courier New"/>
              </a:rPr>
              <a:t>get</a:t>
            </a:r>
            <a:r>
              <a:rPr lang="en-US" sz="2400" b="1" i="0" u="none" strike="noStrike" cap="none" baseline="0" dirty="0">
                <a:solidFill>
                  <a:schemeClr val="lt1"/>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baseline="0" dirty="0">
                <a:solidFill>
                  <a:srgbClr val="FFFF00"/>
                </a:solidFill>
                <a:latin typeface="Courier New"/>
                <a:ea typeface="Courier New"/>
                <a:cs typeface="Courier New"/>
                <a:sym typeface="Courier New"/>
              </a:rPr>
              <a:t>print</a:t>
            </a:r>
            <a:r>
              <a:rPr lang="en-US" sz="2400" b="1" i="0" u="none" strike="noStrike" cap="none" baseline="0" dirty="0">
                <a:solidFill>
                  <a:schemeClr val="lt1"/>
                </a:solidFill>
                <a:latin typeface="Courier New"/>
                <a:ea typeface="Courier New"/>
                <a:cs typeface="Courier New"/>
                <a:sym typeface="Courier New"/>
              </a:rPr>
              <a:t> 'Counts', counts</a:t>
            </a:r>
          </a:p>
        </p:txBody>
      </p:sp>
      <p:sp>
        <p:nvSpPr>
          <p:cNvPr id="368" name="Shape 368"/>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100" b="1" i="0" u="none" strike="noStrike" cap="none" baseline="0">
                <a:solidFill>
                  <a:srgbClr val="FFFF00"/>
                </a:solidFill>
                <a:latin typeface="Courier New"/>
                <a:ea typeface="Courier New"/>
                <a:cs typeface="Courier New"/>
                <a:sym typeface="Courier New"/>
              </a:rPr>
              <a:t>python wordcount.py </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baseline="0">
                <a:solidFill>
                  <a:schemeClr val="lt1"/>
                </a:solidFill>
                <a:latin typeface="Cabin"/>
                <a:ea typeface="Cabin"/>
                <a:cs typeface="Cabin"/>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baseline="0">
                <a:solidFill>
                  <a:srgbClr val="00FF00"/>
                </a:solidFill>
                <a:latin typeface="Cabin"/>
                <a:ea typeface="Cabin"/>
                <a:cs typeface="Cabin"/>
                <a:sym typeface="Cabin"/>
              </a:rPr>
              <a:t>the</a:t>
            </a:r>
            <a:r>
              <a:rPr lang="en-US" sz="3100" b="0" i="0" u="none" strike="noStrike" cap="none" baseline="0">
                <a:solidFill>
                  <a:srgbClr val="FFFF00"/>
                </a:solidFill>
                <a:latin typeface="Cabin"/>
                <a:ea typeface="Cabin"/>
                <a:cs typeface="Cabin"/>
                <a:sym typeface="Cabin"/>
              </a:rPr>
              <a:t> clown ran after </a:t>
            </a:r>
            <a:r>
              <a:rPr lang="en-US" sz="3100" b="0" i="0" u="none" strike="noStrike" cap="none" baseline="0">
                <a:solidFill>
                  <a:srgbClr val="00FF00"/>
                </a:solidFill>
                <a:latin typeface="Cabin"/>
                <a:ea typeface="Cabin"/>
                <a:cs typeface="Cabin"/>
                <a:sym typeface="Cabin"/>
              </a:rPr>
              <a:t>the</a:t>
            </a:r>
            <a:r>
              <a:rPr lang="en-US" sz="3100" b="0" i="0" u="none" strike="noStrike" cap="none" baseline="0">
                <a:solidFill>
                  <a:srgbClr val="FFFF00"/>
                </a:solidFill>
                <a:latin typeface="Cabin"/>
                <a:ea typeface="Cabin"/>
                <a:cs typeface="Cabin"/>
                <a:sym typeface="Cabin"/>
              </a:rPr>
              <a:t> car and the car ran into </a:t>
            </a:r>
            <a:r>
              <a:rPr lang="en-US" sz="3100" b="0" i="0" u="none" strike="noStrike" cap="none" baseline="0">
                <a:solidFill>
                  <a:srgbClr val="00FF00"/>
                </a:solidFill>
                <a:latin typeface="Cabin"/>
                <a:ea typeface="Cabin"/>
                <a:cs typeface="Cabin"/>
                <a:sym typeface="Cabin"/>
              </a:rPr>
              <a:t>the</a:t>
            </a:r>
            <a:r>
              <a:rPr lang="en-US" sz="3100" b="0" i="0" u="none" strike="noStrike" cap="none" baseline="0">
                <a:solidFill>
                  <a:srgbClr val="FFFF00"/>
                </a:solidFill>
                <a:latin typeface="Cabin"/>
                <a:ea typeface="Cabin"/>
                <a:cs typeface="Cabin"/>
                <a:sym typeface="Cabin"/>
              </a:rPr>
              <a:t> tent and </a:t>
            </a:r>
            <a:r>
              <a:rPr lang="en-US" sz="3100" b="0" i="0" u="none" strike="noStrike" cap="none" baseline="0">
                <a:solidFill>
                  <a:srgbClr val="00FF00"/>
                </a:solidFill>
                <a:latin typeface="Cabin"/>
                <a:ea typeface="Cabin"/>
                <a:cs typeface="Cabin"/>
                <a:sym typeface="Cabin"/>
              </a:rPr>
              <a:t>the</a:t>
            </a:r>
            <a:r>
              <a:rPr lang="en-US" sz="3100" b="0" i="0" u="none" strike="noStrike" cap="none" baseline="0">
                <a:solidFill>
                  <a:srgbClr val="FFFF00"/>
                </a:solidFill>
                <a:latin typeface="Cabin"/>
                <a:ea typeface="Cabin"/>
                <a:cs typeface="Cabin"/>
                <a:sym typeface="Cabin"/>
              </a:rPr>
              <a:t> tent fell down on </a:t>
            </a:r>
            <a:r>
              <a:rPr lang="en-US" sz="3100" b="0" i="0" u="none" strike="noStrike" cap="none" baseline="0">
                <a:solidFill>
                  <a:srgbClr val="00FF00"/>
                </a:solidFill>
                <a:latin typeface="Cabin"/>
                <a:ea typeface="Cabin"/>
                <a:cs typeface="Cabin"/>
                <a:sym typeface="Cabin"/>
              </a:rPr>
              <a:t>the</a:t>
            </a:r>
            <a:r>
              <a:rPr lang="en-US" sz="3100" b="0" i="0" u="none" strike="noStrike" cap="none" baseline="0">
                <a:solidFill>
                  <a:srgbClr val="FFFF00"/>
                </a:solidFill>
                <a:latin typeface="Cabin"/>
                <a:ea typeface="Cabin"/>
                <a:cs typeface="Cabin"/>
                <a:sym typeface="Cabin"/>
              </a:rPr>
              <a:t> clown and </a:t>
            </a:r>
            <a:r>
              <a:rPr lang="en-US" sz="3100" b="0" i="0" u="none" strike="noStrike" cap="none" baseline="0">
                <a:solidFill>
                  <a:srgbClr val="00FF00"/>
                </a:solidFill>
                <a:latin typeface="Cabin"/>
                <a:ea typeface="Cabin"/>
                <a:cs typeface="Cabin"/>
                <a:sym typeface="Cabin"/>
              </a:rPr>
              <a:t>the</a:t>
            </a:r>
            <a:r>
              <a:rPr lang="en-US" sz="3100" b="0" i="0" u="none" strike="noStrike" cap="none" baseline="0">
                <a:solidFill>
                  <a:srgbClr val="FFFF00"/>
                </a:solidFill>
                <a:latin typeface="Cabin"/>
                <a:ea typeface="Cabin"/>
                <a:cs typeface="Cabin"/>
                <a:sym typeface="Cabin"/>
              </a:rPr>
              <a:t> car</a:t>
            </a:r>
          </a:p>
          <a:p>
            <a:pPr marL="0" marR="0" lvl="0" indent="0" algn="ctr" rtl="0">
              <a:lnSpc>
                <a:spcPct val="100000"/>
              </a:lnSpc>
              <a:spcBef>
                <a:spcPts val="0"/>
              </a:spcBef>
              <a:spcAft>
                <a:spcPts val="0"/>
              </a:spcAft>
              <a:buNone/>
            </a:pPr>
            <a:endParaRPr sz="3100" b="0" i="0" u="none" strike="noStrike" cap="none" baseline="0">
              <a:solidFill>
                <a:srgbClr val="FFFF00"/>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baseline="0">
                <a:solidFill>
                  <a:schemeClr val="lt1"/>
                </a:solidFill>
                <a:latin typeface="Cabin"/>
                <a:ea typeface="Cabin"/>
                <a:cs typeface="Cabin"/>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baseline="0">
                <a:solidFill>
                  <a:schemeClr val="lt1"/>
                </a:solidFill>
                <a:latin typeface="Cabin"/>
                <a:ea typeface="Cabin"/>
                <a:cs typeface="Cabin"/>
                <a:sym typeface="Cabin"/>
              </a:rPr>
              <a:t>Counting...</a:t>
            </a:r>
          </a:p>
          <a:p>
            <a:pPr marL="0" marR="0" lvl="0" indent="0" algn="ctr" rtl="0">
              <a:lnSpc>
                <a:spcPct val="100000"/>
              </a:lnSpc>
              <a:spcBef>
                <a:spcPts val="0"/>
              </a:spcBef>
              <a:spcAft>
                <a:spcPts val="0"/>
              </a:spcAft>
              <a:buNone/>
            </a:pPr>
            <a:endParaRPr sz="3100" b="0" i="0" u="none" strike="noStrike" cap="none" baseline="0">
              <a:solidFill>
                <a:schemeClr val="lt1"/>
              </a:solidFill>
              <a:latin typeface="Cabin"/>
              <a:ea typeface="Cabin"/>
              <a:cs typeface="Cabin"/>
              <a:sym typeface="Cabin"/>
            </a:endParaRPr>
          </a:p>
          <a:p>
            <a:pPr marL="0" marR="0" lvl="0" indent="0" algn="l" rtl="0">
              <a:lnSpc>
                <a:spcPct val="100000"/>
              </a:lnSpc>
              <a:spcBef>
                <a:spcPts val="0"/>
              </a:spcBef>
              <a:spcAft>
                <a:spcPts val="0"/>
              </a:spcAft>
              <a:buClr>
                <a:schemeClr val="lt1"/>
              </a:buClr>
              <a:buSzPct val="25000"/>
              <a:buFont typeface="Cabin"/>
              <a:buNone/>
            </a:pPr>
            <a:r>
              <a:rPr lang="en-US" sz="3100" b="0" i="0" u="none" strike="noStrike" cap="none" baseline="0">
                <a:solidFill>
                  <a:schemeClr val="lt1"/>
                </a:solidFill>
                <a:latin typeface="Cabin"/>
                <a:ea typeface="Cabin"/>
                <a:cs typeface="Cabin"/>
                <a:sym typeface="Cabin"/>
              </a:rPr>
              <a:t>Counts {'and': 3, 'on': 1, 'ran': 2, 'car': 3, 'into': 1, 'after': 1, 'clown': 2, 'down': 1, 'fell': 1, </a:t>
            </a:r>
            <a:r>
              <a:rPr lang="en-US" sz="3100" b="0" i="0" u="none" strike="noStrike" cap="none" baseline="0">
                <a:solidFill>
                  <a:srgbClr val="00FF00"/>
                </a:solidFill>
                <a:latin typeface="Cabin"/>
                <a:ea typeface="Cabin"/>
                <a:cs typeface="Cabin"/>
                <a:sym typeface="Cabin"/>
              </a:rPr>
              <a:t>'the': 7</a:t>
            </a:r>
            <a:r>
              <a:rPr lang="en-US" sz="3100" b="0" i="0" u="none" strike="noStrike" cap="none" baseline="0">
                <a:solidFill>
                  <a:schemeClr val="lt1"/>
                </a:solidFill>
                <a:latin typeface="Cabin"/>
                <a:ea typeface="Cabin"/>
                <a:cs typeface="Cabin"/>
                <a:sym typeface="Cabin"/>
              </a:rPr>
              <a:t>, 'tent': 2}</a:t>
            </a:r>
          </a:p>
        </p:txBody>
      </p:sp>
      <p:pic>
        <p:nvPicPr>
          <p:cNvPr id="369" name="Shape 369"/>
          <p:cNvPicPr preferRelativeResize="0"/>
          <p:nvPr/>
        </p:nvPicPr>
        <p:blipFill rotWithShape="1">
          <a:blip r:embed="rId3">
            <a:alphaModFix/>
          </a:blip>
          <a:srcRect/>
          <a:stretch/>
        </p:blipFill>
        <p:spPr>
          <a:xfrm>
            <a:off x="563550" y="7582261"/>
            <a:ext cx="1689000" cy="112229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Definite Loops and Dictionaries</a:t>
            </a:r>
          </a:p>
        </p:txBody>
      </p:sp>
      <p:sp>
        <p:nvSpPr>
          <p:cNvPr id="375" name="Shape 375"/>
          <p:cNvSpPr txBox="1">
            <a:spLocks noGrp="1"/>
          </p:cNvSpPr>
          <p:nvPr>
            <p:ph type="body" idx="1"/>
          </p:nvPr>
        </p:nvSpPr>
        <p:spPr>
          <a:xfrm>
            <a:off x="869075" y="2540000"/>
            <a:ext cx="13932000" cy="2146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Even though </a:t>
            </a:r>
            <a:r>
              <a:rPr lang="en-US" sz="3600" b="0" i="0" u="none" strike="noStrike" cap="none" baseline="0">
                <a:solidFill>
                  <a:srgbClr val="00FF00"/>
                </a:solidFill>
                <a:latin typeface="Cabin"/>
                <a:ea typeface="Cabin"/>
                <a:cs typeface="Cabin"/>
                <a:sym typeface="Cabin"/>
              </a:rPr>
              <a:t>dictionaries</a:t>
            </a:r>
            <a:r>
              <a:rPr lang="en-US" sz="3600" b="0" i="0" u="none" strike="noStrike" cap="none" baseline="0">
                <a:solidFill>
                  <a:schemeClr val="lt1"/>
                </a:solidFill>
                <a:latin typeface="Cabin"/>
                <a:ea typeface="Cabin"/>
                <a:cs typeface="Cabin"/>
                <a:sym typeface="Cabin"/>
              </a:rPr>
              <a:t> are not stored in order, we can write a </a:t>
            </a:r>
            <a:r>
              <a:rPr lang="en-US" sz="3600" b="0" i="0" u="none" strike="noStrike" cap="none" baseline="0">
                <a:solidFill>
                  <a:srgbClr val="FFFF00"/>
                </a:solidFill>
                <a:latin typeface="Cabin"/>
                <a:ea typeface="Cabin"/>
                <a:cs typeface="Cabin"/>
                <a:sym typeface="Cabin"/>
              </a:rPr>
              <a:t>for</a:t>
            </a:r>
            <a:r>
              <a:rPr lang="en-US" sz="3600" b="0" i="0" u="none" strike="noStrike" cap="none" baseline="0">
                <a:solidFill>
                  <a:schemeClr val="lt1"/>
                </a:solidFill>
                <a:latin typeface="Cabin"/>
                <a:ea typeface="Cabin"/>
                <a:cs typeface="Cabin"/>
                <a:sym typeface="Cabin"/>
              </a:rPr>
              <a:t> loop that goes through all the </a:t>
            </a:r>
            <a:r>
              <a:rPr lang="en-US" sz="3600" b="0" i="0" u="none" strike="noStrike" cap="none" baseline="0">
                <a:solidFill>
                  <a:srgbClr val="00FFFF"/>
                </a:solidFill>
                <a:latin typeface="Cabin"/>
                <a:ea typeface="Cabin"/>
                <a:cs typeface="Cabin"/>
                <a:sym typeface="Cabin"/>
              </a:rPr>
              <a:t>entries</a:t>
            </a:r>
            <a:r>
              <a:rPr lang="en-US" sz="3600" b="0" i="0" u="none" strike="noStrike" cap="none" baseline="0">
                <a:solidFill>
                  <a:schemeClr val="lt1"/>
                </a:solidFill>
                <a:latin typeface="Cabin"/>
                <a:ea typeface="Cabin"/>
                <a:cs typeface="Cabin"/>
                <a:sym typeface="Cabin"/>
              </a:rPr>
              <a:t> in a </a:t>
            </a:r>
            <a:r>
              <a:rPr lang="en-US" sz="3600" b="0" i="0" u="none" strike="noStrike" cap="none" baseline="0">
                <a:solidFill>
                  <a:srgbClr val="00FF00"/>
                </a:solidFill>
                <a:latin typeface="Cabin"/>
                <a:ea typeface="Cabin"/>
                <a:cs typeface="Cabin"/>
                <a:sym typeface="Cabin"/>
              </a:rPr>
              <a:t>dictionary</a:t>
            </a:r>
            <a:r>
              <a:rPr lang="en-US" sz="3600" b="0" i="0" u="none" strike="noStrike" cap="none" baseline="0">
                <a:solidFill>
                  <a:schemeClr val="lt1"/>
                </a:solidFill>
                <a:latin typeface="Cabin"/>
                <a:ea typeface="Cabin"/>
                <a:cs typeface="Cabin"/>
                <a:sym typeface="Cabin"/>
              </a:rPr>
              <a:t> - actually it goes through all of the </a:t>
            </a:r>
            <a:r>
              <a:rPr lang="en-US" sz="3600" b="0" i="0" u="none" strike="noStrike" cap="none" baseline="0">
                <a:solidFill>
                  <a:srgbClr val="00FFFF"/>
                </a:solidFill>
                <a:latin typeface="Cabin"/>
                <a:ea typeface="Cabin"/>
                <a:cs typeface="Cabin"/>
                <a:sym typeface="Cabin"/>
              </a:rPr>
              <a:t>keys</a:t>
            </a:r>
            <a:r>
              <a:rPr lang="en-US" sz="3600" b="0" i="0" u="none" strike="noStrike" cap="none" baseline="0">
                <a:solidFill>
                  <a:schemeClr val="lt1"/>
                </a:solidFill>
                <a:latin typeface="Cabin"/>
                <a:ea typeface="Cabin"/>
                <a:cs typeface="Cabin"/>
                <a:sym typeface="Cabin"/>
              </a:rPr>
              <a:t> in the </a:t>
            </a:r>
            <a:r>
              <a:rPr lang="en-US" sz="3600" b="0" i="0" u="none" strike="noStrike" cap="none" baseline="0">
                <a:solidFill>
                  <a:srgbClr val="00FF00"/>
                </a:solidFill>
                <a:latin typeface="Cabin"/>
                <a:ea typeface="Cabin"/>
                <a:cs typeface="Cabin"/>
                <a:sym typeface="Cabin"/>
              </a:rPr>
              <a:t>dictionary</a:t>
            </a:r>
            <a:r>
              <a:rPr lang="en-US" sz="3600" b="0" i="0" u="none" strike="noStrike" cap="none" baseline="0">
                <a:solidFill>
                  <a:schemeClr val="lt1"/>
                </a:solidFill>
                <a:latin typeface="Cabin"/>
                <a:ea typeface="Cabin"/>
                <a:cs typeface="Cabin"/>
                <a:sym typeface="Cabin"/>
              </a:rPr>
              <a:t> and</a:t>
            </a:r>
            <a:r>
              <a:rPr lang="en-US" sz="3600" b="0" i="0" u="none" strike="noStrike" cap="none" baseline="0">
                <a:solidFill>
                  <a:srgbClr val="00FFFF"/>
                </a:solidFill>
                <a:latin typeface="Cabin"/>
                <a:ea typeface="Cabin"/>
                <a:cs typeface="Cabin"/>
                <a:sym typeface="Cabin"/>
              </a:rPr>
              <a:t> looks up</a:t>
            </a:r>
            <a:r>
              <a:rPr lang="en-US" sz="3600" b="0" i="0" u="none" strike="noStrike" cap="none" baseline="0">
                <a:solidFill>
                  <a:schemeClr val="lt1"/>
                </a:solidFill>
                <a:latin typeface="Cabin"/>
                <a:ea typeface="Cabin"/>
                <a:cs typeface="Cabin"/>
                <a:sym typeface="Cabin"/>
              </a:rPr>
              <a:t> the values</a:t>
            </a:r>
          </a:p>
        </p:txBody>
      </p:sp>
      <p:sp>
        <p:nvSpPr>
          <p:cNvPr id="376" name="Shape 376"/>
          <p:cNvSpPr txBox="1"/>
          <p:nvPr/>
        </p:nvSpPr>
        <p:spPr>
          <a:xfrm>
            <a:off x="1714500" y="4960925"/>
            <a:ext cx="14541599" cy="3759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dirty="0">
                <a:solidFill>
                  <a:schemeClr val="lt1"/>
                </a:solidFill>
                <a:latin typeface="Courier New"/>
                <a:ea typeface="Courier New"/>
                <a:cs typeface="Courier New"/>
                <a:sym typeface="Courier New"/>
              </a:rPr>
              <a:t>&gt;&gt;&gt; </a:t>
            </a:r>
            <a:r>
              <a:rPr lang="en-US" sz="3000" b="1" i="0" u="none" strike="noStrike" cap="none" baseline="0" dirty="0">
                <a:solidFill>
                  <a:srgbClr val="00FF00"/>
                </a:solidFill>
                <a:latin typeface="Courier New"/>
                <a:ea typeface="Courier New"/>
                <a:cs typeface="Courier New"/>
                <a:sym typeface="Courier New"/>
              </a:rPr>
              <a:t>counts</a:t>
            </a:r>
            <a:r>
              <a:rPr lang="en-US" sz="3000" b="1" i="0" u="none" strike="noStrike" cap="none" baseline="0" dirty="0">
                <a:solidFill>
                  <a:schemeClr val="lt1"/>
                </a:solidFill>
                <a:latin typeface="Courier New"/>
                <a:ea typeface="Courier New"/>
                <a:cs typeface="Courier New"/>
                <a:sym typeface="Courier New"/>
              </a:rPr>
              <a:t> = { </a:t>
            </a:r>
            <a:r>
              <a:rPr lang="en-US" sz="3000" b="1" i="0" u="none" strike="noStrike" cap="none" baseline="0" dirty="0">
                <a:solidFill>
                  <a:srgbClr val="00FFFF"/>
                </a:solidFill>
                <a:latin typeface="Courier New"/>
                <a:ea typeface="Courier New"/>
                <a:cs typeface="Courier New"/>
                <a:sym typeface="Courier New"/>
              </a:rPr>
              <a:t>'chuck'</a:t>
            </a:r>
            <a:r>
              <a:rPr lang="en-US" sz="3000" b="1" i="0" u="none" strike="noStrike" cap="none" baseline="0" dirty="0">
                <a:solidFill>
                  <a:schemeClr val="lt1"/>
                </a:solidFill>
                <a:latin typeface="Courier New"/>
                <a:ea typeface="Courier New"/>
                <a:cs typeface="Courier New"/>
                <a:sym typeface="Courier New"/>
              </a:rPr>
              <a:t> : 1 , </a:t>
            </a:r>
            <a:r>
              <a:rPr lang="en-US" sz="3000" b="1" i="0" u="none" strike="noStrike" cap="none" baseline="0" dirty="0">
                <a:solidFill>
                  <a:srgbClr val="00FFFF"/>
                </a:solidFill>
                <a:latin typeface="Courier New"/>
                <a:ea typeface="Courier New"/>
                <a:cs typeface="Courier New"/>
                <a:sym typeface="Courier New"/>
              </a:rPr>
              <a:t>'</a:t>
            </a:r>
            <a:r>
              <a:rPr lang="en-US" sz="3000" b="1" i="0" u="none" strike="noStrike" cap="none" baseline="0" dirty="0" err="1">
                <a:solidFill>
                  <a:srgbClr val="00FFFF"/>
                </a:solidFill>
                <a:latin typeface="Courier New"/>
                <a:ea typeface="Courier New"/>
                <a:cs typeface="Courier New"/>
                <a:sym typeface="Courier New"/>
              </a:rPr>
              <a:t>fred</a:t>
            </a:r>
            <a:r>
              <a:rPr lang="en-US" sz="3000" b="1" i="0" u="none" strike="noStrike" cap="none" baseline="0" dirty="0">
                <a:solidFill>
                  <a:srgbClr val="00FFFF"/>
                </a:solidFill>
                <a:latin typeface="Courier New"/>
                <a:ea typeface="Courier New"/>
                <a:cs typeface="Courier New"/>
                <a:sym typeface="Courier New"/>
              </a:rPr>
              <a:t>'</a:t>
            </a:r>
            <a:r>
              <a:rPr lang="en-US" sz="3000" b="1" i="0" u="none" strike="noStrike" cap="none" baseline="0" dirty="0">
                <a:solidFill>
                  <a:schemeClr val="lt1"/>
                </a:solidFill>
                <a:latin typeface="Courier New"/>
                <a:ea typeface="Courier New"/>
                <a:cs typeface="Courier New"/>
                <a:sym typeface="Courier New"/>
              </a:rPr>
              <a:t> : 42, </a:t>
            </a:r>
            <a:r>
              <a:rPr lang="en-US" sz="3000" b="1" i="0" u="none" strike="noStrike" cap="none" baseline="0" dirty="0">
                <a:solidFill>
                  <a:srgbClr val="00FFFF"/>
                </a:solidFill>
                <a:latin typeface="Courier New"/>
                <a:ea typeface="Courier New"/>
                <a:cs typeface="Courier New"/>
                <a:sym typeface="Courier New"/>
              </a:rPr>
              <a:t>'</a:t>
            </a:r>
            <a:r>
              <a:rPr lang="en-US" sz="3000" b="1" i="0" u="none" strike="noStrike" cap="none" baseline="0" dirty="0" err="1">
                <a:solidFill>
                  <a:srgbClr val="00FFFF"/>
                </a:solidFill>
                <a:latin typeface="Courier New"/>
                <a:ea typeface="Courier New"/>
                <a:cs typeface="Courier New"/>
                <a:sym typeface="Courier New"/>
              </a:rPr>
              <a:t>jan</a:t>
            </a:r>
            <a:r>
              <a:rPr lang="en-US" sz="3000" b="1" i="0" u="none" strike="noStrike" cap="none" baseline="0" dirty="0">
                <a:solidFill>
                  <a:srgbClr val="00FFFF"/>
                </a:solidFill>
                <a:latin typeface="Courier New"/>
                <a:ea typeface="Courier New"/>
                <a:cs typeface="Courier New"/>
                <a:sym typeface="Courier New"/>
              </a:rPr>
              <a:t>'</a:t>
            </a:r>
            <a:r>
              <a:rPr lang="en-US" sz="3000" b="1" i="0" u="none" strike="noStrike" cap="none" baseline="0"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dirty="0">
                <a:solidFill>
                  <a:schemeClr val="lt1"/>
                </a:solidFill>
                <a:latin typeface="Courier New"/>
                <a:ea typeface="Courier New"/>
                <a:cs typeface="Courier New"/>
                <a:sym typeface="Courier New"/>
              </a:rPr>
              <a:t>&gt;&gt;&gt; </a:t>
            </a:r>
            <a:r>
              <a:rPr lang="en-US" sz="3000" b="1" i="0" u="none" strike="noStrike" cap="none" baseline="0" dirty="0">
                <a:solidFill>
                  <a:srgbClr val="FFFF00"/>
                </a:solidFill>
                <a:latin typeface="Courier New"/>
                <a:ea typeface="Courier New"/>
                <a:cs typeface="Courier New"/>
                <a:sym typeface="Courier New"/>
              </a:rPr>
              <a:t>for</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FF"/>
                </a:solidFill>
                <a:latin typeface="Courier New"/>
                <a:ea typeface="Courier New"/>
                <a:cs typeface="Courier New"/>
                <a:sym typeface="Courier New"/>
              </a:rPr>
              <a:t>key</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FFFF00"/>
                </a:solidFill>
                <a:latin typeface="Courier New"/>
                <a:ea typeface="Courier New"/>
                <a:cs typeface="Courier New"/>
                <a:sym typeface="Courier New"/>
              </a:rPr>
              <a:t>in</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00"/>
                </a:solidFill>
                <a:latin typeface="Courier New"/>
                <a:ea typeface="Courier New"/>
                <a:cs typeface="Courier New"/>
                <a:sym typeface="Courier New"/>
              </a:rPr>
              <a:t>counts</a:t>
            </a:r>
            <a:r>
              <a:rPr lang="en-US" sz="3000" b="1" i="0" u="none" strike="noStrike" cap="none" baseline="0"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FFFF00"/>
                </a:solidFill>
                <a:latin typeface="Courier New"/>
                <a:ea typeface="Courier New"/>
                <a:cs typeface="Courier New"/>
                <a:sym typeface="Courier New"/>
              </a:rPr>
              <a:t>print</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FF"/>
                </a:solidFill>
                <a:latin typeface="Courier New"/>
                <a:ea typeface="Courier New"/>
                <a:cs typeface="Courier New"/>
                <a:sym typeface="Courier New"/>
              </a:rPr>
              <a:t>key</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00"/>
                </a:solidFill>
                <a:latin typeface="Courier New"/>
                <a:ea typeface="Courier New"/>
                <a:cs typeface="Courier New"/>
                <a:sym typeface="Courier New"/>
              </a:rPr>
              <a:t>counts</a:t>
            </a:r>
            <a:r>
              <a:rPr lang="en-US" sz="3000" b="1" i="0" u="none" strike="noStrike" cap="none" baseline="0" dirty="0">
                <a:solidFill>
                  <a:srgbClr val="00FFFF"/>
                </a:solidFill>
                <a:latin typeface="Courier New"/>
                <a:ea typeface="Courier New"/>
                <a:cs typeface="Courier New"/>
                <a:sym typeface="Courier New"/>
              </a:rPr>
              <a:t>[key]</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baseline="0" dirty="0" err="1">
                <a:solidFill>
                  <a:srgbClr val="00FFFF"/>
                </a:solidFill>
                <a:latin typeface="Courier New"/>
                <a:ea typeface="Courier New"/>
                <a:cs typeface="Courier New"/>
                <a:sym typeface="Courier New"/>
              </a:rPr>
              <a:t>jan</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baseline="0" dirty="0">
                <a:solidFill>
                  <a:srgbClr val="00FFFF"/>
                </a:solidFill>
                <a:latin typeface="Courier New"/>
                <a:ea typeface="Courier New"/>
                <a:cs typeface="Courier New"/>
                <a:sym typeface="Courier New"/>
              </a:rPr>
              <a:t>chuck</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3000" b="1" i="0" u="none" strike="noStrike" cap="none" baseline="0" dirty="0" err="1">
                <a:solidFill>
                  <a:srgbClr val="00FFFF"/>
                </a:solidFill>
                <a:latin typeface="Courier New"/>
                <a:ea typeface="Courier New"/>
                <a:cs typeface="Courier New"/>
                <a:sym typeface="Courier New"/>
              </a:rPr>
              <a:t>fred</a:t>
            </a:r>
            <a:r>
              <a:rPr lang="en-US" sz="3000" b="1" i="0" u="none" strike="noStrike" cap="none" baseline="0" dirty="0">
                <a:solidFill>
                  <a:schemeClr val="lt1"/>
                </a:solidFill>
                <a:latin typeface="Courier New"/>
                <a:ea typeface="Courier New"/>
                <a:cs typeface="Courier New"/>
                <a:sym typeface="Courier New"/>
              </a:rPr>
              <a:t> </a:t>
            </a:r>
            <a:r>
              <a:rPr lang="en-US" sz="3000" b="1" i="0" u="none" strike="noStrike" cap="none" baseline="0"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baseline="0" dirty="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Retrieving lists of Keys and Values</a:t>
            </a:r>
          </a:p>
        </p:txBody>
      </p:sp>
      <p:sp>
        <p:nvSpPr>
          <p:cNvPr id="382" name="Shape 382"/>
          <p:cNvSpPr txBox="1">
            <a:spLocks noGrp="1"/>
          </p:cNvSpPr>
          <p:nvPr>
            <p:ph type="body" idx="1"/>
          </p:nvPr>
        </p:nvSpPr>
        <p:spPr>
          <a:xfrm>
            <a:off x="939800" y="2844800"/>
            <a:ext cx="4422900" cy="4267199"/>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You can get a list of </a:t>
            </a:r>
            <a:r>
              <a:rPr lang="en-US" sz="3600" b="0" i="0" u="none" strike="noStrike" cap="none" baseline="0">
                <a:solidFill>
                  <a:srgbClr val="00FF00"/>
                </a:solidFill>
                <a:latin typeface="Cabin"/>
                <a:ea typeface="Cabin"/>
                <a:cs typeface="Cabin"/>
                <a:sym typeface="Cabin"/>
              </a:rPr>
              <a:t>keys</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rgbClr val="FF00FF"/>
                </a:solidFill>
                <a:latin typeface="Cabin"/>
                <a:ea typeface="Cabin"/>
                <a:cs typeface="Cabin"/>
                <a:sym typeface="Cabin"/>
              </a:rPr>
              <a:t>values,</a:t>
            </a:r>
            <a:r>
              <a:rPr lang="en-US" sz="3600" b="0" i="0" u="none" strike="noStrike" cap="none" baseline="0">
                <a:solidFill>
                  <a:schemeClr val="lt1"/>
                </a:solidFill>
                <a:latin typeface="Cabin"/>
                <a:ea typeface="Cabin"/>
                <a:cs typeface="Cabin"/>
                <a:sym typeface="Cabin"/>
              </a:rPr>
              <a:t> or</a:t>
            </a:r>
            <a:r>
              <a:rPr lang="en-US" sz="3600" b="0" i="0" u="none" strike="noStrike" cap="none" baseline="0">
                <a:solidFill>
                  <a:srgbClr val="FF7F00"/>
                </a:solidFill>
                <a:latin typeface="Cabin"/>
                <a:ea typeface="Cabin"/>
                <a:cs typeface="Cabin"/>
                <a:sym typeface="Cabin"/>
              </a:rPr>
              <a:t> items (both)</a:t>
            </a:r>
            <a:r>
              <a:rPr lang="en-US" sz="3600" b="0" i="0" u="none" strike="noStrike" cap="none" baseline="0">
                <a:solidFill>
                  <a:schemeClr val="lt1"/>
                </a:solidFill>
                <a:latin typeface="Cabin"/>
                <a:ea typeface="Cabin"/>
                <a:cs typeface="Cabin"/>
                <a:sym typeface="Cabin"/>
              </a:rPr>
              <a:t> from a dictionary</a:t>
            </a:r>
          </a:p>
        </p:txBody>
      </p:sp>
      <p:sp>
        <p:nvSpPr>
          <p:cNvPr id="383" name="Shape 383"/>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chemeClr val="lt1"/>
                </a:solidFill>
                <a:latin typeface="Courier New"/>
                <a:ea typeface="Courier New"/>
                <a:cs typeface="Courier New"/>
                <a:sym typeface="Courier New"/>
              </a:rPr>
              <a:t>&gt;&gt;&gt; jjj = { 'chuck' : 1 , 'fred' : 42, 'jan':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chemeClr val="lt1"/>
                </a:solidFill>
                <a:latin typeface="Courier New"/>
                <a:ea typeface="Courier New"/>
                <a:cs typeface="Courier New"/>
                <a:sym typeface="Courier New"/>
              </a:rPr>
              <a:t>&gt;&gt;&gt; </a:t>
            </a:r>
            <a:r>
              <a:rPr lang="en-US" sz="2500" b="1" i="0" u="none" strike="noStrike" cap="none" baseline="0">
                <a:solidFill>
                  <a:srgbClr val="FFFF00"/>
                </a:solidFill>
                <a:latin typeface="Courier New"/>
                <a:ea typeface="Courier New"/>
                <a:cs typeface="Courier New"/>
                <a:sym typeface="Courier New"/>
              </a:rPr>
              <a:t>print</a:t>
            </a:r>
            <a:r>
              <a:rPr lang="en-US" sz="2500" b="1" i="0" u="none" strike="noStrike" cap="none" baseline="0">
                <a:solidFill>
                  <a:srgbClr val="FF00FF"/>
                </a:solidFill>
                <a:latin typeface="Courier New"/>
                <a:ea typeface="Courier New"/>
                <a:cs typeface="Courier New"/>
                <a:sym typeface="Courier New"/>
              </a:rPr>
              <a:t> list</a:t>
            </a:r>
            <a:r>
              <a:rPr lang="en-US" sz="2500" b="1" i="0" u="none" strike="noStrike" cap="none" baseline="0">
                <a:solidFill>
                  <a:schemeClr val="lt1"/>
                </a:solidFill>
                <a:latin typeface="Courier New"/>
                <a:ea typeface="Courier New"/>
                <a:cs typeface="Courier New"/>
                <a:sym typeface="Courier New"/>
              </a:rPr>
              <a:t>(jjj)</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baseline="0">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chemeClr val="lt1"/>
                </a:solidFill>
                <a:latin typeface="Courier New"/>
                <a:ea typeface="Courier New"/>
                <a:cs typeface="Courier New"/>
                <a:sym typeface="Courier New"/>
              </a:rPr>
              <a:t>&gt;&gt;&gt; </a:t>
            </a:r>
            <a:r>
              <a:rPr lang="en-US" sz="2500" b="1" i="0" u="none" strike="noStrike" cap="none" baseline="0">
                <a:solidFill>
                  <a:srgbClr val="FFFF00"/>
                </a:solidFill>
                <a:latin typeface="Courier New"/>
                <a:ea typeface="Courier New"/>
                <a:cs typeface="Courier New"/>
                <a:sym typeface="Courier New"/>
              </a:rPr>
              <a:t>print</a:t>
            </a:r>
            <a:r>
              <a:rPr lang="en-US" sz="2500" b="1" i="0" u="none" strike="noStrike" cap="none" baseline="0">
                <a:solidFill>
                  <a:schemeClr val="lt1"/>
                </a:solidFill>
                <a:latin typeface="Courier New"/>
                <a:ea typeface="Courier New"/>
                <a:cs typeface="Courier New"/>
                <a:sym typeface="Courier New"/>
              </a:rPr>
              <a:t> jjj.</a:t>
            </a:r>
            <a:r>
              <a:rPr lang="en-US" sz="2500" b="1" i="0" u="none" strike="noStrike" cap="none" baseline="0">
                <a:solidFill>
                  <a:srgbClr val="FF00FF"/>
                </a:solidFill>
                <a:latin typeface="Courier New"/>
                <a:ea typeface="Courier New"/>
                <a:cs typeface="Courier New"/>
                <a:sym typeface="Courier New"/>
              </a:rPr>
              <a:t>keys()</a:t>
            </a: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baseline="0">
                <a:solidFill>
                  <a:srgbClr val="00FF00"/>
                </a:solidFill>
                <a:latin typeface="Courier New"/>
                <a:ea typeface="Courier New"/>
                <a:cs typeface="Courier New"/>
                <a:sym typeface="Courier New"/>
              </a:rPr>
              <a:t>['jan', 'chuck', 'fred']</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chemeClr val="lt1"/>
                </a:solidFill>
                <a:latin typeface="Courier New"/>
                <a:ea typeface="Courier New"/>
                <a:cs typeface="Courier New"/>
                <a:sym typeface="Courier New"/>
              </a:rPr>
              <a:t>&gt;&gt;&gt; </a:t>
            </a:r>
            <a:r>
              <a:rPr lang="en-US" sz="2500" b="1" i="0" u="none" strike="noStrike" cap="none" baseline="0">
                <a:solidFill>
                  <a:srgbClr val="FFFF00"/>
                </a:solidFill>
                <a:latin typeface="Courier New"/>
                <a:ea typeface="Courier New"/>
                <a:cs typeface="Courier New"/>
                <a:sym typeface="Courier New"/>
              </a:rPr>
              <a:t>print</a:t>
            </a:r>
            <a:r>
              <a:rPr lang="en-US" sz="2500" b="1" i="0" u="none" strike="noStrike" cap="none" baseline="0">
                <a:solidFill>
                  <a:schemeClr val="lt1"/>
                </a:solidFill>
                <a:latin typeface="Courier New"/>
                <a:ea typeface="Courier New"/>
                <a:cs typeface="Courier New"/>
                <a:sym typeface="Courier New"/>
              </a:rPr>
              <a:t> jjj.</a:t>
            </a:r>
            <a:r>
              <a:rPr lang="en-US" sz="2500" b="1" i="0" u="none" strike="noStrike" cap="none" baseline="0">
                <a:solidFill>
                  <a:srgbClr val="FF00FF"/>
                </a:solidFill>
                <a:latin typeface="Courier New"/>
                <a:ea typeface="Courier New"/>
                <a:cs typeface="Courier New"/>
                <a:sym typeface="Courier New"/>
              </a:rPr>
              <a:t>values()</a:t>
            </a: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baseline="0">
                <a:solidFill>
                  <a:srgbClr val="FF00FF"/>
                </a:solidFill>
                <a:latin typeface="Courier New"/>
                <a:ea typeface="Courier New"/>
                <a:cs typeface="Courier New"/>
                <a:sym typeface="Courier New"/>
              </a:rPr>
              <a:t>[100, 1,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chemeClr val="lt1"/>
                </a:solidFill>
                <a:latin typeface="Courier New"/>
                <a:ea typeface="Courier New"/>
                <a:cs typeface="Courier New"/>
                <a:sym typeface="Courier New"/>
              </a:rPr>
              <a:t>&gt;&gt;&gt; </a:t>
            </a:r>
            <a:r>
              <a:rPr lang="en-US" sz="2500" b="1" i="0" u="none" strike="noStrike" cap="none" baseline="0">
                <a:solidFill>
                  <a:srgbClr val="FFFF00"/>
                </a:solidFill>
                <a:latin typeface="Courier New"/>
                <a:ea typeface="Courier New"/>
                <a:cs typeface="Courier New"/>
                <a:sym typeface="Courier New"/>
              </a:rPr>
              <a:t>print</a:t>
            </a:r>
            <a:r>
              <a:rPr lang="en-US" sz="2500" b="1" i="0" u="none" strike="noStrike" cap="none" baseline="0">
                <a:solidFill>
                  <a:schemeClr val="lt1"/>
                </a:solidFill>
                <a:latin typeface="Courier New"/>
                <a:ea typeface="Courier New"/>
                <a:cs typeface="Courier New"/>
                <a:sym typeface="Courier New"/>
              </a:rPr>
              <a:t> jjj.</a:t>
            </a:r>
            <a:r>
              <a:rPr lang="en-US" sz="2500" b="1" i="0" u="none" strike="noStrike" cap="none" baseline="0">
                <a:solidFill>
                  <a:srgbClr val="FF7F00"/>
                </a:solidFill>
                <a:latin typeface="Courier New"/>
                <a:ea typeface="Courier New"/>
                <a:cs typeface="Courier New"/>
                <a:sym typeface="Courier New"/>
              </a:rPr>
              <a:t>items()</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rgbClr val="FF7F00"/>
                </a:solidFill>
                <a:latin typeface="Courier New"/>
                <a:ea typeface="Courier New"/>
                <a:cs typeface="Courier New"/>
                <a:sym typeface="Courier New"/>
              </a:rPr>
              <a:t>[('jan', 100), ('chuck', 1), ('fred',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baseline="0">
                <a:solidFill>
                  <a:schemeClr val="lt1"/>
                </a:solidFill>
                <a:latin typeface="Courier New"/>
                <a:ea typeface="Courier New"/>
                <a:cs typeface="Courier New"/>
                <a:sym typeface="Courier New"/>
              </a:rPr>
              <a:t>&gt;&gt;&gt; </a:t>
            </a:r>
          </a:p>
        </p:txBody>
      </p:sp>
      <p:sp>
        <p:nvSpPr>
          <p:cNvPr id="384" name="Shape 384"/>
          <p:cNvSpPr txBox="1"/>
          <p:nvPr/>
        </p:nvSpPr>
        <p:spPr>
          <a:xfrm>
            <a:off x="8545799" y="7844225"/>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abin"/>
                <a:ea typeface="Cabin"/>
                <a:cs typeface="Cabin"/>
                <a:sym typeface="Cabin"/>
              </a:rPr>
              <a:t>What is a 'tuple'? - coming soon...</a:t>
            </a:r>
          </a:p>
        </p:txBody>
      </p:sp>
      <p:cxnSp>
        <p:nvCxnSpPr>
          <p:cNvPr id="385" name="Shape 385"/>
          <p:cNvCxnSpPr/>
          <p:nvPr/>
        </p:nvCxnSpPr>
        <p:spPr>
          <a:xfrm>
            <a:off x="10408425" y="6948211"/>
            <a:ext cx="201599" cy="704999"/>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Bonus: Two Iteration Variables!</a:t>
            </a:r>
          </a:p>
        </p:txBody>
      </p:sp>
      <p:sp>
        <p:nvSpPr>
          <p:cNvPr id="391" name="Shape 391"/>
          <p:cNvSpPr txBox="1">
            <a:spLocks noGrp="1"/>
          </p:cNvSpPr>
          <p:nvPr>
            <p:ph type="body" idx="1"/>
          </p:nvPr>
        </p:nvSpPr>
        <p:spPr>
          <a:xfrm>
            <a:off x="1155700" y="2603500"/>
            <a:ext cx="5344799" cy="5702399"/>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1000"/>
              </a:spcAft>
              <a:buSzPct val="100000"/>
              <a:buFont typeface="Cabin"/>
            </a:pPr>
            <a:r>
              <a:rPr lang="en-US" sz="3600" b="0" i="0" u="none" strike="noStrike" cap="none" baseline="0">
                <a:solidFill>
                  <a:schemeClr val="lt1"/>
                </a:solidFill>
                <a:latin typeface="Cabin"/>
                <a:ea typeface="Cabin"/>
                <a:cs typeface="Cabin"/>
                <a:sym typeface="Cabin"/>
              </a:rPr>
              <a:t>We loop through the </a:t>
            </a:r>
            <a:r>
              <a:rPr lang="en-US" sz="3600" b="0" i="0" u="none" strike="noStrike" cap="none" baseline="0">
                <a:solidFill>
                  <a:srgbClr val="FF7F00"/>
                </a:solidFill>
                <a:latin typeface="Cabin"/>
                <a:ea typeface="Cabin"/>
                <a:cs typeface="Cabin"/>
                <a:sym typeface="Cabin"/>
              </a:rPr>
              <a:t>key</a:t>
            </a:r>
            <a:r>
              <a:rPr lang="en-US" sz="3600" b="0" i="0" u="none" strike="noStrike" cap="none" baseline="0">
                <a:solidFill>
                  <a:schemeClr val="lt1"/>
                </a:solidFill>
                <a:latin typeface="Cabin"/>
                <a:ea typeface="Cabin"/>
                <a:cs typeface="Cabin"/>
                <a:sym typeface="Cabin"/>
              </a:rPr>
              <a:t>-</a:t>
            </a:r>
            <a:r>
              <a:rPr lang="en-US" sz="3600" b="0" i="0" u="none" strike="noStrike" cap="none" baseline="0">
                <a:solidFill>
                  <a:srgbClr val="FFFF00"/>
                </a:solidFill>
                <a:latin typeface="Cabin"/>
                <a:ea typeface="Cabin"/>
                <a:cs typeface="Cabin"/>
                <a:sym typeface="Cabin"/>
              </a:rPr>
              <a:t>value</a:t>
            </a:r>
            <a:r>
              <a:rPr lang="en-US" sz="3600" b="0" i="0" u="none" strike="noStrike" cap="none" baseline="0">
                <a:solidFill>
                  <a:schemeClr val="lt1"/>
                </a:solidFill>
                <a:latin typeface="Cabin"/>
                <a:ea typeface="Cabin"/>
                <a:cs typeface="Cabin"/>
                <a:sym typeface="Cabin"/>
              </a:rPr>
              <a:t> pairs in a dictionary using *two* iteration variables</a:t>
            </a:r>
          </a:p>
          <a:p>
            <a:pPr marL="457200" marR="0" lvl="0" indent="-228600" algn="l" rtl="0">
              <a:lnSpc>
                <a:spcPct val="100000"/>
              </a:lnSpc>
              <a:spcBef>
                <a:spcPts val="3500"/>
              </a:spcBef>
              <a:spcAft>
                <a:spcPts val="1000"/>
              </a:spcAft>
              <a:buSzPct val="100000"/>
              <a:buFont typeface="Cabin"/>
            </a:pPr>
            <a:r>
              <a:rPr lang="en-US" sz="3600" b="0" i="0" u="none" strike="noStrike" cap="none" baseline="0">
                <a:solidFill>
                  <a:schemeClr val="lt1"/>
                </a:solidFill>
                <a:latin typeface="Cabin"/>
                <a:ea typeface="Cabin"/>
                <a:cs typeface="Cabin"/>
                <a:sym typeface="Cabin"/>
              </a:rPr>
              <a:t>Each iteration, the first variable is the </a:t>
            </a:r>
            <a:r>
              <a:rPr lang="en-US" sz="3600" b="0" i="0" u="none" strike="noStrike" cap="none" baseline="0">
                <a:solidFill>
                  <a:srgbClr val="FF7F00"/>
                </a:solidFill>
                <a:latin typeface="Cabin"/>
                <a:ea typeface="Cabin"/>
                <a:cs typeface="Cabin"/>
                <a:sym typeface="Cabin"/>
              </a:rPr>
              <a:t>key</a:t>
            </a:r>
            <a:r>
              <a:rPr lang="en-US" sz="3600" b="0" i="0" u="none" strike="noStrike" cap="none" baseline="0">
                <a:solidFill>
                  <a:schemeClr val="lt1"/>
                </a:solidFill>
                <a:latin typeface="Cabin"/>
                <a:ea typeface="Cabin"/>
                <a:cs typeface="Cabin"/>
                <a:sym typeface="Cabin"/>
              </a:rPr>
              <a:t> and the second variable is the </a:t>
            </a:r>
            <a:r>
              <a:rPr lang="en-US" sz="3600" b="0" i="1" u="none" strike="noStrike" cap="none" baseline="0">
                <a:solidFill>
                  <a:schemeClr val="lt1"/>
                </a:solidFill>
                <a:latin typeface="Cabin"/>
                <a:ea typeface="Cabin"/>
                <a:cs typeface="Cabin"/>
                <a:sym typeface="Cabin"/>
              </a:rPr>
              <a:t>corresponding</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value </a:t>
            </a:r>
            <a:r>
              <a:rPr lang="en-US" sz="3600" b="0" i="0" u="none" strike="noStrike" cap="none" baseline="0">
                <a:solidFill>
                  <a:schemeClr val="lt1"/>
                </a:solidFill>
                <a:latin typeface="Cabin"/>
                <a:ea typeface="Cabin"/>
                <a:cs typeface="Cabin"/>
                <a:sym typeface="Cabin"/>
              </a:rPr>
              <a:t>for the key</a:t>
            </a:r>
          </a:p>
        </p:txBody>
      </p:sp>
      <p:sp>
        <p:nvSpPr>
          <p:cNvPr id="392" name="Shape 392"/>
          <p:cNvSpPr txBox="1"/>
          <p:nvPr/>
        </p:nvSpPr>
        <p:spPr>
          <a:xfrm>
            <a:off x="7423599" y="2970250"/>
            <a:ext cx="81642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baseline="0">
                <a:solidFill>
                  <a:schemeClr val="lt1"/>
                </a:solidFill>
                <a:latin typeface="Courier New"/>
                <a:ea typeface="Courier New"/>
                <a:cs typeface="Courier New"/>
                <a:sym typeface="Courier New"/>
              </a:rPr>
              <a:t>&gt;&gt;&gt; </a:t>
            </a:r>
            <a:r>
              <a:rPr lang="en-US" sz="2800" b="1" i="0" u="none" strike="noStrike" cap="none" baseline="0">
                <a:solidFill>
                  <a:srgbClr val="00FF00"/>
                </a:solidFill>
                <a:latin typeface="Courier New"/>
                <a:ea typeface="Courier New"/>
                <a:cs typeface="Courier New"/>
                <a:sym typeface="Courier New"/>
              </a:rPr>
              <a:t>jjj</a:t>
            </a:r>
            <a:r>
              <a:rPr lang="en-US" sz="2800" b="1" i="0" u="none" strike="noStrike" cap="none" baseline="0">
                <a:solidFill>
                  <a:schemeClr val="lt1"/>
                </a:solidFill>
                <a:latin typeface="Courier New"/>
                <a:ea typeface="Courier New"/>
                <a:cs typeface="Courier New"/>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baseline="0">
                <a:solidFill>
                  <a:schemeClr val="lt1"/>
                </a:solidFill>
                <a:latin typeface="Courier New"/>
                <a:ea typeface="Courier New"/>
                <a:cs typeface="Courier New"/>
                <a:sym typeface="Courier New"/>
              </a:rPr>
              <a:t>&gt;&gt;&gt; for </a:t>
            </a:r>
            <a:r>
              <a:rPr lang="en-US" sz="2800" b="1" i="0" u="none" strike="noStrike" cap="none" baseline="0">
                <a:solidFill>
                  <a:srgbClr val="FF7F00"/>
                </a:solidFill>
                <a:latin typeface="Courier New"/>
                <a:ea typeface="Courier New"/>
                <a:cs typeface="Courier New"/>
                <a:sym typeface="Courier New"/>
              </a:rPr>
              <a:t>aaa</a:t>
            </a:r>
            <a:r>
              <a:rPr lang="en-US" sz="2800" b="1" i="0" u="none" strike="noStrike" cap="none" baseline="0">
                <a:solidFill>
                  <a:schemeClr val="lt1"/>
                </a:solidFill>
                <a:latin typeface="Courier New"/>
                <a:ea typeface="Courier New"/>
                <a:cs typeface="Courier New"/>
                <a:sym typeface="Courier New"/>
              </a:rPr>
              <a:t>,</a:t>
            </a:r>
            <a:r>
              <a:rPr lang="en-US" sz="2800" b="1" i="0" u="none" strike="noStrike" cap="none" baseline="0">
                <a:solidFill>
                  <a:srgbClr val="FFFF00"/>
                </a:solidFill>
                <a:latin typeface="Courier New"/>
                <a:ea typeface="Courier New"/>
                <a:cs typeface="Courier New"/>
                <a:sym typeface="Courier New"/>
              </a:rPr>
              <a:t>bbb</a:t>
            </a:r>
            <a:r>
              <a:rPr lang="en-US" sz="2800" b="1" i="0" u="none" strike="noStrike" cap="none" baseline="0">
                <a:solidFill>
                  <a:schemeClr val="lt1"/>
                </a:solidFill>
                <a:latin typeface="Courier New"/>
                <a:ea typeface="Courier New"/>
                <a:cs typeface="Courier New"/>
                <a:sym typeface="Courier New"/>
              </a:rPr>
              <a:t> in </a:t>
            </a:r>
            <a:r>
              <a:rPr lang="en-US" sz="2800" b="1" i="0" u="none" strike="noStrike" cap="none" baseline="0">
                <a:solidFill>
                  <a:srgbClr val="00FF00"/>
                </a:solidFill>
                <a:latin typeface="Courier New"/>
                <a:ea typeface="Courier New"/>
                <a:cs typeface="Courier New"/>
                <a:sym typeface="Courier New"/>
              </a:rPr>
              <a:t>jjj</a:t>
            </a:r>
            <a:r>
              <a:rPr lang="en-US" sz="2800" b="1" i="0" u="none" strike="noStrike" cap="none" baseline="0">
                <a:solidFill>
                  <a:srgbClr val="FF00FF"/>
                </a:solidFill>
                <a:latin typeface="Courier New"/>
                <a:ea typeface="Courier New"/>
                <a:cs typeface="Courier New"/>
                <a:sym typeface="Courier New"/>
              </a:rPr>
              <a:t>.items</a:t>
            </a:r>
            <a:r>
              <a:rPr lang="en-US" sz="28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baseline="0">
                <a:solidFill>
                  <a:schemeClr val="lt1"/>
                </a:solidFill>
                <a:latin typeface="Courier New"/>
                <a:ea typeface="Courier New"/>
                <a:cs typeface="Courier New"/>
                <a:sym typeface="Courier New"/>
              </a:rPr>
              <a:t>...          print </a:t>
            </a:r>
            <a:r>
              <a:rPr lang="en-US" sz="2800" b="1" i="0" u="none" strike="noStrike" cap="none" baseline="0">
                <a:solidFill>
                  <a:srgbClr val="FF7F00"/>
                </a:solidFill>
                <a:latin typeface="Courier New"/>
                <a:ea typeface="Courier New"/>
                <a:cs typeface="Courier New"/>
                <a:sym typeface="Courier New"/>
              </a:rPr>
              <a:t>aaa</a:t>
            </a:r>
            <a:r>
              <a:rPr lang="en-US" sz="2800" b="1" i="0" u="none" strike="noStrike" cap="none" baseline="0">
                <a:solidFill>
                  <a:schemeClr val="lt1"/>
                </a:solidFill>
                <a:latin typeface="Courier New"/>
                <a:ea typeface="Courier New"/>
                <a:cs typeface="Courier New"/>
                <a:sym typeface="Courier New"/>
              </a:rPr>
              <a:t>, </a:t>
            </a:r>
            <a:r>
              <a:rPr lang="en-US" sz="2800" b="1" i="0" u="none" strike="noStrike" cap="none" baseline="0">
                <a:solidFill>
                  <a:srgbClr val="FFFF00"/>
                </a:solidFill>
                <a:latin typeface="Courier New"/>
                <a:ea typeface="Courier New"/>
                <a:cs typeface="Courier New"/>
                <a:sym typeface="Courier New"/>
              </a:rPr>
              <a:t>bbb</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baseline="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baseline="0">
                <a:solidFill>
                  <a:srgbClr val="FF7F00"/>
                </a:solidFill>
                <a:latin typeface="Courier New"/>
                <a:ea typeface="Courier New"/>
                <a:cs typeface="Courier New"/>
                <a:sym typeface="Courier New"/>
              </a:rPr>
              <a:t>jan</a:t>
            </a:r>
            <a:r>
              <a:rPr lang="en-US" sz="2800" b="1" i="0" u="none" strike="noStrike" cap="none" baseline="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baseline="0">
                <a:solidFill>
                  <a:srgbClr val="FF7F00"/>
                </a:solidFill>
                <a:latin typeface="Courier New"/>
                <a:ea typeface="Courier New"/>
                <a:cs typeface="Courier New"/>
                <a:sym typeface="Courier New"/>
              </a:rPr>
              <a:t>chuck</a:t>
            </a:r>
            <a:r>
              <a:rPr lang="en-US" sz="2800" b="1" i="0" u="none" strike="noStrike" cap="none" baseline="0">
                <a:solidFill>
                  <a:srgbClr val="FFFF00"/>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800" b="1" i="0" u="none" strike="noStrike" cap="none" baseline="0">
                <a:solidFill>
                  <a:srgbClr val="FF7F00"/>
                </a:solidFill>
                <a:latin typeface="Courier New"/>
                <a:ea typeface="Courier New"/>
                <a:cs typeface="Courier New"/>
                <a:sym typeface="Courier New"/>
              </a:rPr>
              <a:t>fred</a:t>
            </a:r>
            <a:r>
              <a:rPr lang="en-US" sz="2800" b="1" i="0" u="none" strike="noStrike" cap="none" baseline="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baseline="0">
                <a:solidFill>
                  <a:schemeClr val="lt1"/>
                </a:solidFill>
                <a:latin typeface="Courier New"/>
                <a:ea typeface="Courier New"/>
                <a:cs typeface="Courier New"/>
                <a:sym typeface="Courier New"/>
              </a:rPr>
              <a:t>&gt;&gt;&gt;</a:t>
            </a:r>
            <a:r>
              <a:rPr lang="en-US" sz="3000" b="1" i="0" u="none" strike="noStrike" cap="none" baseline="0">
                <a:solidFill>
                  <a:schemeClr val="lt1"/>
                </a:solidFill>
                <a:latin typeface="Courier New"/>
                <a:ea typeface="Courier New"/>
                <a:cs typeface="Courier New"/>
                <a:sym typeface="Courier New"/>
              </a:rPr>
              <a:t> </a:t>
            </a:r>
          </a:p>
          <a:p>
            <a:pPr marL="0" marR="0" lvl="0" indent="0" algn="ctr" rtl="0">
              <a:lnSpc>
                <a:spcPct val="100000"/>
              </a:lnSpc>
              <a:spcBef>
                <a:spcPts val="0"/>
              </a:spcBef>
              <a:spcAft>
                <a:spcPts val="0"/>
              </a:spcAft>
              <a:buNone/>
            </a:pPr>
            <a:endParaRPr sz="3000" b="1">
              <a:latin typeface="Courier New"/>
              <a:ea typeface="Courier New"/>
              <a:cs typeface="Courier New"/>
              <a:sym typeface="Courier New"/>
            </a:endParaRPr>
          </a:p>
        </p:txBody>
      </p:sp>
      <p:sp>
        <p:nvSpPr>
          <p:cNvPr id="393" name="Shape 393"/>
          <p:cNvSpPr txBox="1"/>
          <p:nvPr/>
        </p:nvSpPr>
        <p:spPr>
          <a:xfrm>
            <a:off x="12560300" y="720090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[chuck]</a:t>
            </a:r>
          </a:p>
        </p:txBody>
      </p:sp>
      <p:sp>
        <p:nvSpPr>
          <p:cNvPr id="394" name="Shape 394"/>
          <p:cNvSpPr txBox="1"/>
          <p:nvPr/>
        </p:nvSpPr>
        <p:spPr>
          <a:xfrm>
            <a:off x="14351000" y="718820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1</a:t>
            </a:r>
          </a:p>
        </p:txBody>
      </p:sp>
      <p:sp>
        <p:nvSpPr>
          <p:cNvPr id="395" name="Shape 395"/>
          <p:cNvSpPr txBox="1"/>
          <p:nvPr/>
        </p:nvSpPr>
        <p:spPr>
          <a:xfrm>
            <a:off x="12847636" y="802640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[fred]</a:t>
            </a:r>
          </a:p>
        </p:txBody>
      </p:sp>
      <p:sp>
        <p:nvSpPr>
          <p:cNvPr id="396" name="Shape 396"/>
          <p:cNvSpPr txBox="1"/>
          <p:nvPr/>
        </p:nvSpPr>
        <p:spPr>
          <a:xfrm>
            <a:off x="14300200" y="801370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42</a:t>
            </a:r>
          </a:p>
        </p:txBody>
      </p:sp>
      <p:sp>
        <p:nvSpPr>
          <p:cNvPr id="397" name="Shape 397"/>
          <p:cNvSpPr txBox="1"/>
          <p:nvPr/>
        </p:nvSpPr>
        <p:spPr>
          <a:xfrm>
            <a:off x="13266737" y="5638800"/>
            <a:ext cx="700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aaa</a:t>
            </a:r>
          </a:p>
        </p:txBody>
      </p:sp>
      <p:sp>
        <p:nvSpPr>
          <p:cNvPr id="398" name="Shape 398"/>
          <p:cNvSpPr txBox="1"/>
          <p:nvPr/>
        </p:nvSpPr>
        <p:spPr>
          <a:xfrm>
            <a:off x="14284325" y="563880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bbb</a:t>
            </a:r>
          </a:p>
        </p:txBody>
      </p:sp>
      <p:sp>
        <p:nvSpPr>
          <p:cNvPr id="399" name="Shape 399"/>
          <p:cNvSpPr txBox="1"/>
          <p:nvPr/>
        </p:nvSpPr>
        <p:spPr>
          <a:xfrm>
            <a:off x="13100050" y="63881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[jan]</a:t>
            </a:r>
          </a:p>
        </p:txBody>
      </p:sp>
      <p:sp>
        <p:nvSpPr>
          <p:cNvPr id="400" name="Shape 400"/>
          <p:cNvSpPr txBox="1"/>
          <p:nvPr/>
        </p:nvSpPr>
        <p:spPr>
          <a:xfrm>
            <a:off x="14338300" y="63754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100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rgbClr val="FFFF00"/>
                </a:solidFill>
                <a:latin typeface="Cabin"/>
                <a:ea typeface="Cabin"/>
                <a:cs typeface="Cabin"/>
                <a:sym typeface="Cabin"/>
              </a:rPr>
              <a:t>What is not a </a:t>
            </a:r>
            <a:r>
              <a:rPr lang="en-US" sz="7600" b="0" i="0" u="none" strike="noStrike" cap="none" baseline="0">
                <a:solidFill>
                  <a:srgbClr val="FFFF00"/>
                </a:solidFill>
                <a:latin typeface="Arial"/>
                <a:ea typeface="Arial"/>
                <a:cs typeface="Arial"/>
                <a:sym typeface="Arial"/>
              </a:rPr>
              <a:t>“</a:t>
            </a:r>
            <a:r>
              <a:rPr lang="en-US" sz="7600" b="0" i="0" u="none" strike="noStrike" cap="none" baseline="0">
                <a:solidFill>
                  <a:srgbClr val="FFFF00"/>
                </a:solidFill>
                <a:latin typeface="Cabin"/>
                <a:ea typeface="Cabin"/>
                <a:cs typeface="Cabin"/>
                <a:sym typeface="Cabin"/>
              </a:rPr>
              <a:t>Collection</a:t>
            </a:r>
            <a:r>
              <a:rPr lang="en-US" sz="7600" b="0" i="0" u="none" strike="noStrike" cap="none" baseline="0">
                <a:solidFill>
                  <a:srgbClr val="FFFF00"/>
                </a:solidFill>
                <a:latin typeface="Arial"/>
                <a:ea typeface="Arial"/>
                <a:cs typeface="Arial"/>
                <a:sym typeface="Arial"/>
              </a:rPr>
              <a:t>”</a:t>
            </a:r>
          </a:p>
        </p:txBody>
      </p:sp>
      <p:sp>
        <p:nvSpPr>
          <p:cNvPr id="100" name="Shape 100"/>
          <p:cNvSpPr txBox="1">
            <a:spLocks noGrp="1"/>
          </p:cNvSpPr>
          <p:nvPr>
            <p:ph type="body" idx="1"/>
          </p:nvPr>
        </p:nvSpPr>
        <p:spPr>
          <a:xfrm>
            <a:off x="1155700" y="2603500"/>
            <a:ext cx="13931900" cy="1981199"/>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Most of our </a:t>
            </a:r>
            <a:r>
              <a:rPr lang="en-US" sz="3600" b="0" i="0" u="none" strike="noStrike" cap="none" baseline="0">
                <a:solidFill>
                  <a:srgbClr val="00FF00"/>
                </a:solidFill>
                <a:latin typeface="Cabin"/>
                <a:ea typeface="Cabin"/>
                <a:cs typeface="Cabin"/>
                <a:sym typeface="Cabin"/>
              </a:rPr>
              <a:t>variables</a:t>
            </a:r>
            <a:r>
              <a:rPr lang="en-US" sz="3600" b="0" i="0" u="none" strike="noStrike" cap="none" baseline="0">
                <a:solidFill>
                  <a:schemeClr val="lt1"/>
                </a:solidFill>
                <a:latin typeface="Cabin"/>
                <a:ea typeface="Cabin"/>
                <a:cs typeface="Cabin"/>
                <a:sym typeface="Cabin"/>
              </a:rPr>
              <a:t> have one value in them - when we put a new value in the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 the old value is overwritten</a:t>
            </a:r>
          </a:p>
        </p:txBody>
      </p:sp>
      <p:sp>
        <p:nvSpPr>
          <p:cNvPr id="101" name="Shape 101"/>
          <p:cNvSpPr txBox="1"/>
          <p:nvPr/>
        </p:nvSpPr>
        <p:spPr>
          <a:xfrm>
            <a:off x="2959100" y="4870450"/>
            <a:ext cx="12547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Python 2.5.2 (r252:60911, Feb 22 2008, 07:57:53)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[GCC 4.0.1 (Apple Computer, Inc. build 5363)] on darwin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00FF00"/>
                </a:solidFill>
                <a:latin typeface="Courier New"/>
                <a:ea typeface="Courier New"/>
                <a:cs typeface="Courier New"/>
                <a:sym typeface="Courier New"/>
              </a:rPr>
              <a:t>x</a:t>
            </a:r>
            <a:r>
              <a:rPr lang="en-US" sz="3000" b="1" i="0" u="none" strike="noStrike" cap="none" baseline="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chemeClr val="lt1"/>
                </a:solidFill>
                <a:latin typeface="Courier New"/>
                <a:ea typeface="Courier New"/>
                <a:cs typeface="Courier New"/>
                <a:sym typeface="Courier New"/>
              </a:rPr>
              <a:t> </a:t>
            </a:r>
            <a:r>
              <a:rPr lang="en-US" sz="3000" b="1" i="0" u="none" strike="noStrike" cap="none" baseline="0">
                <a:solidFill>
                  <a:srgbClr val="00FF00"/>
                </a:solidFill>
                <a:latin typeface="Courier New"/>
                <a:ea typeface="Courier New"/>
                <a:cs typeface="Courier New"/>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baseline="0">
                <a:solidFill>
                  <a:schemeClr val="lt1"/>
                </a:solidFill>
                <a:latin typeface="Courier New"/>
                <a:ea typeface="Courier New"/>
                <a:cs typeface="Courier New"/>
                <a:sym typeface="Courier New"/>
              </a:rPr>
              <a:t>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00"/>
                </a:solidFill>
                <a:latin typeface="Courier New"/>
                <a:ea typeface="Courier New"/>
                <a:cs typeface="Courier New"/>
                <a:sym typeface="Courier New"/>
              </a:rPr>
              <a:t>handle = open(name)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600" b="1" i="0" u="none" strike="noStrike" cap="none" baseline="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FF00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FF00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FF00FF"/>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00FFFF"/>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2600" b="1">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baseline="0">
                <a:solidFill>
                  <a:srgbClr val="FF7F00"/>
                </a:solidFill>
                <a:latin typeface="Courier New"/>
                <a:ea typeface="Courier New"/>
                <a:cs typeface="Courier New"/>
                <a:sym typeface="Courier New"/>
              </a:rPr>
              <a:t>print bigword, bigcount</a:t>
            </a:r>
          </a:p>
        </p:txBody>
      </p:sp>
      <p:sp>
        <p:nvSpPr>
          <p:cNvPr id="406" name="Shape 406"/>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lang="en-US" sz="3600" b="0" i="0" u="none" strike="noStrike" cap="none" baseline="0">
                <a:solidFill>
                  <a:schemeClr val="lt1"/>
                </a:solidFill>
                <a:latin typeface="Cabin"/>
                <a:ea typeface="Cabin"/>
                <a:cs typeface="Cabin"/>
                <a:sym typeface="Cabin"/>
              </a:rPr>
              <a:t>.txt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07" name="Shape 407"/>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Enter file: </a:t>
            </a:r>
            <a:r>
              <a:rPr lang="en-US" sz="3600" b="0" i="0" u="none" strike="noStrike" cap="none" baseline="0">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baseline="0">
                <a:solidFill>
                  <a:srgbClr val="FFFF00"/>
                </a:solidFill>
                <a:latin typeface="Cabin"/>
                <a:ea typeface="Cabin"/>
                <a:cs typeface="Cabin"/>
                <a:sym typeface="Cabin"/>
              </a:rPr>
              <a:t>to 16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FFFF00"/>
                </a:solidFill>
                <a:latin typeface="Cabin"/>
                <a:ea typeface="Cabin"/>
                <a:cs typeface="Cabin"/>
                <a:sym typeface="Cabin"/>
              </a:rPr>
              <a:t>Summary</a:t>
            </a:r>
          </a:p>
        </p:txBody>
      </p:sp>
      <p:pic>
        <p:nvPicPr>
          <p:cNvPr id="452" name="Shape 452"/>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497" name="Shape 497"/>
          <p:cNvSpPr txBox="1">
            <a:spLocks noGrp="1"/>
          </p:cNvSpPr>
          <p:nvPr>
            <p:ph type="body" idx="1"/>
          </p:nvPr>
        </p:nvSpPr>
        <p:spPr>
          <a:xfrm>
            <a:off x="1155700" y="2603500"/>
            <a:ext cx="13932000" cy="5702399"/>
          </a:xfrm>
          <a:prstGeom prst="rect">
            <a:avLst/>
          </a:prstGeom>
        </p:spPr>
        <p:txBody>
          <a:bodyPr lIns="91425" tIns="91425" rIns="91425" bIns="91425" anchor="ctr" anchorCtr="0">
            <a:noAutofit/>
          </a:bodyPr>
          <a:lstStyle/>
          <a:p>
            <a:pPr lvl="0" rtl="0">
              <a:spcBef>
                <a:spcPts val="0"/>
              </a:spcBef>
              <a:buNone/>
            </a:pPr>
            <a:endParaRPr/>
          </a:p>
        </p:txBody>
      </p:sp>
      <p:sp>
        <p:nvSpPr>
          <p:cNvPr id="498" name="Shape 498"/>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499" name="Shape 499"/>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00" name="Shape 500"/>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01" name="Shape 501"/>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rgbClr val="FFFF00"/>
                </a:solidFill>
                <a:latin typeface="Cabin"/>
                <a:ea typeface="Cabin"/>
                <a:cs typeface="Cabin"/>
                <a:sym typeface="Cabin"/>
              </a:rPr>
              <a:t>A Story of  Two Collections..</a:t>
            </a:r>
          </a:p>
        </p:txBody>
      </p:sp>
      <p:sp>
        <p:nvSpPr>
          <p:cNvPr id="107" name="Shape 107"/>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b="0" i="0" u="none" strike="noStrike" cap="none" baseline="0">
                <a:solidFill>
                  <a:srgbClr val="00FF00"/>
                </a:solidFill>
                <a:latin typeface="Cabin"/>
                <a:ea typeface="Cabin"/>
                <a:cs typeface="Cabin"/>
                <a:sym typeface="Cabin"/>
              </a:rPr>
              <a:t>List</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A linear collection of values that stay in order</a:t>
            </a:r>
          </a:p>
          <a:p>
            <a:pPr marL="568706" marR="0" lvl="0" indent="0" algn="l" rtl="0">
              <a:spcBef>
                <a:spcPts val="3500"/>
              </a:spcBef>
              <a:spcAft>
                <a:spcPts val="0"/>
              </a:spcAft>
              <a:buClr>
                <a:schemeClr val="lt1"/>
              </a:buClr>
              <a:buFont typeface="Cabin"/>
              <a:buNone/>
            </a:pPr>
            <a:endParaRPr sz="3600" b="0" i="0" u="none" strike="noStrike" cap="none" baseline="0">
              <a:solidFill>
                <a:schemeClr val="lt1"/>
              </a:solidFill>
              <a:latin typeface="Cabin"/>
              <a:ea typeface="Cabin"/>
              <a:cs typeface="Cabin"/>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baseline="0">
                <a:solidFill>
                  <a:srgbClr val="FF00FF"/>
                </a:solidFill>
                <a:latin typeface="Cabin"/>
                <a:ea typeface="Cabin"/>
                <a:cs typeface="Cabin"/>
                <a:sym typeface="Cabin"/>
              </a:rPr>
              <a:t>Dictionary</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A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bag</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of values, each with its own label</a:t>
            </a:r>
          </a:p>
        </p:txBody>
      </p:sp>
      <p:pic>
        <p:nvPicPr>
          <p:cNvPr id="108" name="Shape 10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109" name="Shape 10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110" name="Shape 110"/>
          <p:cNvPicPr preferRelativeResize="0"/>
          <p:nvPr/>
        </p:nvPicPr>
        <p:blipFill rotWithShape="1">
          <a:blip r:embed="rId5">
            <a:alphaModFix/>
          </a:blip>
          <a:srcRect/>
          <a:stretch/>
        </p:blipFill>
        <p:spPr>
          <a:xfrm>
            <a:off x="12369800" y="5321300"/>
            <a:ext cx="3200399" cy="3378299"/>
          </a:xfrm>
          <a:prstGeom prst="rect">
            <a:avLst/>
          </a:prstGeom>
          <a:noFill/>
          <a:ln>
            <a:noFill/>
          </a:ln>
        </p:spPr>
      </p:pic>
      <p:pic>
        <p:nvPicPr>
          <p:cNvPr id="111" name="Shape 11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112" name="Shape 11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55700" y="673100"/>
            <a:ext cx="5333999"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rgbClr val="FFFF00"/>
                </a:solidFill>
                <a:latin typeface="Cabin"/>
                <a:ea typeface="Cabin"/>
                <a:cs typeface="Cabin"/>
                <a:sym typeface="Cabin"/>
              </a:rPr>
              <a:t>Dictionaries</a:t>
            </a:r>
          </a:p>
        </p:txBody>
      </p:sp>
      <p:pic>
        <p:nvPicPr>
          <p:cNvPr id="156" name="Shape 156"/>
          <p:cNvPicPr preferRelativeResize="0"/>
          <p:nvPr/>
        </p:nvPicPr>
        <p:blipFill rotWithShape="1">
          <a:blip r:embed="rId3">
            <a:alphaModFix/>
          </a:blip>
          <a:srcRect/>
          <a:stretch/>
        </p:blipFill>
        <p:spPr>
          <a:xfrm>
            <a:off x="7708900" y="428625"/>
            <a:ext cx="7353300" cy="7762875"/>
          </a:xfrm>
          <a:prstGeom prst="rect">
            <a:avLst/>
          </a:prstGeom>
          <a:noFill/>
          <a:ln>
            <a:noFill/>
          </a:ln>
        </p:spPr>
      </p:pic>
      <p:pic>
        <p:nvPicPr>
          <p:cNvPr id="157" name="Shape 157"/>
          <p:cNvPicPr preferRelativeResize="0"/>
          <p:nvPr/>
        </p:nvPicPr>
        <p:blipFill rotWithShape="1">
          <a:blip r:embed="rId4">
            <a:alphaModFix/>
          </a:blip>
          <a:srcRect/>
          <a:stretch/>
        </p:blipFill>
        <p:spPr>
          <a:xfrm>
            <a:off x="1320812" y="4578350"/>
            <a:ext cx="4533899" cy="3320999"/>
          </a:xfrm>
          <a:prstGeom prst="rect">
            <a:avLst/>
          </a:prstGeom>
          <a:noFill/>
          <a:ln>
            <a:noFill/>
          </a:ln>
        </p:spPr>
      </p:pic>
      <p:sp>
        <p:nvSpPr>
          <p:cNvPr id="158" name="Shape 158"/>
          <p:cNvSpPr txBox="1"/>
          <p:nvPr/>
        </p:nvSpPr>
        <p:spPr>
          <a:xfrm>
            <a:off x="11539525" y="6477000"/>
            <a:ext cx="17976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money</a:t>
            </a:r>
          </a:p>
        </p:txBody>
      </p:sp>
      <p:sp>
        <p:nvSpPr>
          <p:cNvPr id="159" name="Shape 159"/>
          <p:cNvSpPr txBox="1"/>
          <p:nvPr/>
        </p:nvSpPr>
        <p:spPr>
          <a:xfrm>
            <a:off x="13428678" y="3479800"/>
            <a:ext cx="13925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tissue</a:t>
            </a:r>
          </a:p>
        </p:txBody>
      </p:sp>
      <p:sp>
        <p:nvSpPr>
          <p:cNvPr id="160" name="Shape 160"/>
          <p:cNvSpPr txBox="1"/>
          <p:nvPr/>
        </p:nvSpPr>
        <p:spPr>
          <a:xfrm>
            <a:off x="7764625" y="40005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calculator</a:t>
            </a:r>
          </a:p>
        </p:txBody>
      </p:sp>
      <p:sp>
        <p:nvSpPr>
          <p:cNvPr id="161" name="Shape 161"/>
          <p:cNvSpPr txBox="1"/>
          <p:nvPr/>
        </p:nvSpPr>
        <p:spPr>
          <a:xfrm>
            <a:off x="6781800" y="5638800"/>
            <a:ext cx="2049299"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perfume</a:t>
            </a:r>
          </a:p>
        </p:txBody>
      </p:sp>
      <p:sp>
        <p:nvSpPr>
          <p:cNvPr id="162" name="Shape 162"/>
          <p:cNvSpPr txBox="1"/>
          <p:nvPr/>
        </p:nvSpPr>
        <p:spPr>
          <a:xfrm>
            <a:off x="7761273" y="7277100"/>
            <a:ext cx="1328700" cy="622199"/>
          </a:xfrm>
          <a:prstGeom prst="rect">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candy</a:t>
            </a:r>
          </a:p>
        </p:txBody>
      </p:sp>
      <p:sp>
        <p:nvSpPr>
          <p:cNvPr id="163" name="Shape 163"/>
          <p:cNvSpPr txBox="1"/>
          <p:nvPr/>
        </p:nvSpPr>
        <p:spPr>
          <a:xfrm>
            <a:off x="2587575" y="8318500"/>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baseline="0">
                <a:solidFill>
                  <a:srgbClr val="FFFF00"/>
                </a:solidFill>
                <a:latin typeface="Cabin"/>
                <a:ea typeface="Cabin"/>
                <a:cs typeface="Cabin"/>
                <a:sym typeface="Cabin"/>
                <a:hlinkClick r:id="rId5"/>
              </a:rPr>
              <a:t>http://en.wikipedia.org/wiki/Associative_array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Dictionaries</a:t>
            </a:r>
          </a:p>
        </p:txBody>
      </p:sp>
      <p:sp>
        <p:nvSpPr>
          <p:cNvPr id="169" name="Shape 169"/>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b="0" i="0" u="none" strike="noStrike" cap="none" baseline="0" dirty="0">
                <a:solidFill>
                  <a:schemeClr val="lt1"/>
                </a:solidFill>
                <a:latin typeface="Cabin"/>
                <a:ea typeface="Cabin"/>
                <a:cs typeface="Cabin"/>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b="0" i="0" u="none" strike="noStrike" cap="none" baseline="0" dirty="0">
                <a:solidFill>
                  <a:schemeClr val="lt1"/>
                </a:solidFill>
                <a:latin typeface="Cabin"/>
                <a:ea typeface="Cabin"/>
                <a:cs typeface="Cabin"/>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b="0" i="0" u="none" strike="noStrike" cap="none" baseline="0" dirty="0">
                <a:solidFill>
                  <a:schemeClr val="lt1"/>
                </a:solidFill>
                <a:latin typeface="Cabin"/>
                <a:ea typeface="Cabin"/>
                <a:cs typeface="Cabin"/>
                <a:sym typeface="Cabin"/>
              </a:rPr>
              <a:t>Dictionaries have different names in different languages</a:t>
            </a:r>
          </a:p>
          <a:p>
            <a:pPr marL="1041400" marR="0" lvl="1" indent="-142494" algn="l" rtl="0">
              <a:lnSpc>
                <a:spcPct val="100000"/>
              </a:lnSpc>
              <a:spcBef>
                <a:spcPts val="3500"/>
              </a:spcBef>
              <a:spcAft>
                <a:spcPts val="0"/>
              </a:spcAft>
              <a:buClr>
                <a:schemeClr val="lt1"/>
              </a:buClr>
              <a:buSzPct val="100000"/>
              <a:buFont typeface="Cabin"/>
            </a:pPr>
            <a:r>
              <a:rPr lang="en-US" sz="3000" b="0" i="0" u="none" strike="noStrike" cap="none" baseline="0" dirty="0">
                <a:solidFill>
                  <a:schemeClr val="lt1"/>
                </a:solidFill>
                <a:latin typeface="Cabin"/>
                <a:ea typeface="Cabin"/>
                <a:cs typeface="Cabin"/>
                <a:sym typeface="Cabin"/>
              </a:rPr>
              <a:t>Associative Arrays - Perl / P</a:t>
            </a:r>
            <a:r>
              <a:rPr lang="en-US" sz="3000" dirty="0">
                <a:solidFill>
                  <a:schemeClr val="lt1"/>
                </a:solidFill>
                <a:latin typeface="Cabin"/>
                <a:ea typeface="Cabin"/>
                <a:cs typeface="Cabin"/>
                <a:sym typeface="Cabin"/>
              </a:rPr>
              <a:t>HP</a:t>
            </a:r>
          </a:p>
          <a:p>
            <a:pPr marL="1041400" marR="0" lvl="1" indent="-142494" algn="l" rtl="0">
              <a:lnSpc>
                <a:spcPct val="100000"/>
              </a:lnSpc>
              <a:spcBef>
                <a:spcPts val="3500"/>
              </a:spcBef>
              <a:spcAft>
                <a:spcPts val="0"/>
              </a:spcAft>
              <a:buClr>
                <a:schemeClr val="lt1"/>
              </a:buClr>
              <a:buSzPct val="100000"/>
              <a:buFont typeface="Cabin"/>
            </a:pPr>
            <a:r>
              <a:rPr lang="en-US" sz="3000" b="0" i="0" u="none" strike="noStrike" cap="none" baseline="0" dirty="0">
                <a:solidFill>
                  <a:schemeClr val="lt1"/>
                </a:solidFill>
                <a:latin typeface="Cabin"/>
                <a:ea typeface="Cabin"/>
                <a:cs typeface="Cabin"/>
                <a:sym typeface="Cabin"/>
              </a:rPr>
              <a:t>Properties or Map or </a:t>
            </a:r>
            <a:r>
              <a:rPr lang="en-US" sz="3000" b="0" i="0" u="none" strike="noStrike" cap="none" baseline="0" dirty="0" err="1">
                <a:solidFill>
                  <a:schemeClr val="lt1"/>
                </a:solidFill>
                <a:latin typeface="Cabin"/>
                <a:ea typeface="Cabin"/>
                <a:cs typeface="Cabin"/>
                <a:sym typeface="Cabin"/>
              </a:rPr>
              <a:t>HashMap</a:t>
            </a:r>
            <a:r>
              <a:rPr lang="en-US" sz="3000" b="0" i="0" u="none" strike="noStrike" cap="none" baseline="0" dirty="0">
                <a:solidFill>
                  <a:schemeClr val="lt1"/>
                </a:solidFill>
                <a:latin typeface="Cabin"/>
                <a:ea typeface="Cabin"/>
                <a:cs typeface="Cabin"/>
                <a:sym typeface="Cabin"/>
              </a:rPr>
              <a:t> - Java</a:t>
            </a:r>
          </a:p>
          <a:p>
            <a:pPr marL="1041400" marR="0" lvl="1" indent="-142494" algn="l" rtl="0">
              <a:lnSpc>
                <a:spcPct val="100000"/>
              </a:lnSpc>
              <a:spcBef>
                <a:spcPts val="3500"/>
              </a:spcBef>
              <a:spcAft>
                <a:spcPts val="0"/>
              </a:spcAft>
              <a:buClr>
                <a:schemeClr val="lt1"/>
              </a:buClr>
              <a:buSzPct val="100000"/>
              <a:buFont typeface="Cabin"/>
            </a:pPr>
            <a:r>
              <a:rPr lang="en-US" sz="3000" b="0" i="0" u="none" strike="noStrike" cap="none" baseline="0" dirty="0">
                <a:solidFill>
                  <a:schemeClr val="lt1"/>
                </a:solidFill>
                <a:latin typeface="Cabin"/>
                <a:ea typeface="Cabin"/>
                <a:cs typeface="Cabin"/>
                <a:sym typeface="Cabin"/>
              </a:rPr>
              <a:t>Property Bag - C# / </a:t>
            </a:r>
            <a:r>
              <a:rPr lang="en-US" sz="3000" b="0" i="0" u="none" strike="noStrike" cap="none" baseline="0" dirty="0" err="1">
                <a:solidFill>
                  <a:schemeClr val="lt1"/>
                </a:solidFill>
                <a:latin typeface="Cabin"/>
                <a:ea typeface="Cabin"/>
                <a:cs typeface="Cabin"/>
                <a:sym typeface="Cabin"/>
              </a:rPr>
              <a:t>.Net</a:t>
            </a:r>
            <a:endParaRPr lang="en-US" sz="3000" b="0" i="0" u="none" strike="noStrike" cap="none" baseline="0" dirty="0">
              <a:solidFill>
                <a:schemeClr val="lt1"/>
              </a:solidFill>
              <a:latin typeface="Cabin"/>
              <a:ea typeface="Cabin"/>
              <a:cs typeface="Cabin"/>
              <a:sym typeface="Cabin"/>
            </a:endParaRPr>
          </a:p>
        </p:txBody>
      </p:sp>
      <p:sp>
        <p:nvSpPr>
          <p:cNvPr id="170" name="Shape 170"/>
          <p:cNvSpPr txBox="1"/>
          <p:nvPr/>
        </p:nvSpPr>
        <p:spPr>
          <a:xfrm>
            <a:off x="1894900" y="8293100"/>
            <a:ext cx="1342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baseline="0">
                <a:solidFill>
                  <a:srgbClr val="FFFF00"/>
                </a:solidFill>
                <a:latin typeface="Cabin"/>
                <a:ea typeface="Cabin"/>
                <a:cs typeface="Cabin"/>
                <a:sym typeface="Cabin"/>
                <a:hlinkClick r:id="rId3"/>
              </a:rPr>
              <a:t>http://en.wikipedia.org/wiki/Associative_array</a:t>
            </a:r>
          </a:p>
        </p:txBody>
      </p:sp>
      <p:pic>
        <p:nvPicPr>
          <p:cNvPr id="171" name="Shape 171"/>
          <p:cNvPicPr preferRelativeResize="0"/>
          <p:nvPr/>
        </p:nvPicPr>
        <p:blipFill rotWithShape="1">
          <a:blip r:embed="rId4">
            <a:alphaModFix/>
          </a:blip>
          <a:srcRect/>
          <a:stretch/>
        </p:blipFill>
        <p:spPr>
          <a:xfrm>
            <a:off x="13317537" y="423862"/>
            <a:ext cx="2201862" cy="23240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FF00"/>
                </a:solidFill>
                <a:latin typeface="Cabin"/>
                <a:ea typeface="Cabin"/>
                <a:cs typeface="Cabin"/>
                <a:sym typeface="Cabin"/>
              </a:rPr>
              <a:t>Dictionaries</a:t>
            </a:r>
          </a:p>
        </p:txBody>
      </p:sp>
      <p:sp>
        <p:nvSpPr>
          <p:cNvPr id="177" name="Shape 177"/>
          <p:cNvSpPr txBox="1">
            <a:spLocks noGrp="1"/>
          </p:cNvSpPr>
          <p:nvPr>
            <p:ph type="body" idx="1"/>
          </p:nvPr>
        </p:nvSpPr>
        <p:spPr>
          <a:xfrm>
            <a:off x="1155700" y="2603500"/>
            <a:ext cx="60833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Lists </a:t>
            </a:r>
            <a:r>
              <a:rPr lang="en-US" sz="3600" b="0" i="0" u="none" strike="noStrike" cap="none" baseline="0">
                <a:solidFill>
                  <a:srgbClr val="00FFFF"/>
                </a:solidFill>
                <a:latin typeface="Cabin"/>
                <a:ea typeface="Cabin"/>
                <a:cs typeface="Cabin"/>
                <a:sym typeface="Cabin"/>
              </a:rPr>
              <a:t>index</a:t>
            </a:r>
            <a:r>
              <a:rPr lang="en-US" sz="3600" b="0" i="0" u="none" strike="noStrike" cap="none" baseline="0">
                <a:solidFill>
                  <a:schemeClr val="lt1"/>
                </a:solidFill>
                <a:latin typeface="Cabin"/>
                <a:ea typeface="Cabin"/>
                <a:cs typeface="Cabin"/>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baseline="0">
                <a:solidFill>
                  <a:srgbClr val="FF00FF"/>
                </a:solidFill>
                <a:latin typeface="Cabin"/>
                <a:ea typeface="Cabin"/>
                <a:cs typeface="Cabin"/>
                <a:sym typeface="Cabin"/>
              </a:rPr>
              <a:t>Dictionaries</a:t>
            </a:r>
            <a:r>
              <a:rPr lang="en-US" sz="3600" b="0" i="0" u="none" strike="noStrike" cap="none" baseline="0">
                <a:solidFill>
                  <a:schemeClr val="lt1"/>
                </a:solidFill>
                <a:latin typeface="Cabin"/>
                <a:ea typeface="Cabin"/>
                <a:cs typeface="Cabin"/>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So we </a:t>
            </a:r>
            <a:r>
              <a:rPr lang="en-US" sz="3600" b="0" i="0" u="none" strike="noStrike" cap="none" baseline="0">
                <a:solidFill>
                  <a:srgbClr val="00FFFF"/>
                </a:solidFill>
                <a:latin typeface="Cabin"/>
                <a:ea typeface="Cabin"/>
                <a:cs typeface="Cabin"/>
                <a:sym typeface="Cabin"/>
              </a:rPr>
              <a:t>index</a:t>
            </a:r>
            <a:r>
              <a:rPr lang="en-US" sz="3600" b="0" i="0" u="none" strike="noStrike" cap="none" baseline="0">
                <a:solidFill>
                  <a:schemeClr val="lt1"/>
                </a:solidFill>
                <a:latin typeface="Cabin"/>
                <a:ea typeface="Cabin"/>
                <a:cs typeface="Cabin"/>
                <a:sym typeface="Cabin"/>
              </a:rPr>
              <a:t> the things we put in the </a:t>
            </a:r>
            <a:r>
              <a:rPr lang="en-US" sz="3600" b="0" i="0" u="none" strike="noStrike" cap="none" baseline="0">
                <a:solidFill>
                  <a:srgbClr val="FF00FF"/>
                </a:solidFill>
                <a:latin typeface="Cabin"/>
                <a:ea typeface="Cabin"/>
                <a:cs typeface="Cabin"/>
                <a:sym typeface="Cabin"/>
              </a:rPr>
              <a:t>dictionary</a:t>
            </a:r>
            <a:r>
              <a:rPr lang="en-US" sz="3600" b="0" i="0" u="none" strike="noStrike" cap="none" baseline="0">
                <a:solidFill>
                  <a:schemeClr val="lt1"/>
                </a:solidFill>
                <a:latin typeface="Cabin"/>
                <a:ea typeface="Cabin"/>
                <a:cs typeface="Cabin"/>
                <a:sym typeface="Cabin"/>
              </a:rPr>
              <a:t> with a </a:t>
            </a:r>
            <a:r>
              <a:rPr lang="en-US" sz="3600" b="0" i="0" u="none" strike="noStrike" cap="none" baseline="0">
                <a:solidFill>
                  <a:srgbClr val="00FFFF"/>
                </a:solidFill>
                <a:latin typeface="Arial"/>
                <a:ea typeface="Arial"/>
                <a:cs typeface="Arial"/>
                <a:sym typeface="Arial"/>
              </a:rPr>
              <a:t>“</a:t>
            </a:r>
            <a:r>
              <a:rPr lang="en-US" sz="3600" b="0" i="0" u="none" strike="noStrike" cap="none" baseline="0">
                <a:solidFill>
                  <a:srgbClr val="00FFFF"/>
                </a:solidFill>
                <a:latin typeface="Cabin"/>
                <a:ea typeface="Cabin"/>
                <a:cs typeface="Cabin"/>
                <a:sym typeface="Cabin"/>
              </a:rPr>
              <a:t>lookup tag</a:t>
            </a:r>
            <a:r>
              <a:rPr lang="en-US" sz="3600" b="0" i="0" u="none" strike="noStrike" cap="none" baseline="0">
                <a:solidFill>
                  <a:srgbClr val="00FFFF"/>
                </a:solidFill>
                <a:latin typeface="Arial"/>
                <a:ea typeface="Arial"/>
                <a:cs typeface="Arial"/>
                <a:sym typeface="Arial"/>
              </a:rPr>
              <a:t>”</a:t>
            </a:r>
          </a:p>
        </p:txBody>
      </p:sp>
      <p:sp>
        <p:nvSpPr>
          <p:cNvPr id="178" name="Shape 178"/>
          <p:cNvSpPr txBox="1"/>
          <p:nvPr/>
        </p:nvSpPr>
        <p:spPr>
          <a:xfrm>
            <a:off x="8242775" y="2155825"/>
            <a:ext cx="7428900" cy="644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chemeClr val="lt1"/>
                </a:solidFill>
                <a:latin typeface="Courier New"/>
                <a:ea typeface="Courier New"/>
                <a:cs typeface="Courier New"/>
                <a:sym typeface="Courier New"/>
              </a:rPr>
              <a:t> = </a:t>
            </a:r>
            <a:r>
              <a:rPr lang="en-US" sz="2400" b="1" i="0" u="none" strike="noStrike" cap="none" baseline="0">
                <a:solidFill>
                  <a:srgbClr val="FF00FF"/>
                </a:solidFill>
                <a:latin typeface="Courier New"/>
                <a:ea typeface="Courier New"/>
                <a:cs typeface="Courier New"/>
                <a:sym typeface="Courier New"/>
              </a:rPr>
              <a:t>dict</a:t>
            </a:r>
            <a:r>
              <a:rPr lang="en-US" sz="2400" b="1"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rgbClr val="00FFFF"/>
                </a:solidFill>
                <a:latin typeface="Courier New"/>
                <a:ea typeface="Courier New"/>
                <a:cs typeface="Courier New"/>
                <a:sym typeface="Courier New"/>
              </a:rPr>
              <a:t>['money']</a:t>
            </a:r>
            <a:r>
              <a:rPr lang="en-US" sz="2400" b="1" i="0" u="none" strike="noStrike" cap="none" baseline="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rgbClr val="00FFFF"/>
                </a:solidFill>
                <a:latin typeface="Courier New"/>
                <a:ea typeface="Courier New"/>
                <a:cs typeface="Courier New"/>
                <a:sym typeface="Courier New"/>
              </a:rPr>
              <a:t>['candy']</a:t>
            </a:r>
            <a:r>
              <a:rPr lang="en-US" sz="2400" b="1" i="0" u="none" strike="noStrike" cap="none" baseline="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rgbClr val="00FFFF"/>
                </a:solidFill>
                <a:latin typeface="Courier New"/>
                <a:ea typeface="Courier New"/>
                <a:cs typeface="Courier New"/>
                <a:sym typeface="Courier New"/>
              </a:rPr>
              <a:t>['tissues']</a:t>
            </a:r>
            <a:r>
              <a:rPr lang="en-US" sz="2400" b="1" i="0" u="none" strike="noStrike" cap="none" baseline="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FFFF00"/>
                </a:solidFill>
                <a:latin typeface="Courier New"/>
                <a:ea typeface="Courier New"/>
                <a:cs typeface="Courier New"/>
                <a:sym typeface="Courier New"/>
              </a:rPr>
              <a:t>print</a:t>
            </a:r>
            <a:r>
              <a:rPr lang="en-US" sz="2400" b="1" i="0" u="none" strike="noStrike" cap="none" baseline="0">
                <a:solidFill>
                  <a:schemeClr val="lt1"/>
                </a:solidFill>
                <a:latin typeface="Courier New"/>
                <a:ea typeface="Courier New"/>
                <a:cs typeface="Courier New"/>
                <a:sym typeface="Courier New"/>
              </a:rPr>
              <a:t> </a:t>
            </a:r>
            <a:r>
              <a:rPr lang="en-US" sz="2400" b="1" i="0" u="none" strike="noStrike" cap="none" baseline="0">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{'money': 12, 'tissues': 75, 'candy':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FFFF00"/>
                </a:solidFill>
                <a:latin typeface="Courier New"/>
                <a:ea typeface="Courier New"/>
                <a:cs typeface="Courier New"/>
                <a:sym typeface="Courier New"/>
              </a:rPr>
              <a:t>print</a:t>
            </a:r>
            <a:r>
              <a:rPr lang="en-US" sz="2400" b="1" i="0" u="none" strike="noStrike" cap="none" baseline="0">
                <a:solidFill>
                  <a:schemeClr val="lt1"/>
                </a:solidFill>
                <a:latin typeface="Courier New"/>
                <a:ea typeface="Courier New"/>
                <a:cs typeface="Courier New"/>
                <a:sym typeface="Courier New"/>
              </a:rPr>
              <a:t>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rgbClr val="00FFFF"/>
                </a:solidFill>
                <a:latin typeface="Courier New"/>
                <a:ea typeface="Courier New"/>
                <a:cs typeface="Courier New"/>
                <a:sym typeface="Courier New"/>
              </a:rPr>
              <a:t>['candy']</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rgbClr val="00FFFF"/>
                </a:solidFill>
                <a:latin typeface="Courier New"/>
                <a:ea typeface="Courier New"/>
                <a:cs typeface="Courier New"/>
                <a:sym typeface="Courier New"/>
              </a:rPr>
              <a:t>['candy']</a:t>
            </a:r>
            <a:r>
              <a:rPr lang="en-US" sz="2400" b="1" i="0" u="none" strike="noStrike" cap="none" baseline="0">
                <a:solidFill>
                  <a:schemeClr val="lt1"/>
                </a:solidFill>
                <a:latin typeface="Courier New"/>
                <a:ea typeface="Courier New"/>
                <a:cs typeface="Courier New"/>
                <a:sym typeface="Courier New"/>
              </a:rPr>
              <a:t> = </a:t>
            </a:r>
            <a:r>
              <a:rPr lang="en-US" sz="2400" b="1" i="0" u="none" strike="noStrike" cap="none" baseline="0">
                <a:solidFill>
                  <a:srgbClr val="00FF00"/>
                </a:solidFill>
                <a:latin typeface="Courier New"/>
                <a:ea typeface="Courier New"/>
                <a:cs typeface="Courier New"/>
                <a:sym typeface="Courier New"/>
              </a:rPr>
              <a:t>purse</a:t>
            </a:r>
            <a:r>
              <a:rPr lang="en-US" sz="2400" b="1" i="0" u="none" strike="noStrike" cap="none" baseline="0">
                <a:solidFill>
                  <a:srgbClr val="00FFFF"/>
                </a:solidFill>
                <a:latin typeface="Courier New"/>
                <a:ea typeface="Courier New"/>
                <a:cs typeface="Courier New"/>
                <a:sym typeface="Courier New"/>
              </a:rPr>
              <a:t>['candy']</a:t>
            </a:r>
            <a:r>
              <a:rPr lang="en-US" sz="2400" b="1" i="0" u="none" strike="noStrike" cap="none" baseline="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&gt;&gt;&gt; </a:t>
            </a:r>
            <a:r>
              <a:rPr lang="en-US" sz="2400" b="1" i="0" u="none" strike="noStrike" cap="none" baseline="0">
                <a:solidFill>
                  <a:srgbClr val="FFFF00"/>
                </a:solidFill>
                <a:latin typeface="Courier New"/>
                <a:ea typeface="Courier New"/>
                <a:cs typeface="Courier New"/>
                <a:sym typeface="Courier New"/>
              </a:rPr>
              <a:t>print</a:t>
            </a:r>
            <a:r>
              <a:rPr lang="en-US" sz="2400" b="1" i="0" u="none" strike="noStrike" cap="none" baseline="0">
                <a:solidFill>
                  <a:schemeClr val="lt1"/>
                </a:solidFill>
                <a:latin typeface="Courier New"/>
                <a:ea typeface="Courier New"/>
                <a:cs typeface="Courier New"/>
                <a:sym typeface="Courier New"/>
              </a:rPr>
              <a:t> </a:t>
            </a:r>
            <a:r>
              <a:rPr lang="en-US" sz="2400" b="1" i="0" u="none" strike="noStrike" cap="none" baseline="0">
                <a:solidFill>
                  <a:srgbClr val="00FF00"/>
                </a:solidFill>
                <a:latin typeface="Courier New"/>
                <a:ea typeface="Courier New"/>
                <a:cs typeface="Courier New"/>
                <a:sym typeface="Courier New"/>
              </a:rPr>
              <a:t>purse</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baseline="0">
                <a:solidFill>
                  <a:schemeClr val="lt1"/>
                </a:solidFill>
                <a:latin typeface="Courier New"/>
                <a:ea typeface="Courier New"/>
                <a:cs typeface="Courier New"/>
                <a:sym typeface="Courier New"/>
              </a:rPr>
              <a:t>{'money': 12, 'tissues': 75, </a:t>
            </a:r>
            <a:r>
              <a:rPr lang="en-US" sz="2400" b="1" i="0" u="none" strike="noStrike" cap="none" baseline="0">
                <a:solidFill>
                  <a:srgbClr val="00FFFF"/>
                </a:solidFill>
                <a:latin typeface="Courier New"/>
                <a:ea typeface="Courier New"/>
                <a:cs typeface="Courier New"/>
                <a:sym typeface="Courier New"/>
              </a:rPr>
              <a:t>'candy': 5</a:t>
            </a:r>
            <a:r>
              <a:rPr lang="en-US" sz="2400" b="1" i="0" u="none" strike="noStrike" cap="none" baseline="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FF00"/>
                </a:solidFill>
                <a:latin typeface="Cabin"/>
                <a:ea typeface="Cabin"/>
                <a:cs typeface="Cabin"/>
                <a:sym typeface="Cabin"/>
              </a:rPr>
              <a:t>Comparing Lists and Dictionaries</a:t>
            </a:r>
          </a:p>
        </p:txBody>
      </p:sp>
      <p:sp>
        <p:nvSpPr>
          <p:cNvPr id="184" name="Shape 184"/>
          <p:cNvSpPr txBox="1">
            <a:spLocks noGrp="1"/>
          </p:cNvSpPr>
          <p:nvPr>
            <p:ph type="body" idx="1"/>
          </p:nvPr>
        </p:nvSpPr>
        <p:spPr>
          <a:xfrm>
            <a:off x="1155700" y="2603500"/>
            <a:ext cx="13931900" cy="17271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00FF"/>
              </a:buClr>
              <a:buSzPct val="171000"/>
              <a:buFont typeface="Cabin"/>
              <a:buChar char="•"/>
            </a:pPr>
            <a:r>
              <a:rPr lang="en-US" sz="3600" b="0" i="0" u="none" strike="noStrike" cap="none" baseline="0">
                <a:solidFill>
                  <a:srgbClr val="FF00FF"/>
                </a:solidFill>
                <a:latin typeface="Cabin"/>
                <a:ea typeface="Cabin"/>
                <a:cs typeface="Cabin"/>
                <a:sym typeface="Cabin"/>
              </a:rPr>
              <a:t>Dictionaries</a:t>
            </a:r>
            <a:r>
              <a:rPr lang="en-US" sz="3600" b="0" i="0" u="none" strike="noStrike" cap="none" baseline="0">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lang="en-US" sz="3600" b="0" i="0" u="none" strike="noStrike" cap="none" baseline="0">
                <a:solidFill>
                  <a:srgbClr val="00FF00"/>
                </a:solidFill>
                <a:latin typeface="Cabin"/>
                <a:ea typeface="Cabin"/>
                <a:cs typeface="Cabin"/>
                <a:sym typeface="Cabin"/>
              </a:rPr>
              <a:t>ists</a:t>
            </a:r>
            <a:r>
              <a:rPr lang="en-US" sz="3600" b="0" i="0" u="none" strike="noStrike" cap="none" baseline="0">
                <a:solidFill>
                  <a:schemeClr val="lt1"/>
                </a:solidFill>
                <a:latin typeface="Cabin"/>
                <a:ea typeface="Cabin"/>
                <a:cs typeface="Cabin"/>
                <a:sym typeface="Cabin"/>
              </a:rPr>
              <a:t> except that they use </a:t>
            </a:r>
            <a:r>
              <a:rPr lang="en-US" sz="3600" b="0" i="0" u="none" strike="noStrike" cap="none" baseline="0">
                <a:solidFill>
                  <a:srgbClr val="FF7F00"/>
                </a:solidFill>
                <a:latin typeface="Cabin"/>
                <a:ea typeface="Cabin"/>
                <a:cs typeface="Cabin"/>
                <a:sym typeface="Cabin"/>
              </a:rPr>
              <a:t>keys</a:t>
            </a:r>
            <a:r>
              <a:rPr lang="en-US" sz="3600" b="0" i="0" u="none" strike="noStrike" cap="none" baseline="0">
                <a:solidFill>
                  <a:schemeClr val="lt1"/>
                </a:solidFill>
                <a:latin typeface="Cabin"/>
                <a:ea typeface="Cabin"/>
                <a:cs typeface="Cabin"/>
                <a:sym typeface="Cabin"/>
              </a:rPr>
              <a:t> instead of </a:t>
            </a:r>
            <a:r>
              <a:rPr lang="en-US" sz="3600" b="0" i="0" u="none" strike="noStrike" cap="none" baseline="0">
                <a:solidFill>
                  <a:srgbClr val="FFFFFF"/>
                </a:solidFill>
                <a:latin typeface="Cabin"/>
                <a:ea typeface="Cabin"/>
                <a:cs typeface="Cabin"/>
                <a:sym typeface="Cabin"/>
              </a:rPr>
              <a:t>numbers</a:t>
            </a:r>
            <a:r>
              <a:rPr lang="en-US" sz="3600" b="0" i="0" u="none" strike="noStrike" cap="none" baseline="0">
                <a:solidFill>
                  <a:schemeClr val="lt1"/>
                </a:solidFill>
                <a:latin typeface="Cabin"/>
                <a:ea typeface="Cabin"/>
                <a:cs typeface="Cabin"/>
                <a:sym typeface="Cabin"/>
              </a:rPr>
              <a:t> to look up </a:t>
            </a:r>
            <a:r>
              <a:rPr lang="en-US" sz="3600" b="0" i="0" u="none" strike="noStrike" cap="none" baseline="0">
                <a:solidFill>
                  <a:srgbClr val="FFFF00"/>
                </a:solidFill>
                <a:latin typeface="Cabin"/>
                <a:ea typeface="Cabin"/>
                <a:cs typeface="Cabin"/>
                <a:sym typeface="Cabin"/>
              </a:rPr>
              <a:t>values</a:t>
            </a:r>
          </a:p>
        </p:txBody>
      </p:sp>
      <p:sp>
        <p:nvSpPr>
          <p:cNvPr id="185" name="Shape 185"/>
          <p:cNvSpPr txBox="1"/>
          <p:nvPr/>
        </p:nvSpPr>
        <p:spPr>
          <a:xfrm>
            <a:off x="2381250" y="4922825"/>
            <a:ext cx="50592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 = </a:t>
            </a:r>
            <a:r>
              <a:rPr lang="en-US" sz="3000" b="1" i="0" u="none" strike="noStrike" cap="none" baseline="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a:t>
            </a:r>
            <a:r>
              <a:rPr lang="en-US" sz="3000" b="1" i="0" u="none" strike="noStrike" cap="none" baseline="0">
                <a:solidFill>
                  <a:srgbClr val="FF00FF"/>
                </a:solidFill>
                <a:latin typeface="Courier New"/>
                <a:ea typeface="Courier New"/>
                <a:cs typeface="Courier New"/>
                <a:sym typeface="Courier New"/>
              </a:rPr>
              <a:t>append</a:t>
            </a:r>
            <a:r>
              <a:rPr lang="en-US" sz="3000" b="1" i="0" u="none" strike="noStrike" cap="none" baseline="0">
                <a:solidFill>
                  <a:srgbClr val="00FF00"/>
                </a:solidFill>
                <a:latin typeface="Courier New"/>
                <a:ea typeface="Courier New"/>
                <a:cs typeface="Courier New"/>
                <a:sym typeface="Courier New"/>
              </a:rPr>
              <a:t>(</a:t>
            </a:r>
            <a:r>
              <a:rPr lang="en-US" sz="3000" b="1" i="0" u="none" strike="noStrike" cap="none" baseline="0">
                <a:solidFill>
                  <a:srgbClr val="FFFF00"/>
                </a:solidFill>
                <a:latin typeface="Courier New"/>
                <a:ea typeface="Courier New"/>
                <a:cs typeface="Courier New"/>
                <a:sym typeface="Courier New"/>
              </a:rPr>
              <a:t>21</a:t>
            </a:r>
            <a:r>
              <a:rPr lang="en-US" sz="3000" b="1" i="0" u="none" strike="noStrike" cap="none" baseline="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a:t>
            </a:r>
            <a:r>
              <a:rPr lang="en-US" sz="3000" b="1" i="0" u="none" strike="noStrike" cap="none" baseline="0">
                <a:solidFill>
                  <a:srgbClr val="FF00FF"/>
                </a:solidFill>
                <a:latin typeface="Courier New"/>
                <a:ea typeface="Courier New"/>
                <a:cs typeface="Courier New"/>
                <a:sym typeface="Courier New"/>
              </a:rPr>
              <a:t>append</a:t>
            </a:r>
            <a:r>
              <a:rPr lang="en-US" sz="3000" b="1" i="0" u="none" strike="noStrike" cap="none" baseline="0">
                <a:solidFill>
                  <a:srgbClr val="00FF00"/>
                </a:solidFill>
                <a:latin typeface="Courier New"/>
                <a:ea typeface="Courier New"/>
                <a:cs typeface="Courier New"/>
                <a:sym typeface="Courier New"/>
              </a:rPr>
              <a:t>(</a:t>
            </a:r>
            <a:r>
              <a:rPr lang="en-US" sz="3000" b="1" i="0" u="none" strike="noStrike" cap="none" baseline="0">
                <a:solidFill>
                  <a:srgbClr val="FFFF00"/>
                </a:solidFill>
                <a:latin typeface="Courier New"/>
                <a:ea typeface="Courier New"/>
                <a:cs typeface="Courier New"/>
                <a:sym typeface="Courier New"/>
              </a:rPr>
              <a:t>183</a:t>
            </a:r>
            <a:r>
              <a:rPr lang="en-US" sz="3000" b="1" i="0" u="none" strike="noStrike" cap="none" baseline="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a:t>
            </a:r>
            <a:r>
              <a:rPr lang="en-US" sz="3000" b="1" i="0" u="none" strike="noStrike" cap="none" baseline="0">
                <a:solidFill>
                  <a:srgbClr val="FFFF00"/>
                </a:solidFill>
                <a:latin typeface="Courier New"/>
                <a:ea typeface="Courier New"/>
                <a:cs typeface="Courier New"/>
                <a:sym typeface="Courier New"/>
              </a:rPr>
              <a:t>21, 183</a:t>
            </a:r>
            <a:r>
              <a:rPr lang="en-US" sz="3000" b="1" i="0" u="none" strike="noStrike" cap="none" baseline="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a:t>
            </a:r>
            <a:r>
              <a:rPr lang="en-US" sz="3000" b="1" i="0" u="none" strike="noStrike" cap="none" baseline="0">
                <a:solidFill>
                  <a:srgbClr val="FFFFFF"/>
                </a:solidFill>
                <a:latin typeface="Courier New"/>
                <a:ea typeface="Courier New"/>
                <a:cs typeface="Courier New"/>
                <a:sym typeface="Courier New"/>
              </a:rPr>
              <a:t>0</a:t>
            </a:r>
            <a:r>
              <a:rPr lang="en-US" sz="3000" b="1" i="0" u="none" strike="noStrike" cap="none" baseline="0">
                <a:solidFill>
                  <a:srgbClr val="00FF00"/>
                </a:solidFill>
                <a:latin typeface="Courier New"/>
                <a:ea typeface="Courier New"/>
                <a:cs typeface="Courier New"/>
                <a:sym typeface="Courier New"/>
              </a:rPr>
              <a:t>] = </a:t>
            </a:r>
            <a:r>
              <a:rPr lang="en-US" sz="3000" b="1" i="0" u="none" strike="noStrike" cap="none" baseline="0">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a:t>
            </a:r>
            <a:r>
              <a:rPr lang="en-US" sz="3000" b="1" i="0" u="none" strike="noStrike" cap="none" baseline="0">
                <a:solidFill>
                  <a:srgbClr val="FFFF00"/>
                </a:solidFill>
                <a:latin typeface="Courier New"/>
                <a:ea typeface="Courier New"/>
                <a:cs typeface="Courier New"/>
                <a:sym typeface="Courier New"/>
              </a:rPr>
              <a:t>23, 183</a:t>
            </a:r>
            <a:r>
              <a:rPr lang="en-US" sz="3000" b="1" i="0" u="none" strike="noStrike" cap="none" baseline="0">
                <a:solidFill>
                  <a:srgbClr val="00FF00"/>
                </a:solidFill>
                <a:latin typeface="Courier New"/>
                <a:ea typeface="Courier New"/>
                <a:cs typeface="Courier New"/>
                <a:sym typeface="Courier New"/>
              </a:rPr>
              <a:t>]</a:t>
            </a:r>
          </a:p>
        </p:txBody>
      </p:sp>
      <p:sp>
        <p:nvSpPr>
          <p:cNvPr id="186" name="Shape 186"/>
          <p:cNvSpPr txBox="1"/>
          <p:nvPr/>
        </p:nvSpPr>
        <p:spPr>
          <a:xfrm>
            <a:off x="9083675" y="436880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 =</a:t>
            </a:r>
            <a:r>
              <a:rPr lang="en-US" sz="3000" b="1" i="0" u="none" strike="noStrike" cap="none" baseline="0">
                <a:solidFill>
                  <a:srgbClr val="0000FF"/>
                </a:solidFill>
                <a:latin typeface="Courier New"/>
                <a:ea typeface="Courier New"/>
                <a:cs typeface="Courier New"/>
                <a:sym typeface="Courier New"/>
              </a:rPr>
              <a:t> </a:t>
            </a:r>
            <a:r>
              <a:rPr lang="en-US" sz="3000" b="1" i="0" u="none" strike="noStrike" cap="none" baseline="0">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 </a:t>
            </a:r>
            <a:r>
              <a:rPr lang="en-US" sz="3000" b="1" i="0" u="none" strike="noStrike" cap="none" baseline="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a:t>
            </a:r>
            <a:r>
              <a:rPr lang="en-US" sz="3000" b="1" i="0" u="none" strike="noStrike" cap="none" baseline="0">
                <a:solidFill>
                  <a:srgbClr val="FF7F00"/>
                </a:solidFill>
                <a:latin typeface="Courier New"/>
                <a:ea typeface="Courier New"/>
                <a:cs typeface="Courier New"/>
                <a:sym typeface="Courier New"/>
              </a:rPr>
              <a:t>'course'</a:t>
            </a:r>
            <a:r>
              <a:rPr lang="en-US" sz="3000" b="1" i="0" u="none" strike="noStrike" cap="none" baseline="0">
                <a:solidFill>
                  <a:srgbClr val="FF00FF"/>
                </a:solidFill>
                <a:latin typeface="Courier New"/>
                <a:ea typeface="Courier New"/>
                <a:cs typeface="Courier New"/>
                <a:sym typeface="Courier New"/>
              </a:rPr>
              <a:t>] = </a:t>
            </a:r>
            <a:r>
              <a:rPr lang="en-US" sz="3000" b="1" i="0" u="none" strike="noStrike" cap="none" baseline="0">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'course'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182</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21</a:t>
            </a:r>
            <a:r>
              <a:rPr lang="en-US" sz="3000" b="1" i="0" u="none" strike="noStrike" cap="none" baseline="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'course'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182</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23</a:t>
            </a:r>
            <a:r>
              <a:rPr lang="en-US" sz="3000" b="1" i="0" u="none" strike="noStrike" cap="none" baseline="0">
                <a:solidFill>
                  <a:srgbClr val="FF00FF"/>
                </a:solidFill>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2114550" y="449250"/>
            <a:ext cx="56909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 =</a:t>
            </a:r>
            <a:r>
              <a:rPr lang="en-US" sz="3000" b="1" i="0" u="none" strike="noStrike" cap="none" baseline="0">
                <a:solidFill>
                  <a:srgbClr val="0000FF"/>
                </a:solidFill>
                <a:latin typeface="Courier New"/>
                <a:ea typeface="Courier New"/>
                <a:cs typeface="Courier New"/>
                <a:sym typeface="Courier New"/>
              </a:rPr>
              <a:t> </a:t>
            </a:r>
            <a:r>
              <a:rPr lang="en-US" sz="3000" b="1" i="0" u="none" strike="noStrike" cap="none" baseline="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lst.append(</a:t>
            </a:r>
            <a:r>
              <a:rPr lang="en-US" sz="3000" b="1" i="0" u="none" strike="noStrike" cap="none" baseline="0">
                <a:solidFill>
                  <a:srgbClr val="FFFF00"/>
                </a:solidFill>
                <a:latin typeface="Courier New"/>
                <a:ea typeface="Courier New"/>
                <a:cs typeface="Courier New"/>
                <a:sym typeface="Courier New"/>
              </a:rPr>
              <a:t>21</a:t>
            </a:r>
            <a:r>
              <a:rPr lang="en-US" sz="3000" b="1" i="0" u="none" strike="noStrike" cap="none" baseline="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lst.append(</a:t>
            </a:r>
            <a:r>
              <a:rPr lang="en-US" sz="3000" b="1" i="0" u="none" strike="noStrike" cap="none" baseline="0">
                <a:solidFill>
                  <a:srgbClr val="FFFF00"/>
                </a:solidFill>
                <a:latin typeface="Courier New"/>
                <a:ea typeface="Courier New"/>
                <a:cs typeface="Courier New"/>
                <a:sym typeface="Courier New"/>
              </a:rPr>
              <a:t>183</a:t>
            </a:r>
            <a:r>
              <a:rPr lang="en-US" sz="3000" b="1" i="0" u="none" strike="noStrike" cap="none" baseline="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a:t>
            </a:r>
            <a:r>
              <a:rPr lang="en-US" sz="3000" b="1" i="0" u="none" strike="noStrike" cap="none" baseline="0">
                <a:solidFill>
                  <a:srgbClr val="FFFF00"/>
                </a:solidFill>
                <a:latin typeface="Courier New"/>
                <a:ea typeface="Courier New"/>
                <a:cs typeface="Courier New"/>
                <a:sym typeface="Courier New"/>
              </a:rPr>
              <a:t>21, 183</a:t>
            </a:r>
            <a:r>
              <a:rPr lang="en-US" sz="3000" b="1" i="0" u="none" strike="noStrike" cap="none" baseline="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lst</a:t>
            </a:r>
            <a:r>
              <a:rPr lang="en-US" sz="3000" b="1" i="0" u="none" strike="noStrike" cap="none" baseline="0">
                <a:solidFill>
                  <a:srgbClr val="FF7F00"/>
                </a:solidFill>
                <a:latin typeface="Courier New"/>
                <a:ea typeface="Courier New"/>
                <a:cs typeface="Courier New"/>
                <a:sym typeface="Courier New"/>
              </a:rPr>
              <a:t>[0]</a:t>
            </a:r>
            <a:r>
              <a:rPr lang="en-US" sz="3000" b="1" i="0" u="none" strike="noStrike" cap="none" baseline="0">
                <a:solidFill>
                  <a:srgbClr val="00FF00"/>
                </a:solidFill>
                <a:latin typeface="Courier New"/>
                <a:ea typeface="Courier New"/>
                <a:cs typeface="Courier New"/>
                <a:sym typeface="Courier New"/>
              </a:rPr>
              <a:t> = </a:t>
            </a:r>
            <a:r>
              <a:rPr lang="en-US" sz="3000" b="1" i="0" u="none" strike="noStrike" cap="none" baseline="0">
                <a:solidFill>
                  <a:srgbClr val="FFFF00"/>
                </a:solidFill>
                <a:latin typeface="Courier New"/>
                <a:ea typeface="Courier New"/>
                <a:cs typeface="Courier New"/>
                <a:sym typeface="Courier New"/>
              </a:rPr>
              <a:t>23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00FF00"/>
                </a:solidFill>
                <a:latin typeface="Courier New"/>
                <a:ea typeface="Courier New"/>
                <a:cs typeface="Courier New"/>
                <a:sym typeface="Courier New"/>
              </a:rPr>
              <a:t> lst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baseline="0">
                <a:solidFill>
                  <a:srgbClr val="00FF00"/>
                </a:solidFill>
                <a:latin typeface="Courier New"/>
                <a:ea typeface="Courier New"/>
                <a:cs typeface="Courier New"/>
                <a:sym typeface="Courier New"/>
              </a:rPr>
              <a:t>[</a:t>
            </a:r>
            <a:r>
              <a:rPr lang="en-US" sz="3000" b="1" i="0" u="none" strike="noStrike" cap="none" baseline="0">
                <a:solidFill>
                  <a:srgbClr val="FFFF00"/>
                </a:solidFill>
                <a:latin typeface="Courier New"/>
                <a:ea typeface="Courier New"/>
                <a:cs typeface="Courier New"/>
                <a:sym typeface="Courier New"/>
              </a:rPr>
              <a:t>23, 183</a:t>
            </a:r>
            <a:r>
              <a:rPr lang="en-US" sz="3000" b="1" i="0" u="none" strike="noStrike" cap="none" baseline="0">
                <a:solidFill>
                  <a:srgbClr val="00FF00"/>
                </a:solidFill>
                <a:latin typeface="Courier New"/>
                <a:ea typeface="Courier New"/>
                <a:cs typeface="Courier New"/>
                <a:sym typeface="Courier New"/>
              </a:rPr>
              <a:t>]</a:t>
            </a:r>
          </a:p>
        </p:txBody>
      </p:sp>
      <p:sp>
        <p:nvSpPr>
          <p:cNvPr id="192" name="Shape 192"/>
          <p:cNvSpPr txBox="1"/>
          <p:nvPr/>
        </p:nvSpPr>
        <p:spPr>
          <a:xfrm>
            <a:off x="2111375" y="4843450"/>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 = </a:t>
            </a:r>
            <a:r>
              <a:rPr lang="en-US" sz="3000" b="1" i="0" u="none" strike="noStrike" cap="none" baseline="0">
                <a:solidFill>
                  <a:srgbClr val="00FFFF"/>
                </a:solidFill>
                <a:latin typeface="Courier New"/>
                <a:ea typeface="Courier New"/>
                <a:cs typeface="Courier New"/>
                <a:sym typeface="Courier New"/>
              </a:rPr>
              <a:t>dict()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 </a:t>
            </a:r>
            <a:r>
              <a:rPr lang="en-US" sz="3000" b="1" i="0" u="none" strike="noStrike" cap="none" baseline="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a:t>
            </a:r>
            <a:r>
              <a:rPr lang="en-US" sz="3000" b="1" i="0" u="none" strike="noStrike" cap="none" baseline="0">
                <a:solidFill>
                  <a:srgbClr val="FF7F00"/>
                </a:solidFill>
                <a:latin typeface="Courier New"/>
                <a:ea typeface="Courier New"/>
                <a:cs typeface="Courier New"/>
                <a:sym typeface="Courier New"/>
              </a:rPr>
              <a:t>'course'</a:t>
            </a:r>
            <a:r>
              <a:rPr lang="en-US" sz="3000" b="1" i="0" u="none" strike="noStrike" cap="none" baseline="0">
                <a:solidFill>
                  <a:srgbClr val="FF00FF"/>
                </a:solidFill>
                <a:latin typeface="Courier New"/>
                <a:ea typeface="Courier New"/>
                <a:cs typeface="Courier New"/>
                <a:sym typeface="Courier New"/>
              </a:rPr>
              <a:t>] = </a:t>
            </a:r>
            <a:r>
              <a:rPr lang="en-US" sz="3000" b="1" i="0" u="none" strike="noStrike" cap="none" baseline="0">
                <a:solidFill>
                  <a:srgbClr val="FFFF00"/>
                </a:solidFill>
                <a:latin typeface="Courier New"/>
                <a:ea typeface="Courier New"/>
                <a:cs typeface="Courier New"/>
                <a:sym typeface="Courier New"/>
              </a:rPr>
              <a:t>182</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'course'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182</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21</a:t>
            </a:r>
            <a:r>
              <a:rPr lang="en-US" sz="3000" b="1" i="0" u="none" strike="noStrike" cap="none" baseline="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ddd[</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 23</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&gt;&gt;&gt; </a:t>
            </a:r>
            <a:r>
              <a:rPr lang="en-US" sz="3000" b="1" i="0" u="none" strike="noStrike" cap="none" baseline="0">
                <a:solidFill>
                  <a:srgbClr val="FFFF00"/>
                </a:solidFill>
                <a:latin typeface="Courier New"/>
                <a:ea typeface="Courier New"/>
                <a:cs typeface="Courier New"/>
                <a:sym typeface="Courier New"/>
              </a:rPr>
              <a:t>print</a:t>
            </a:r>
            <a:r>
              <a:rPr lang="en-US" sz="3000" b="1" i="0" u="none" strike="noStrike" cap="none" baseline="0">
                <a:solidFill>
                  <a:srgbClr val="FF00FF"/>
                </a:solidFill>
                <a:latin typeface="Courier New"/>
                <a:ea typeface="Courier New"/>
                <a:cs typeface="Courier New"/>
                <a:sym typeface="Courier New"/>
              </a:rPr>
              <a:t> ddd</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baseline="0">
                <a:solidFill>
                  <a:srgbClr val="FF00FF"/>
                </a:solidFill>
                <a:latin typeface="Courier New"/>
                <a:ea typeface="Courier New"/>
                <a:cs typeface="Courier New"/>
                <a:sym typeface="Courier New"/>
              </a:rPr>
              <a:t>{</a:t>
            </a:r>
            <a:r>
              <a:rPr lang="en-US" sz="3000" b="1" i="0" u="none" strike="noStrike" cap="none" baseline="0">
                <a:solidFill>
                  <a:srgbClr val="FF7F00"/>
                </a:solidFill>
                <a:latin typeface="Courier New"/>
                <a:ea typeface="Courier New"/>
                <a:cs typeface="Courier New"/>
                <a:sym typeface="Courier New"/>
              </a:rPr>
              <a:t>'course'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182</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7F00"/>
                </a:solidFill>
                <a:latin typeface="Courier New"/>
                <a:ea typeface="Courier New"/>
                <a:cs typeface="Courier New"/>
                <a:sym typeface="Courier New"/>
              </a:rPr>
              <a:t>'age'</a:t>
            </a:r>
            <a:r>
              <a:rPr lang="en-US" sz="3000" b="1" i="0" u="none" strike="noStrike" cap="none" baseline="0">
                <a:solidFill>
                  <a:srgbClr val="FF00FF"/>
                </a:solidFill>
                <a:latin typeface="Courier New"/>
                <a:ea typeface="Courier New"/>
                <a:cs typeface="Courier New"/>
                <a:sym typeface="Courier New"/>
              </a:rPr>
              <a:t>: </a:t>
            </a:r>
            <a:r>
              <a:rPr lang="en-US" sz="3000" b="1" i="0" u="none" strike="noStrike" cap="none" baseline="0">
                <a:solidFill>
                  <a:srgbClr val="FFFF00"/>
                </a:solidFill>
                <a:latin typeface="Courier New"/>
                <a:ea typeface="Courier New"/>
                <a:cs typeface="Courier New"/>
                <a:sym typeface="Courier New"/>
              </a:rPr>
              <a:t>23</a:t>
            </a:r>
            <a:r>
              <a:rPr lang="en-US" sz="3000" b="1" i="0" u="none" strike="noStrike" cap="none" baseline="0">
                <a:solidFill>
                  <a:srgbClr val="FF00FF"/>
                </a:solidFill>
                <a:latin typeface="Courier New"/>
                <a:ea typeface="Courier New"/>
                <a:cs typeface="Courier New"/>
                <a:sym typeface="Courier New"/>
              </a:rPr>
              <a:t>}</a:t>
            </a:r>
          </a:p>
        </p:txBody>
      </p:sp>
      <p:sp>
        <p:nvSpPr>
          <p:cNvPr id="193" name="Shape 193"/>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a:t>
            </a:r>
          </a:p>
        </p:txBody>
      </p:sp>
      <p:sp>
        <p:nvSpPr>
          <p:cNvPr id="194" name="Shape 194"/>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21</a:t>
            </a:r>
          </a:p>
        </p:txBody>
      </p:sp>
      <p:sp>
        <p:nvSpPr>
          <p:cNvPr id="195" name="Shape 195"/>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[1]</a:t>
            </a:r>
          </a:p>
        </p:txBody>
      </p:sp>
      <p:sp>
        <p:nvSpPr>
          <p:cNvPr id="196" name="Shape 196"/>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183</a:t>
            </a:r>
          </a:p>
        </p:txBody>
      </p:sp>
      <p:sp>
        <p:nvSpPr>
          <p:cNvPr id="197" name="Shape 197"/>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b="0" i="0" u="none" strike="noStrike" cap="none" baseline="0">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198" name="Shape 198"/>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Key</a:t>
            </a:r>
          </a:p>
        </p:txBody>
      </p:sp>
      <p:sp>
        <p:nvSpPr>
          <p:cNvPr id="199" name="Shape 199"/>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Value</a:t>
            </a:r>
          </a:p>
        </p:txBody>
      </p:sp>
      <p:sp>
        <p:nvSpPr>
          <p:cNvPr id="200" name="Shape 200"/>
          <p:cNvSpPr txBox="1"/>
          <p:nvPr/>
        </p:nvSpPr>
        <p:spPr>
          <a:xfrm>
            <a:off x="10645775" y="6667500"/>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['course']</a:t>
            </a:r>
          </a:p>
        </p:txBody>
      </p:sp>
      <p:sp>
        <p:nvSpPr>
          <p:cNvPr id="201" name="Shape 201"/>
          <p:cNvSpPr txBox="1"/>
          <p:nvPr/>
        </p:nvSpPr>
        <p:spPr>
          <a:xfrm>
            <a:off x="13017500" y="66548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02" name="Shape 202"/>
          <p:cNvSpPr txBox="1"/>
          <p:nvPr/>
        </p:nvSpPr>
        <p:spPr>
          <a:xfrm>
            <a:off x="11293475" y="7429500"/>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['age']</a:t>
            </a:r>
          </a:p>
        </p:txBody>
      </p:sp>
      <p:sp>
        <p:nvSpPr>
          <p:cNvPr id="203" name="Shape 203"/>
          <p:cNvSpPr txBox="1"/>
          <p:nvPr/>
        </p:nvSpPr>
        <p:spPr>
          <a:xfrm>
            <a:off x="13017500" y="74168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21</a:t>
            </a:r>
          </a:p>
        </p:txBody>
      </p:sp>
      <p:sp>
        <p:nvSpPr>
          <p:cNvPr id="204" name="Shape 204"/>
          <p:cNvSpPr txBox="1"/>
          <p:nvPr/>
        </p:nvSpPr>
        <p:spPr>
          <a:xfrm>
            <a:off x="14820900" y="6870700"/>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b="0" i="0" u="none" strike="noStrike" cap="none" baseline="0">
                <a:solidFill>
                  <a:srgbClr val="FF00FF"/>
                </a:solidFill>
                <a:latin typeface="Cabin"/>
                <a:ea typeface="Cabin"/>
                <a:cs typeface="Cabin"/>
                <a:sym typeface="Cabin"/>
              </a:rPr>
              <a:t>ddd</a:t>
            </a:r>
          </a:p>
        </p:txBody>
      </p:sp>
      <p:sp>
        <p:nvSpPr>
          <p:cNvPr id="205" name="Shape 205"/>
          <p:cNvSpPr txBox="1"/>
          <p:nvPr/>
        </p:nvSpPr>
        <p:spPr>
          <a:xfrm>
            <a:off x="11541125" y="58674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Key</a:t>
            </a:r>
          </a:p>
        </p:txBody>
      </p:sp>
      <p:sp>
        <p:nvSpPr>
          <p:cNvPr id="206" name="Shape 206"/>
          <p:cNvSpPr txBox="1"/>
          <p:nvPr/>
        </p:nvSpPr>
        <p:spPr>
          <a:xfrm>
            <a:off x="12961937" y="5867400"/>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Value</a:t>
            </a:r>
          </a:p>
        </p:txBody>
      </p:sp>
      <p:sp>
        <p:nvSpPr>
          <p:cNvPr id="207" name="Shape 207"/>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600" b="0" i="0" u="none" strike="noStrike" cap="none" baseline="0">
                <a:solidFill>
                  <a:srgbClr val="00FF00"/>
                </a:solidFill>
                <a:latin typeface="Cabin"/>
                <a:ea typeface="Cabin"/>
                <a:cs typeface="Cabin"/>
                <a:sym typeface="Cabin"/>
              </a:rPr>
              <a:t>List</a:t>
            </a:r>
          </a:p>
        </p:txBody>
      </p:sp>
      <p:sp>
        <p:nvSpPr>
          <p:cNvPr id="208" name="Shape 208"/>
          <p:cNvSpPr txBox="1"/>
          <p:nvPr/>
        </p:nvSpPr>
        <p:spPr>
          <a:xfrm>
            <a:off x="11312525" y="5067300"/>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600" b="0" i="0" u="none" strike="noStrike" cap="none" baseline="0">
                <a:solidFill>
                  <a:srgbClr val="FF00FF"/>
                </a:solidFill>
                <a:latin typeface="Cabin"/>
                <a:ea typeface="Cabin"/>
                <a:cs typeface="Cabin"/>
                <a:sym typeface="Cabin"/>
              </a:rPr>
              <a:t>Dictionary</a:t>
            </a:r>
          </a:p>
        </p:txBody>
      </p:sp>
    </p:spTree>
  </p:cSld>
  <p:clrMapOvr>
    <a:masterClrMapping/>
  </p:clrMapOvr>
  <p:transition spd="slow">
    <p:cut/>
  </p:transition>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2351</Words>
  <Application>Microsoft Office PowerPoint</Application>
  <PresentationFormat>사용자 지정</PresentationFormat>
  <Paragraphs>343</Paragraphs>
  <Slides>32</Slides>
  <Notes>31</Notes>
  <HiddenSlides>0</HiddenSlides>
  <MMClips>0</MMClips>
  <ScaleCrop>false</ScaleCrop>
  <HeadingPairs>
    <vt:vector size="6" baseType="variant">
      <vt:variant>
        <vt:lpstr>사용한 글꼴</vt:lpstr>
      </vt:variant>
      <vt:variant>
        <vt:i4>3</vt:i4>
      </vt:variant>
      <vt:variant>
        <vt:lpstr>테마</vt:lpstr>
      </vt:variant>
      <vt:variant>
        <vt:i4>5</vt:i4>
      </vt:variant>
      <vt:variant>
        <vt:lpstr>슬라이드 제목</vt:lpstr>
      </vt:variant>
      <vt:variant>
        <vt:i4>32</vt:i4>
      </vt:variant>
    </vt:vector>
  </HeadingPairs>
  <TitlesOfParts>
    <vt:vector size="40" baseType="lpstr">
      <vt:lpstr>Courier New</vt:lpstr>
      <vt:lpstr>Cabin</vt:lpstr>
      <vt:lpstr>Arial</vt:lpstr>
      <vt:lpstr>Title &amp; Subtitle</vt:lpstr>
      <vt:lpstr>1_Title &amp; Bullets</vt:lpstr>
      <vt:lpstr>Title - Center</vt:lpstr>
      <vt:lpstr>Title &amp; Bullets - 2 Column</vt:lpstr>
      <vt:lpstr>Title &amp; Bullets</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프레젠테이션</vt:lpstr>
      <vt:lpstr>Dictionary Literals (Constants)</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PowerPoint 프레젠테이션</vt:lpstr>
      <vt:lpstr>Simplified counting with get()</vt:lpstr>
      <vt:lpstr>PowerPoint 프레젠테이션</vt:lpstr>
      <vt:lpstr>PowerPoint 프레젠테이션</vt:lpstr>
      <vt:lpstr>Counting Pattern</vt:lpstr>
      <vt:lpstr>Counting Words</vt:lpstr>
      <vt:lpstr>PowerPoint 프레젠테이션</vt:lpstr>
      <vt:lpstr>Definite Loops and Dictionaries</vt:lpstr>
      <vt:lpstr>Retrieving lists of Keys and Values</vt:lpstr>
      <vt:lpstr>Bonus: Two Iteration Variables!</vt:lpstr>
      <vt:lpstr>PowerPoint 프레젠테이션</vt:lpstr>
      <vt:lpstr>Summary</vt:lpstr>
      <vt:lpstr>Acknowledgements / 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Kim Misong</cp:lastModifiedBy>
  <cp:revision>5</cp:revision>
  <dcterms:modified xsi:type="dcterms:W3CDTF">2015-11-24T10:29:02Z</dcterms:modified>
</cp:coreProperties>
</file>