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2" r:id="rId11"/>
    <p:sldId id="264" r:id="rId12"/>
    <p:sldId id="265" r:id="rId13"/>
    <p:sldId id="266" r:id="rId14"/>
    <p:sldId id="273" r:id="rId15"/>
    <p:sldId id="267" r:id="rId16"/>
    <p:sldId id="26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204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6C4E0-A7DE-4475-BB84-0BE208BFE28B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A1C24-B803-4A6A-926D-5659B06D6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2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1C24-B803-4A6A-926D-5659B06D66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>
          <a:xfrm>
            <a:off x="428625" y="2286000"/>
            <a:ext cx="7429500" cy="114300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10. SNP </a:t>
            </a:r>
            <a:r>
              <a:rPr lang="en-US" altLang="ko-KR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Haplotyping</a:t>
            </a:r>
            <a:endParaRPr lang="ko-KR" alt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 </a:t>
            </a:r>
            <a:r>
              <a:rPr lang="en-US" altLang="ko-KR" dirty="0" smtClean="0"/>
              <a:t>10-2. Haplotype-tagging SNP (</a:t>
            </a:r>
            <a:r>
              <a:rPr lang="en-US" altLang="ko-KR" dirty="0" err="1" smtClean="0"/>
              <a:t>htSNP</a:t>
            </a:r>
            <a:r>
              <a:rPr lang="en-US" altLang="ko-KR" dirty="0" smtClean="0"/>
              <a:t>)</a:t>
            </a:r>
            <a:r>
              <a:rPr lang="ko-KR" altLang="en-US" smtClean="0"/>
              <a:t>을 선택할 때 고려할 우선 순위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7970"/>
              </p:ext>
            </p:extLst>
          </p:nvPr>
        </p:nvGraphicFramePr>
        <p:xfrm>
          <a:off x="539552" y="908720"/>
          <a:ext cx="59766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964"/>
                <a:gridCol w="40417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 순위 </a:t>
                      </a:r>
                      <a:r>
                        <a:rPr lang="en-US" altLang="ko-KR" dirty="0" smtClean="0"/>
                        <a:t>(priority)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SNP</a:t>
                      </a:r>
                      <a:r>
                        <a:rPr lang="ko-KR" altLang="en-US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mtClean="0"/>
                        <a:t>특성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nonrepetitive</a:t>
                      </a:r>
                      <a:r>
                        <a:rPr lang="en-US" altLang="ko-KR" dirty="0" smtClean="0"/>
                        <a:t> &gt; repetitive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SNP</a:t>
                      </a:r>
                      <a:r>
                        <a:rPr lang="ko-KR" altLang="en-US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mtClean="0"/>
                        <a:t>위치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coding &gt; noncoding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SNP</a:t>
                      </a:r>
                      <a:r>
                        <a:rPr lang="ko-KR" altLang="en-US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mtClean="0"/>
                        <a:t>기능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nonsynonymous</a:t>
                      </a:r>
                      <a:r>
                        <a:rPr lang="en-US" altLang="ko-KR" dirty="0" smtClean="0"/>
                        <a:t> &gt; </a:t>
                      </a:r>
                      <a:r>
                        <a:rPr lang="en-US" altLang="ko-KR" dirty="0" err="1" smtClean="0"/>
                        <a:t>syonymous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344177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htSNP</a:t>
            </a:r>
            <a:r>
              <a:rPr lang="ko-KR" altLang="en-US" smtClean="0"/>
              <a:t>은 집단 또는 인종 특이적으로 구분되어 나타남</a:t>
            </a:r>
            <a:r>
              <a:rPr lang="en-US" altLang="ko-KR" dirty="0" smtClean="0"/>
              <a:t>. </a:t>
            </a:r>
            <a:r>
              <a:rPr lang="ko-KR" altLang="en-US" smtClean="0"/>
              <a:t>전체 인간 유전체에서 밝혀진 대량의 </a:t>
            </a:r>
            <a:r>
              <a:rPr lang="en-US" altLang="ko-KR" dirty="0" err="1" smtClean="0"/>
              <a:t>taggingSNP</a:t>
            </a:r>
            <a:r>
              <a:rPr lang="ko-KR" altLang="en-US" smtClean="0"/>
              <a:t>을 질병원인 유전자 탐색을 위한 연관성 연구에 직접 사용하고 있음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76250"/>
            <a:ext cx="787717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71488"/>
            <a:ext cx="7867650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81013"/>
            <a:ext cx="7829550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71626"/>
            <a:ext cx="36135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latin typeface="+mj-ea"/>
                <a:ea typeface="+mj-ea"/>
              </a:rPr>
              <a:t>4. Haplotype tree </a:t>
            </a:r>
            <a:r>
              <a:rPr lang="ko-KR" altLang="en-US" sz="2500" b="1" smtClean="0">
                <a:latin typeface="+mj-ea"/>
                <a:ea typeface="+mj-ea"/>
              </a:rPr>
              <a:t>분석</a:t>
            </a:r>
            <a:endParaRPr lang="ko-KR" altLang="en-US" sz="25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5273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Haplotype</a:t>
            </a:r>
            <a:r>
              <a:rPr lang="ko-KR" altLang="en-US" smtClean="0"/>
              <a:t>을 구성하는 염기서열 차이를 비교하여 </a:t>
            </a:r>
            <a:r>
              <a:rPr lang="en-US" altLang="ko-KR" dirty="0" smtClean="0"/>
              <a:t>haplotype </a:t>
            </a:r>
            <a:r>
              <a:rPr lang="ko-KR" altLang="en-US" smtClean="0"/>
              <a:t>간의 유사성을 근거로 </a:t>
            </a:r>
            <a:r>
              <a:rPr lang="en-US" altLang="ko-KR" dirty="0" smtClean="0"/>
              <a:t>haplotype tree(=haplotype-based phylogeny)</a:t>
            </a:r>
            <a:r>
              <a:rPr lang="ko-KR" altLang="en-US" smtClean="0"/>
              <a:t>를 만들 수 있음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165304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유전체 시료의 </a:t>
            </a:r>
            <a:r>
              <a:rPr lang="en-US" altLang="ko-KR" sz="1700" dirty="0" smtClean="0"/>
              <a:t>genotype </a:t>
            </a:r>
            <a:r>
              <a:rPr lang="ko-KR" altLang="en-US" sz="1700" smtClean="0"/>
              <a:t>데이터를 확보하여 </a:t>
            </a:r>
            <a:r>
              <a:rPr lang="en-US" altLang="ko-KR" sz="1700" dirty="0" smtClean="0"/>
              <a:t>haplotype</a:t>
            </a:r>
            <a:r>
              <a:rPr lang="ko-KR" altLang="en-US" sz="1700" smtClean="0"/>
              <a:t>을 파악하고 </a:t>
            </a:r>
            <a:r>
              <a:rPr lang="en-US" altLang="ko-KR" sz="1700" dirty="0" smtClean="0"/>
              <a:t>haplotype </a:t>
            </a:r>
            <a:r>
              <a:rPr lang="ko-KR" altLang="en-US" sz="1700" smtClean="0"/>
              <a:t>간의 염기서열에 대한 유사성을 비교하여 </a:t>
            </a:r>
            <a:r>
              <a:rPr lang="en-US" altLang="ko-KR" sz="1700" dirty="0" smtClean="0"/>
              <a:t>haplotype tree</a:t>
            </a:r>
            <a:r>
              <a:rPr lang="ko-KR" altLang="en-US" sz="1700" smtClean="0"/>
              <a:t>를 만들어 진화론적인 돌연변이의 발생을 분류</a:t>
            </a:r>
            <a:endParaRPr lang="ko-KR" altLang="en-US" sz="1700"/>
          </a:p>
        </p:txBody>
      </p:sp>
      <p:sp>
        <p:nvSpPr>
          <p:cNvPr id="7" name="TextBox 6"/>
          <p:cNvSpPr txBox="1"/>
          <p:nvPr/>
        </p:nvSpPr>
        <p:spPr>
          <a:xfrm>
            <a:off x="755576" y="3140968"/>
            <a:ext cx="421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10-7. Haplotype tree </a:t>
            </a:r>
            <a:r>
              <a:rPr lang="ko-KR" altLang="en-US" smtClean="0"/>
              <a:t>작성의 순서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17438"/>
            <a:ext cx="799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Haplotype tree </a:t>
            </a:r>
            <a:r>
              <a:rPr lang="ko-KR" altLang="en-US" smtClean="0"/>
              <a:t>분석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개인의 유전적 근원 뿐 아니라 인간의 진화</a:t>
            </a:r>
            <a:r>
              <a:rPr lang="en-US" altLang="ko-KR" dirty="0" smtClean="0"/>
              <a:t>, </a:t>
            </a:r>
            <a:r>
              <a:rPr lang="ko-KR" altLang="en-US" smtClean="0"/>
              <a:t>역사적 시간대와 혈통을 유전적으로 결정함으로써 유전체 상에 가해진 자연 선발을 이해하는 방법을 제공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한 </a:t>
            </a:r>
            <a:r>
              <a:rPr lang="ko-KR" altLang="en-US" dirty="0" err="1" smtClean="0"/>
              <a:t>생물종에서</a:t>
            </a:r>
            <a:r>
              <a:rPr lang="ko-KR" altLang="en-US" dirty="0" smtClean="0"/>
              <a:t> 또는 종간의 </a:t>
            </a:r>
            <a:r>
              <a:rPr lang="en-US" altLang="ko-KR" dirty="0" smtClean="0"/>
              <a:t>haplotype phylogeny</a:t>
            </a:r>
            <a:r>
              <a:rPr lang="ko-KR" altLang="en-US" smtClean="0"/>
              <a:t>를 이해할 수 있음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Haplotype group</a:t>
            </a:r>
            <a:r>
              <a:rPr lang="ko-KR" altLang="en-US" smtClean="0"/>
              <a:t>은 매우 유사한 </a:t>
            </a:r>
            <a:r>
              <a:rPr lang="en-US" altLang="ko-KR" dirty="0" smtClean="0"/>
              <a:t>haplotype set</a:t>
            </a:r>
            <a:r>
              <a:rPr lang="ko-KR" altLang="en-US" smtClean="0"/>
              <a:t>으로 구성되어 있고 한 집단의 구성원들은 일반적으로 동일한 </a:t>
            </a:r>
            <a:r>
              <a:rPr lang="en-US" altLang="ko-KR" dirty="0" smtClean="0"/>
              <a:t>haplotype </a:t>
            </a:r>
            <a:r>
              <a:rPr lang="ko-KR" altLang="en-US" smtClean="0"/>
              <a:t>패턴을 공유하고 있음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오래된 </a:t>
            </a:r>
            <a:r>
              <a:rPr lang="en-US" altLang="ko-KR" dirty="0" smtClean="0"/>
              <a:t>haplotype</a:t>
            </a:r>
            <a:r>
              <a:rPr lang="ko-KR" altLang="en-US" smtClean="0"/>
              <a:t>은 </a:t>
            </a:r>
            <a:r>
              <a:rPr lang="en-US" altLang="ko-KR" dirty="0" smtClean="0"/>
              <a:t>haplotype tree </a:t>
            </a:r>
            <a:r>
              <a:rPr lang="ko-KR" altLang="en-US" smtClean="0"/>
              <a:t>안쪽에</a:t>
            </a:r>
            <a:r>
              <a:rPr lang="en-US" altLang="ko-KR" dirty="0" smtClean="0"/>
              <a:t>, </a:t>
            </a:r>
            <a:r>
              <a:rPr lang="ko-KR" altLang="en-US" smtClean="0"/>
              <a:t>최근 형성된</a:t>
            </a:r>
            <a:r>
              <a:rPr lang="en-US" altLang="ko-KR" dirty="0" smtClean="0"/>
              <a:t>haplotype</a:t>
            </a:r>
            <a:r>
              <a:rPr lang="ko-KR" altLang="en-US" smtClean="0"/>
              <a:t>은 바깥쪽 나뭇잎 부분에 위치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사람의 경우 침팬지와 같은 영장류의 </a:t>
            </a:r>
            <a:r>
              <a:rPr lang="en-US" altLang="ko-KR" dirty="0" smtClean="0"/>
              <a:t>haplotype</a:t>
            </a:r>
            <a:r>
              <a:rPr lang="ko-KR" altLang="en-US" smtClean="0"/>
              <a:t>을 오래된 조상 </a:t>
            </a:r>
            <a:r>
              <a:rPr lang="en-US" altLang="ko-KR" dirty="0" smtClean="0"/>
              <a:t>haplotype</a:t>
            </a:r>
            <a:r>
              <a:rPr lang="ko-KR" altLang="en-US" smtClean="0"/>
              <a:t>으로 정의하고 비교의 기준으로 삼음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민족 또는 집단의 이동 역사</a:t>
            </a:r>
            <a:r>
              <a:rPr lang="en-US" altLang="ko-KR" dirty="0" smtClean="0"/>
              <a:t>, </a:t>
            </a:r>
            <a:r>
              <a:rPr lang="ko-KR" altLang="en-US" smtClean="0"/>
              <a:t>유전표류와 자연선발을 이해하는데 사용 </a:t>
            </a:r>
            <a:r>
              <a:rPr lang="en-US" altLang="ko-KR" dirty="0" smtClean="0"/>
              <a:t>=&gt; </a:t>
            </a:r>
            <a:r>
              <a:rPr lang="ko-KR" altLang="en-US" smtClean="0"/>
              <a:t>일반적으로 오래된 집단에서 더 다양한 정류의 </a:t>
            </a:r>
            <a:r>
              <a:rPr lang="en-US" altLang="ko-KR" dirty="0" smtClean="0"/>
              <a:t>haplotype</a:t>
            </a:r>
            <a:r>
              <a:rPr lang="ko-KR" altLang="en-US" smtClean="0"/>
              <a:t>이 분포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모계</a:t>
            </a:r>
            <a:r>
              <a:rPr lang="en-US" altLang="ko-KR" dirty="0"/>
              <a:t> </a:t>
            </a:r>
            <a:r>
              <a:rPr lang="ko-KR" altLang="en-US" smtClean="0"/>
              <a:t>또는 부계의 조상을 거꾸로 추적하는데도 유용하게 사용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7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8640"/>
            <a:ext cx="79248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5" y="6021288"/>
            <a:ext cx="90364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집단 특이적인 유전체</a:t>
            </a:r>
            <a:r>
              <a:rPr lang="en-US" altLang="ko-KR" sz="1500" dirty="0" smtClean="0"/>
              <a:t>(Linkage disequilibrium; LD) </a:t>
            </a:r>
            <a:r>
              <a:rPr lang="ko-KR" altLang="en-US" sz="1500" smtClean="0"/>
              <a:t>구조 및 </a:t>
            </a:r>
            <a:r>
              <a:rPr lang="en-US" altLang="ko-KR" sz="1500" dirty="0" smtClean="0"/>
              <a:t>haplotype </a:t>
            </a:r>
            <a:r>
              <a:rPr lang="ko-KR" altLang="en-US" sz="1500" smtClean="0"/>
              <a:t>정보를 확보할 수 있음</a:t>
            </a:r>
            <a:r>
              <a:rPr lang="en-US" altLang="ko-KR" sz="1500" dirty="0" smtClean="0"/>
              <a:t>. </a:t>
            </a:r>
            <a:r>
              <a:rPr lang="ko-KR" altLang="en-US" sz="1500" smtClean="0"/>
              <a:t>이렇게 확보한 유전형 정보는 특정 집단의 유전적 역사</a:t>
            </a:r>
            <a:r>
              <a:rPr lang="en-US" altLang="ko-KR" sz="1500" dirty="0" smtClean="0"/>
              <a:t>, </a:t>
            </a:r>
            <a:r>
              <a:rPr lang="ko-KR" altLang="en-US" sz="1500" smtClean="0"/>
              <a:t>선발과정</a:t>
            </a:r>
            <a:r>
              <a:rPr lang="en-US" altLang="ko-KR" sz="1500" dirty="0" smtClean="0"/>
              <a:t>, </a:t>
            </a:r>
            <a:r>
              <a:rPr lang="ko-KR" altLang="en-US" sz="1500" smtClean="0"/>
              <a:t>유전체상에 발생한 재결합</a:t>
            </a:r>
            <a:r>
              <a:rPr lang="en-US" altLang="ko-KR" sz="1500" dirty="0" smtClean="0"/>
              <a:t>(recombination)</a:t>
            </a:r>
            <a:r>
              <a:rPr lang="ko-KR" altLang="en-US" sz="1500" smtClean="0"/>
              <a:t>에 대한 정보를 알 수 있음</a:t>
            </a:r>
            <a:r>
              <a:rPr lang="en-US" altLang="ko-KR" sz="1500" dirty="0" smtClean="0"/>
              <a:t>.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179512" y="908720"/>
            <a:ext cx="895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10-8. Genetic association studies</a:t>
            </a:r>
            <a:r>
              <a:rPr lang="ko-KR" altLang="en-US" smtClean="0"/>
              <a:t>를 위한 </a:t>
            </a:r>
            <a:r>
              <a:rPr lang="en-US" altLang="ko-KR" dirty="0" smtClean="0"/>
              <a:t>haplotype </a:t>
            </a:r>
            <a:r>
              <a:rPr lang="ko-KR" altLang="en-US" smtClean="0"/>
              <a:t>분석 및 </a:t>
            </a:r>
            <a:r>
              <a:rPr lang="en-US" altLang="ko-KR" dirty="0" err="1" smtClean="0"/>
              <a:t>tagSNPs</a:t>
            </a:r>
            <a:r>
              <a:rPr lang="en-US" altLang="ko-KR" dirty="0" smtClean="0"/>
              <a:t> </a:t>
            </a:r>
            <a:r>
              <a:rPr lang="ko-KR" altLang="en-US" smtClean="0"/>
              <a:t>선별 과정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52438"/>
            <a:ext cx="788670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57200"/>
            <a:ext cx="78676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90201" y="520646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10-1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5590981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서로 다른 두 염색체 위에 존재하는 </a:t>
            </a:r>
            <a:r>
              <a:rPr lang="en-US" altLang="ko-KR" dirty="0" smtClean="0"/>
              <a:t>2</a:t>
            </a:r>
            <a:r>
              <a:rPr lang="ko-KR" altLang="en-US" smtClean="0"/>
              <a:t>개의 유전자위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locus;loci</a:t>
            </a:r>
            <a:r>
              <a:rPr lang="en-US" altLang="ko-KR" dirty="0" smtClean="0"/>
              <a:t>)</a:t>
            </a:r>
            <a:r>
              <a:rPr lang="ko-KR" altLang="en-US" smtClean="0"/>
              <a:t>는 독립적으로 분리되 다음 세대에 전달</a:t>
            </a:r>
            <a:r>
              <a:rPr lang="en-US" altLang="ko-KR" dirty="0" smtClean="0"/>
              <a:t>. </a:t>
            </a:r>
            <a:r>
              <a:rPr lang="ko-KR" altLang="en-US" smtClean="0"/>
              <a:t>동일한 염색체 위 가까이 존재하는 </a:t>
            </a:r>
            <a:r>
              <a:rPr lang="en-US" altLang="ko-KR" dirty="0" smtClean="0"/>
              <a:t>2</a:t>
            </a:r>
            <a:r>
              <a:rPr lang="ko-KR" altLang="en-US" smtClean="0"/>
              <a:t>개의 유전자위는 서로 연관되어</a:t>
            </a:r>
            <a:r>
              <a:rPr lang="en-US" altLang="ko-KR" dirty="0" smtClean="0"/>
              <a:t>(linked) </a:t>
            </a:r>
            <a:r>
              <a:rPr lang="ko-KR" altLang="en-US" smtClean="0"/>
              <a:t>하나의 동일한 블록으로 다음 세대에 전달</a:t>
            </a:r>
            <a:r>
              <a:rPr lang="en-US" altLang="ko-KR" dirty="0" smtClean="0"/>
              <a:t>. </a:t>
            </a:r>
            <a:r>
              <a:rPr lang="ko-KR" altLang="en-US" smtClean="0"/>
              <a:t>가까이 있는 대립 유전자형 조합으로 일배체형</a:t>
            </a:r>
            <a:r>
              <a:rPr lang="en-US" altLang="ko-KR" dirty="0" smtClean="0"/>
              <a:t>(haplotype)</a:t>
            </a:r>
            <a:r>
              <a:rPr lang="ko-KR" altLang="en-US" smtClean="0"/>
              <a:t>을 만들게 되어 유전 마커로 사용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71626"/>
            <a:ext cx="7149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latin typeface="+mj-ea"/>
                <a:ea typeface="+mj-ea"/>
              </a:rPr>
              <a:t>1. </a:t>
            </a:r>
            <a:r>
              <a:rPr lang="ko-KR" altLang="en-US" sz="2500" b="1" smtClean="0">
                <a:latin typeface="+mj-ea"/>
                <a:ea typeface="+mj-ea"/>
              </a:rPr>
              <a:t>단일염기다형성</a:t>
            </a:r>
            <a:r>
              <a:rPr lang="en-US" altLang="ko-KR" sz="2500" b="1" dirty="0" smtClean="0">
                <a:latin typeface="+mj-ea"/>
                <a:ea typeface="+mj-ea"/>
              </a:rPr>
              <a:t>(SNP)</a:t>
            </a:r>
            <a:r>
              <a:rPr lang="ko-KR" altLang="en-US" sz="2500" b="1" smtClean="0">
                <a:latin typeface="+mj-ea"/>
                <a:ea typeface="+mj-ea"/>
              </a:rPr>
              <a:t>과 일배체형</a:t>
            </a:r>
            <a:r>
              <a:rPr lang="en-US" altLang="ko-KR" sz="2500" b="1" dirty="0" smtClean="0">
                <a:latin typeface="+mj-ea"/>
                <a:ea typeface="+mj-ea"/>
              </a:rPr>
              <a:t>(haplotype)</a:t>
            </a:r>
            <a:endParaRPr lang="ko-KR" altLang="en-US" sz="25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71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52438"/>
            <a:ext cx="793432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5013176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10-2. SNP genotyping</a:t>
            </a:r>
            <a:r>
              <a:rPr lang="ko-KR" altLang="en-US" smtClean="0"/>
              <a:t>을 통한 </a:t>
            </a:r>
            <a:r>
              <a:rPr lang="en-US" altLang="ko-KR" dirty="0" smtClean="0"/>
              <a:t>haplotype </a:t>
            </a:r>
            <a:r>
              <a:rPr lang="ko-KR" altLang="en-US" smtClean="0"/>
              <a:t>구성 및 </a:t>
            </a:r>
            <a:r>
              <a:rPr lang="en-US" altLang="ko-KR" dirty="0" err="1" smtClean="0"/>
              <a:t>tagSNP</a:t>
            </a:r>
            <a:r>
              <a:rPr lang="en-US" altLang="ko-KR" dirty="0" smtClean="0"/>
              <a:t> </a:t>
            </a:r>
            <a:r>
              <a:rPr lang="ko-KR" altLang="en-US" smtClean="0"/>
              <a:t>선별의 과정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5397023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aplotype </a:t>
            </a:r>
            <a:r>
              <a:rPr lang="ko-KR" altLang="en-US" smtClean="0"/>
              <a:t>구성 과정</a:t>
            </a:r>
            <a:r>
              <a:rPr lang="en-US" altLang="ko-KR" dirty="0" smtClean="0"/>
              <a:t>: 1)SNP </a:t>
            </a:r>
            <a:r>
              <a:rPr lang="ko-KR" altLang="en-US" smtClean="0"/>
              <a:t>마커를 </a:t>
            </a:r>
            <a:r>
              <a:rPr lang="en-US" altLang="ko-KR" dirty="0" smtClean="0"/>
              <a:t>SNP genotyping </a:t>
            </a:r>
            <a:r>
              <a:rPr lang="ko-KR" altLang="en-US" smtClean="0"/>
              <a:t>과정을 통해 결정하고</a:t>
            </a:r>
            <a:r>
              <a:rPr lang="en-US" altLang="ko-KR" dirty="0" smtClean="0"/>
              <a:t>, </a:t>
            </a:r>
            <a:r>
              <a:rPr lang="ko-KR" altLang="en-US" smtClean="0"/>
              <a:t>개인별 가능한 </a:t>
            </a:r>
            <a:r>
              <a:rPr lang="en-US" altLang="ko-KR" dirty="0" smtClean="0"/>
              <a:t>haplotype</a:t>
            </a:r>
            <a:r>
              <a:rPr lang="ko-KR" altLang="en-US" smtClean="0"/>
              <a:t>을 확인</a:t>
            </a:r>
            <a:r>
              <a:rPr lang="en-US" altLang="ko-KR" dirty="0" smtClean="0"/>
              <a:t>. 2)haplotype</a:t>
            </a:r>
            <a:r>
              <a:rPr lang="ko-KR" altLang="en-US" smtClean="0"/>
              <a:t>에서 중복된 </a:t>
            </a:r>
            <a:r>
              <a:rPr lang="en-US" altLang="ko-KR" dirty="0" smtClean="0"/>
              <a:t>SNP </a:t>
            </a:r>
            <a:r>
              <a:rPr lang="ko-KR" altLang="en-US" smtClean="0"/>
              <a:t>마커를 제외하고 특정 </a:t>
            </a:r>
            <a:r>
              <a:rPr lang="en-US" altLang="ko-KR" dirty="0" smtClean="0"/>
              <a:t>haplotype</a:t>
            </a:r>
            <a:r>
              <a:rPr lang="ko-KR" altLang="en-US" smtClean="0"/>
              <a:t>을 대표하는 </a:t>
            </a:r>
            <a:r>
              <a:rPr lang="en-US" altLang="ko-KR" dirty="0" smtClean="0"/>
              <a:t>SNP</a:t>
            </a:r>
            <a:r>
              <a:rPr lang="ko-KR" altLang="en-US" smtClean="0"/>
              <a:t>을 선정한다</a:t>
            </a:r>
            <a:r>
              <a:rPr lang="en-US" altLang="ko-KR" dirty="0" smtClean="0"/>
              <a:t>. </a:t>
            </a:r>
            <a:r>
              <a:rPr lang="ko-KR" altLang="en-US" smtClean="0"/>
              <a:t>이러한 </a:t>
            </a:r>
            <a:r>
              <a:rPr lang="en-US" altLang="ko-KR" dirty="0" smtClean="0"/>
              <a:t>haplotype –tagging SNP (</a:t>
            </a:r>
            <a:r>
              <a:rPr lang="en-US" altLang="ko-KR" dirty="0" err="1" smtClean="0"/>
              <a:t>htSNP</a:t>
            </a:r>
            <a:r>
              <a:rPr lang="en-US" altLang="ko-KR" dirty="0" smtClean="0"/>
              <a:t>)</a:t>
            </a:r>
            <a:r>
              <a:rPr lang="ko-KR" altLang="en-US" smtClean="0"/>
              <a:t>만을 </a:t>
            </a:r>
            <a:r>
              <a:rPr lang="en-US" altLang="ko-KR" dirty="0" smtClean="0"/>
              <a:t>genotyping</a:t>
            </a:r>
            <a:r>
              <a:rPr lang="ko-KR" altLang="en-US" smtClean="0"/>
              <a:t>하면 유전체 영역 전체를 커버하는 유전 정보를 얻을 수 있음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42913"/>
            <a:ext cx="7896225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5131" y="6372036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10-3. Haplotype </a:t>
            </a:r>
            <a:r>
              <a:rPr lang="ko-KR" altLang="en-US" smtClean="0"/>
              <a:t>구성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52438"/>
            <a:ext cx="786765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1800" y="4509120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10-4. Haplotype </a:t>
            </a:r>
            <a:r>
              <a:rPr lang="ko-KR" altLang="en-US" smtClean="0"/>
              <a:t>판별의 어려움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5397023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genotype </a:t>
            </a:r>
            <a:r>
              <a:rPr lang="ko-KR" altLang="en-US" smtClean="0"/>
              <a:t>정보만을 가지고 한 개인이 가지고 있는 두 </a:t>
            </a:r>
            <a:r>
              <a:rPr lang="en-US" altLang="ko-KR" dirty="0" smtClean="0"/>
              <a:t>haplotype </a:t>
            </a:r>
            <a:r>
              <a:rPr lang="ko-KR" altLang="en-US" smtClean="0"/>
              <a:t>조합의 구성을 정확히 판정하기에 어려움이 있음 </a:t>
            </a:r>
            <a:r>
              <a:rPr lang="en-US" altLang="ko-KR" dirty="0" smtClean="0"/>
              <a:t>(phase ambiguity in heterozygous diploid)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76250"/>
            <a:ext cx="793432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71626"/>
            <a:ext cx="32079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latin typeface="+mj-ea"/>
                <a:ea typeface="+mj-ea"/>
              </a:rPr>
              <a:t>2. </a:t>
            </a:r>
            <a:r>
              <a:rPr lang="en-US" altLang="ko-KR" sz="2500" b="1" dirty="0" err="1" smtClean="0">
                <a:latin typeface="+mj-ea"/>
                <a:ea typeface="+mj-ea"/>
              </a:rPr>
              <a:t>Haplotyping</a:t>
            </a:r>
            <a:r>
              <a:rPr lang="en-US" altLang="ko-KR" sz="2500" b="1" dirty="0" smtClean="0">
                <a:latin typeface="+mj-ea"/>
                <a:ea typeface="+mj-ea"/>
              </a:rPr>
              <a:t> </a:t>
            </a:r>
            <a:r>
              <a:rPr lang="ko-KR" altLang="en-US" sz="2500" b="1" smtClean="0">
                <a:latin typeface="+mj-ea"/>
                <a:ea typeface="+mj-ea"/>
              </a:rPr>
              <a:t>방법</a:t>
            </a:r>
            <a:endParaRPr lang="ko-KR" altLang="en-US" sz="25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3645024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10-5. </a:t>
            </a:r>
            <a:r>
              <a:rPr lang="ko-KR" altLang="en-US" smtClean="0"/>
              <a:t>분자생물학적 </a:t>
            </a:r>
            <a:r>
              <a:rPr lang="en-US" altLang="ko-KR" dirty="0" err="1" smtClean="0"/>
              <a:t>haplotyping</a:t>
            </a:r>
            <a:r>
              <a:rPr lang="en-US" altLang="ko-KR" dirty="0" smtClean="0"/>
              <a:t> </a:t>
            </a:r>
            <a:r>
              <a:rPr lang="ko-KR" altLang="en-US" smtClean="0"/>
              <a:t>방법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smtClean="0"/>
              <a:t>시간과 노력 필요</a:t>
            </a:r>
            <a:r>
              <a:rPr lang="en-US" altLang="ko-KR" dirty="0" smtClean="0"/>
              <a:t>. </a:t>
            </a:r>
            <a:r>
              <a:rPr lang="ko-KR" altLang="en-US" smtClean="0"/>
              <a:t>기술적인 어려움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7744" y="4293097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Both"/>
            </a:pPr>
            <a:r>
              <a:rPr lang="ko-KR" altLang="en-US" dirty="0" smtClean="0"/>
              <a:t>가계 내에서 각 세대의 </a:t>
            </a:r>
            <a:r>
              <a:rPr lang="en-US" altLang="ko-KR" dirty="0" smtClean="0"/>
              <a:t>genotype</a:t>
            </a:r>
            <a:r>
              <a:rPr lang="ko-KR" altLang="en-US" smtClean="0"/>
              <a:t>을 조사하여 전달되는 유형을 보고 개인의 유전자형 조합을 판단</a:t>
            </a:r>
            <a:endParaRPr lang="en-US" altLang="ko-KR" dirty="0" smtClean="0"/>
          </a:p>
          <a:p>
            <a:pPr marL="342900" indent="-342900">
              <a:buAutoNum type="alphaUcParenBoth"/>
            </a:pPr>
            <a:r>
              <a:rPr lang="en-US" altLang="ko-KR" dirty="0" smtClean="0"/>
              <a:t>Human</a:t>
            </a:r>
            <a:r>
              <a:rPr lang="ko-KR" altLang="en-US" smtClean="0"/>
              <a:t>과 </a:t>
            </a:r>
            <a:r>
              <a:rPr lang="en-US" altLang="ko-KR" dirty="0" smtClean="0"/>
              <a:t>rodent cell</a:t>
            </a:r>
            <a:r>
              <a:rPr lang="ko-KR" altLang="en-US" smtClean="0"/>
              <a:t>을 융합하여 사람의 한 </a:t>
            </a:r>
            <a:r>
              <a:rPr lang="en-US" altLang="ko-KR" dirty="0" err="1" smtClean="0"/>
              <a:t>haploi</a:t>
            </a:r>
            <a:r>
              <a:rPr lang="ko-KR" altLang="en-US" smtClean="0"/>
              <a:t>만을 지닌 </a:t>
            </a:r>
            <a:r>
              <a:rPr lang="en-US" altLang="ko-KR" dirty="0" smtClean="0"/>
              <a:t>hybrid</a:t>
            </a:r>
            <a:r>
              <a:rPr lang="ko-KR" altLang="en-US" smtClean="0"/>
              <a:t>를 만들어 분석</a:t>
            </a:r>
            <a:endParaRPr lang="en-US" altLang="ko-KR" dirty="0" smtClean="0"/>
          </a:p>
          <a:p>
            <a:pPr marL="342900" indent="-342900">
              <a:buAutoNum type="alphaUcParenBoth"/>
            </a:pPr>
            <a:r>
              <a:rPr lang="ko-KR" altLang="en-US" dirty="0" smtClean="0"/>
              <a:t>두 </a:t>
            </a:r>
            <a:r>
              <a:rPr lang="en-US" altLang="ko-KR" dirty="0" smtClean="0"/>
              <a:t>SNP site </a:t>
            </a:r>
            <a:r>
              <a:rPr lang="ko-KR" altLang="en-US" smtClean="0"/>
              <a:t>간에 </a:t>
            </a:r>
            <a:r>
              <a:rPr lang="en-US" altLang="ko-KR" dirty="0" smtClean="0"/>
              <a:t>allele-specific PCR </a:t>
            </a:r>
            <a:r>
              <a:rPr lang="ko-KR" altLang="en-US" smtClean="0"/>
              <a:t>기법을 사용하여 각 </a:t>
            </a:r>
            <a:r>
              <a:rPr lang="en-US" altLang="ko-KR" dirty="0" smtClean="0"/>
              <a:t>haplotype</a:t>
            </a:r>
            <a:r>
              <a:rPr lang="ko-KR" altLang="en-US" smtClean="0"/>
              <a:t>의 </a:t>
            </a:r>
            <a:r>
              <a:rPr lang="en-US" altLang="ko-KR" dirty="0" smtClean="0"/>
              <a:t> </a:t>
            </a:r>
            <a:r>
              <a:rPr lang="ko-KR" altLang="en-US" smtClean="0"/>
              <a:t>가능한 조합을 </a:t>
            </a:r>
            <a:r>
              <a:rPr lang="en-US" altLang="ko-KR" dirty="0" smtClean="0"/>
              <a:t>PCR </a:t>
            </a:r>
            <a:r>
              <a:rPr lang="ko-KR" altLang="en-US" smtClean="0"/>
              <a:t>증폭 상태로 확인하는 방법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6084004"/>
            <a:ext cx="91085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0" dirty="0" smtClean="0"/>
              <a:t>Molecular cloning, single molecule dilution, </a:t>
            </a:r>
            <a:r>
              <a:rPr lang="en-US" altLang="ko-KR" sz="1650" dirty="0" err="1" smtClean="0"/>
              <a:t>heteroduplex</a:t>
            </a:r>
            <a:r>
              <a:rPr lang="en-US" altLang="ko-KR" sz="1650" dirty="0" smtClean="0"/>
              <a:t> analysis, mismatch detection, allele-specific oligonucleotide hybridization, rolling circle amplification </a:t>
            </a:r>
            <a:r>
              <a:rPr lang="ko-KR" altLang="en-US" sz="1650" smtClean="0"/>
              <a:t>방법 들이 그 밖에 알려져 있으나 작은 </a:t>
            </a:r>
            <a:r>
              <a:rPr lang="en-US" altLang="ko-KR" sz="1650" dirty="0" smtClean="0"/>
              <a:t>DNA </a:t>
            </a:r>
            <a:r>
              <a:rPr lang="ko-KR" altLang="en-US" sz="1650" smtClean="0"/>
              <a:t>부위</a:t>
            </a:r>
            <a:r>
              <a:rPr lang="en-US" altLang="ko-KR" sz="1650" dirty="0" smtClean="0"/>
              <a:t>(2-5 kb)</a:t>
            </a:r>
            <a:r>
              <a:rPr lang="ko-KR" altLang="en-US" sz="1650" smtClean="0"/>
              <a:t>에서 주로 분석이 가능하여 대량의 자동화에는 어려움이 있음</a:t>
            </a:r>
            <a:r>
              <a:rPr lang="en-US" altLang="ko-KR" sz="165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411" y="580347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latin typeface="+mj-ea"/>
                <a:ea typeface="+mj-ea"/>
              </a:rPr>
              <a:t>(1) </a:t>
            </a:r>
            <a:r>
              <a:rPr lang="ko-KR" altLang="en-US" sz="2000" b="1" smtClean="0">
                <a:latin typeface="+mj-ea"/>
                <a:ea typeface="+mj-ea"/>
              </a:rPr>
              <a:t>분자생물학적 방법</a:t>
            </a:r>
            <a:endParaRPr lang="ko-KR" altLang="en-US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1521"/>
            <a:ext cx="8172400" cy="613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932" y="116632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smtClean="0">
                <a:latin typeface="+mj-ea"/>
                <a:ea typeface="+mj-ea"/>
              </a:rPr>
              <a:t>통계적 방법</a:t>
            </a:r>
            <a:endParaRPr lang="ko-KR" altLang="en-US" sz="2000" b="1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2505670"/>
            <a:ext cx="5076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haplotype</a:t>
            </a:r>
            <a:r>
              <a:rPr lang="ko-KR" altLang="en-US" smtClean="0"/>
              <a:t>이 최대 절약성의 원리 </a:t>
            </a:r>
            <a:r>
              <a:rPr lang="en-US" altLang="ko-KR" dirty="0" smtClean="0"/>
              <a:t>(principle of maximum parsimony) </a:t>
            </a:r>
            <a:r>
              <a:rPr lang="ko-KR" altLang="en-US" smtClean="0"/>
              <a:t>원리에 따라 추정되면 정확한 하나의 답을 가지게 됨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88160" y="3429000"/>
            <a:ext cx="4292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불완전한 데이터를 가지고 있을 때</a:t>
            </a:r>
            <a:r>
              <a:rPr lang="en-US" altLang="ko-KR" dirty="0" smtClean="0"/>
              <a:t>, </a:t>
            </a:r>
            <a:r>
              <a:rPr lang="ko-KR" altLang="en-US" smtClean="0"/>
              <a:t>완전 데이터를 다루는 기법을 적용하여 모수를 추정하고 주어진 모델에 근거하여 결측값을 대체하는 방법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PL(Partition-ligation)-EM: </a:t>
            </a:r>
            <a:r>
              <a:rPr lang="ko-KR" altLang="en-US" smtClean="0"/>
              <a:t>긴 범위의 </a:t>
            </a:r>
            <a:r>
              <a:rPr lang="en-US" altLang="ko-KR" dirty="0" smtClean="0"/>
              <a:t>haplotype </a:t>
            </a:r>
            <a:r>
              <a:rPr lang="ko-KR" altLang="en-US" smtClean="0"/>
              <a:t>구성을 알기 위해 </a:t>
            </a:r>
            <a:r>
              <a:rPr lang="en-US" altLang="ko-KR" dirty="0" smtClean="0"/>
              <a:t>divide and conquer </a:t>
            </a:r>
            <a:r>
              <a:rPr lang="ko-KR" altLang="en-US" smtClean="0"/>
              <a:t>알고리즘을 사용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56448" y="5502131"/>
            <a:ext cx="407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사전 분포를 사용하여 </a:t>
            </a:r>
            <a:r>
              <a:rPr lang="en-US" altLang="ko-KR" dirty="0" smtClean="0"/>
              <a:t>haplotype </a:t>
            </a:r>
            <a:r>
              <a:rPr lang="ko-KR" altLang="en-US" smtClean="0"/>
              <a:t>빈도를 추정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66725"/>
            <a:ext cx="787717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932" y="116632"/>
            <a:ext cx="532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(3) </a:t>
            </a:r>
            <a:r>
              <a:rPr lang="ko-KR" altLang="en-US" sz="2000" b="1" smtClean="0">
                <a:latin typeface="+mj-ea"/>
                <a:ea typeface="+mj-ea"/>
              </a:rPr>
              <a:t>분자생물학적 방법과 통계적 방법의 비교</a:t>
            </a:r>
            <a:endParaRPr lang="ko-KR" altLang="en-US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32395"/>
            <a:ext cx="793432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71626"/>
            <a:ext cx="5812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3</a:t>
            </a:r>
            <a:r>
              <a:rPr lang="en-US" altLang="ko-KR" sz="2500" b="1" dirty="0" smtClean="0">
                <a:latin typeface="+mj-ea"/>
                <a:ea typeface="+mj-ea"/>
              </a:rPr>
              <a:t>. </a:t>
            </a:r>
            <a:r>
              <a:rPr lang="en-US" altLang="ko-KR" sz="2500" b="1" dirty="0" err="1" smtClean="0">
                <a:latin typeface="+mj-ea"/>
                <a:ea typeface="+mj-ea"/>
              </a:rPr>
              <a:t>Haplotyping</a:t>
            </a:r>
            <a:r>
              <a:rPr lang="en-US" altLang="ko-KR" sz="2500" b="1" dirty="0" smtClean="0">
                <a:latin typeface="+mj-ea"/>
                <a:ea typeface="+mj-ea"/>
              </a:rPr>
              <a:t>-tagging SNP (</a:t>
            </a:r>
            <a:r>
              <a:rPr lang="en-US" altLang="ko-KR" sz="2500" b="1" dirty="0" err="1" smtClean="0">
                <a:latin typeface="+mj-ea"/>
                <a:ea typeface="+mj-ea"/>
              </a:rPr>
              <a:t>htSNP</a:t>
            </a:r>
            <a:r>
              <a:rPr lang="en-US" altLang="ko-KR" sz="2500" b="1" dirty="0" smtClean="0">
                <a:latin typeface="+mj-ea"/>
                <a:ea typeface="+mj-ea"/>
              </a:rPr>
              <a:t>)</a:t>
            </a:r>
            <a:endParaRPr lang="ko-KR" altLang="en-US" sz="25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6021288"/>
            <a:ext cx="7380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10-6. Haplotype-tagging SNP (</a:t>
            </a:r>
            <a:r>
              <a:rPr lang="en-US" altLang="ko-KR" dirty="0" err="1" smtClean="0"/>
              <a:t>htSNP</a:t>
            </a:r>
            <a:r>
              <a:rPr lang="en-US" altLang="ko-KR" dirty="0" smtClean="0"/>
              <a:t>)</a:t>
            </a:r>
            <a:r>
              <a:rPr lang="ko-KR" altLang="en-US" smtClean="0"/>
              <a:t>의 선별</a:t>
            </a:r>
            <a:r>
              <a:rPr lang="en-US" altLang="ko-KR" dirty="0" smtClean="0"/>
              <a:t>. ILB </a:t>
            </a:r>
            <a:r>
              <a:rPr lang="ko-KR" altLang="en-US" smtClean="0"/>
              <a:t>유전자에서 총 </a:t>
            </a:r>
            <a:r>
              <a:rPr lang="en-US" altLang="ko-KR" dirty="0" smtClean="0"/>
              <a:t>19</a:t>
            </a:r>
            <a:r>
              <a:rPr lang="ko-KR" altLang="en-US" smtClean="0"/>
              <a:t>개의 </a:t>
            </a:r>
            <a:r>
              <a:rPr lang="en-US" altLang="ko-KR" dirty="0" smtClean="0"/>
              <a:t>SNP</a:t>
            </a:r>
            <a:r>
              <a:rPr lang="ko-KR" altLang="en-US" smtClean="0"/>
              <a:t>으로부터 구성된 </a:t>
            </a:r>
            <a:r>
              <a:rPr lang="en-US" altLang="ko-KR" dirty="0" smtClean="0"/>
              <a:t>4</a:t>
            </a:r>
            <a:r>
              <a:rPr lang="ko-KR" altLang="en-US" smtClean="0"/>
              <a:t>개의 </a:t>
            </a:r>
            <a:r>
              <a:rPr lang="en-US" altLang="ko-KR" dirty="0" smtClean="0"/>
              <a:t>haplotype </a:t>
            </a:r>
            <a:r>
              <a:rPr lang="ko-KR" altLang="en-US" smtClean="0"/>
              <a:t>구조</a:t>
            </a:r>
            <a:r>
              <a:rPr lang="en-US" altLang="ko-KR" dirty="0" smtClean="0"/>
              <a:t>. ILB </a:t>
            </a:r>
            <a:r>
              <a:rPr lang="ko-KR" altLang="en-US" smtClean="0"/>
              <a:t>유전자의 개별 </a:t>
            </a:r>
            <a:r>
              <a:rPr lang="en-US" altLang="ko-KR" dirty="0" smtClean="0"/>
              <a:t>SNP</a:t>
            </a:r>
            <a:r>
              <a:rPr lang="ko-KR" altLang="en-US" smtClean="0"/>
              <a:t>은 </a:t>
            </a:r>
            <a:r>
              <a:rPr lang="en-US" altLang="ko-KR" dirty="0" smtClean="0"/>
              <a:t>LD </a:t>
            </a:r>
            <a:r>
              <a:rPr lang="ko-KR" altLang="en-US" smtClean="0"/>
              <a:t>블록 그림 위에 표시된 염기서열 위치로 표기함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693</Words>
  <Application>Microsoft Office PowerPoint</Application>
  <PresentationFormat>화면 슬라이드 쇼(4:3)</PresentationFormat>
  <Paragraphs>50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Times New Roman</vt:lpstr>
      <vt:lpstr>Office 테마</vt:lpstr>
      <vt:lpstr>Chapter 10. SNP Haplotyping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10. SNP Haplotyping</dc:title>
  <dc:creator>Microsoft Corporation</dc:creator>
  <cp:lastModifiedBy>이호정</cp:lastModifiedBy>
  <cp:revision>25</cp:revision>
  <dcterms:created xsi:type="dcterms:W3CDTF">2006-10-05T04:04:58Z</dcterms:created>
  <dcterms:modified xsi:type="dcterms:W3CDTF">2015-08-10T21:43:47Z</dcterms:modified>
</cp:coreProperties>
</file>