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6858000" type="screen4x3"/>
  <p:notesSz cx="6858000" cy="9144000"/>
  <p:defaultTextStyle>
    <a:lvl1pPr>
      <a:defRPr>
        <a:latin typeface="맑은 고딕"/>
        <a:ea typeface="맑은 고딕"/>
        <a:cs typeface="맑은 고딕"/>
        <a:sym typeface="맑은 고딕"/>
      </a:defRPr>
    </a:lvl1pPr>
    <a:lvl2pPr indent="457200">
      <a:defRPr>
        <a:latin typeface="맑은 고딕"/>
        <a:ea typeface="맑은 고딕"/>
        <a:cs typeface="맑은 고딕"/>
        <a:sym typeface="맑은 고딕"/>
      </a:defRPr>
    </a:lvl2pPr>
    <a:lvl3pPr indent="914400">
      <a:defRPr>
        <a:latin typeface="맑은 고딕"/>
        <a:ea typeface="맑은 고딕"/>
        <a:cs typeface="맑은 고딕"/>
        <a:sym typeface="맑은 고딕"/>
      </a:defRPr>
    </a:lvl3pPr>
    <a:lvl4pPr indent="1371600">
      <a:defRPr>
        <a:latin typeface="맑은 고딕"/>
        <a:ea typeface="맑은 고딕"/>
        <a:cs typeface="맑은 고딕"/>
        <a:sym typeface="맑은 고딕"/>
      </a:defRPr>
    </a:lvl4pPr>
    <a:lvl5pPr indent="1828800">
      <a:defRPr>
        <a:latin typeface="맑은 고딕"/>
        <a:ea typeface="맑은 고딕"/>
        <a:cs typeface="맑은 고딕"/>
        <a:sym typeface="맑은 고딕"/>
      </a:defRPr>
    </a:lvl5pPr>
    <a:lvl6pPr indent="2286000">
      <a:defRPr>
        <a:latin typeface="맑은 고딕"/>
        <a:ea typeface="맑은 고딕"/>
        <a:cs typeface="맑은 고딕"/>
        <a:sym typeface="맑은 고딕"/>
      </a:defRPr>
    </a:lvl6pPr>
    <a:lvl7pPr indent="2743200">
      <a:defRPr>
        <a:latin typeface="맑은 고딕"/>
        <a:ea typeface="맑은 고딕"/>
        <a:cs typeface="맑은 고딕"/>
        <a:sym typeface="맑은 고딕"/>
      </a:defRPr>
    </a:lvl7pPr>
    <a:lvl8pPr indent="3200400">
      <a:defRPr>
        <a:latin typeface="맑은 고딕"/>
        <a:ea typeface="맑은 고딕"/>
        <a:cs typeface="맑은 고딕"/>
        <a:sym typeface="맑은 고딕"/>
      </a:defRPr>
    </a:lvl8pPr>
    <a:lvl9pPr indent="3657600">
      <a:defRPr>
        <a:latin typeface="맑은 고딕"/>
        <a:ea typeface="맑은 고딕"/>
        <a:cs typeface="맑은 고딕"/>
        <a:sym typeface="맑은 고딕"/>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FD7E7"/>
          </a:solidFill>
        </a:fill>
      </a:tcStyle>
    </a:wholeTbl>
    <a:band2H>
      <a:tcTxStyle/>
      <a:tcStyle>
        <a:tcBdr/>
        <a:fill>
          <a:solidFill>
            <a:srgbClr val="E8ECF4"/>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4F81BD"/>
          </a:solidFill>
        </a:fill>
      </a:tcStyle>
    </a:firstRow>
  </a:tblStyle>
  <a:tblStyle styleId="{C7B018BB-80A7-4F77-B60F-C8B233D01FF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EE7D0"/>
          </a:solidFill>
        </a:fill>
      </a:tcStyle>
    </a:wholeTbl>
    <a:band2H>
      <a:tcTxStyle/>
      <a:tcStyle>
        <a:tcBdr/>
        <a:fill>
          <a:solidFill>
            <a:srgbClr val="EFF3E9"/>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9BBB59"/>
          </a:solidFill>
        </a:fill>
      </a:tcStyle>
    </a:firstRow>
  </a:tblStyle>
  <a:tblStyle styleId="{EEE7283C-3CF3-47DC-8721-378D4A62B228}"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CDCCE"/>
          </a:solidFill>
        </a:fill>
      </a:tcStyle>
    </a:wholeTbl>
    <a:band2H>
      <a:tcTxStyle/>
      <a:tcStyle>
        <a:tcBdr/>
        <a:fill>
          <a:solidFill>
            <a:srgbClr val="FDEEE8"/>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79646"/>
          </a:solidFill>
        </a:fill>
      </a:tcStyle>
    </a:firstRow>
  </a:tblStyle>
  <a:tblStyle styleId="{CF821DB8-F4EB-4A41-A1BA-3FCAFE7338EE}" styleName="">
    <a:tblBg/>
    <a:wholeTbl>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4F81BD"/>
          </a:solidFill>
        </a:fill>
      </a:tcStyle>
    </a:firstCol>
    <a:lastRow>
      <a:tcTxStyle b="on" i="on">
        <a:font>
          <a:latin typeface="맑은 고딕"/>
          <a:ea typeface="맑은 고딕"/>
          <a:cs typeface="맑은 고딕"/>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맑은 고딕"/>
          <a:ea typeface="맑은 고딕"/>
          <a:cs typeface="맑은 고딕"/>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4F81BD"/>
          </a:solidFill>
        </a:fill>
      </a:tcStyle>
    </a:firstRow>
  </a:tblStyle>
  <a:tblStyle styleId="{33BA23B1-9221-436E-865A-0063620EA4FD}" styleName="">
    <a:tblBg/>
    <a:wholeTbl>
      <a:tcTxStyle b="on" i="on">
        <a:font>
          <a:latin typeface="맑은 고딕"/>
          <a:ea typeface="맑은 고딕"/>
          <a:cs typeface="맑은 고딕"/>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맑은 고딕"/>
          <a:ea typeface="맑은 고딕"/>
          <a:cs typeface="맑은 고딕"/>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맑은 고딕"/>
          <a:ea typeface="맑은 고딕"/>
          <a:cs typeface="맑은 고딕"/>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32" y="-30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6" name="Shape 46"/>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47" name="Shape 47"/>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848480233"/>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sp>
        <p:nvSpPr>
          <p:cNvPr id="6" name="Shape 6"/>
          <p:cNvSpPr>
            <a:spLocks noGrp="1"/>
          </p:cNvSpPr>
          <p:nvPr>
            <p:ph type="title"/>
          </p:nvPr>
        </p:nvSpPr>
        <p:spPr>
          <a:xfrm>
            <a:off x="685800" y="1844675"/>
            <a:ext cx="7772400" cy="2041525"/>
          </a:xfrm>
          <a:prstGeom prst="rect">
            <a:avLst/>
          </a:prstGeom>
        </p:spPr>
        <p:txBody>
          <a:bodyPr/>
          <a:lstStyle/>
          <a:p>
            <a:pPr lvl="0">
              <a:defRPr sz="1800"/>
            </a:pPr>
            <a:r>
              <a:rPr sz="4400"/>
              <a:t>마스터 제목 스타일 편집</a:t>
            </a:r>
          </a:p>
        </p:txBody>
      </p:sp>
      <p:sp>
        <p:nvSpPr>
          <p:cNvPr id="7" name="Shape 7"/>
          <p:cNvSpPr>
            <a:spLocks noGrp="1"/>
          </p:cNvSpPr>
          <p:nvPr>
            <p:ph type="body" idx="1"/>
          </p:nvPr>
        </p:nvSpPr>
        <p:spPr>
          <a:xfrm>
            <a:off x="1371600" y="3886200"/>
            <a:ext cx="6400800" cy="2971800"/>
          </a:xfrm>
          <a:prstGeom prst="rect">
            <a:avLst/>
          </a:prstGeom>
        </p:spPr>
        <p:txBody>
          <a:bodyPr/>
          <a:lstStyle>
            <a:lvl1pPr marL="0" indent="0" algn="ctr">
              <a:buSzTx/>
              <a:buFontTx/>
              <a:buNone/>
              <a:defRPr>
                <a:solidFill>
                  <a:srgbClr val="888888"/>
                </a:solidFill>
              </a:defRPr>
            </a:lvl1pPr>
          </a:lstStyle>
          <a:p>
            <a:pPr lvl="0">
              <a:defRPr sz="1800">
                <a:solidFill>
                  <a:srgbClr val="000000"/>
                </a:solidFill>
              </a:defRPr>
            </a:pPr>
            <a:r>
              <a:rPr sz="3200">
                <a:solidFill>
                  <a:srgbClr val="888888"/>
                </a:solidFill>
              </a:rPr>
              <a:t>마스터 부제목 스타일 편집</a:t>
            </a:r>
          </a:p>
        </p:txBody>
      </p:sp>
      <p:sp>
        <p:nvSpPr>
          <p:cNvPr id="8" name="Shape 8"/>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제목 및 세로 텍스트">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마스터 제목 스타일 편집</a:t>
            </a:r>
          </a:p>
        </p:txBody>
      </p:sp>
      <p:sp>
        <p:nvSpPr>
          <p:cNvPr id="40" name="Shape 40"/>
          <p:cNvSpPr>
            <a:spLocks noGrp="1"/>
          </p:cNvSpPr>
          <p:nvPr>
            <p:ph type="body" idx="1"/>
          </p:nvPr>
        </p:nvSpPr>
        <p:spPr>
          <a:prstGeom prst="rect">
            <a:avLst/>
          </a:prstGeom>
        </p:spPr>
        <p:txBody>
          <a:bodyPr/>
          <a:lstStyle/>
          <a:p>
            <a:pPr lvl="0">
              <a:defRPr sz="1800"/>
            </a:pPr>
            <a:r>
              <a:rPr sz="3200"/>
              <a:t>마스터 텍스트 스타일을 편집합니다</a:t>
            </a:r>
          </a:p>
          <a:p>
            <a:pPr lvl="1">
              <a:defRPr sz="1800"/>
            </a:pPr>
            <a:r>
              <a:rPr sz="3200"/>
              <a:t>둘째 수준</a:t>
            </a:r>
          </a:p>
          <a:p>
            <a:pPr lvl="2">
              <a:defRPr sz="1800"/>
            </a:pPr>
            <a:r>
              <a:rPr sz="3200"/>
              <a:t>셋째 수준</a:t>
            </a:r>
          </a:p>
          <a:p>
            <a:pPr lvl="3">
              <a:defRPr sz="1800"/>
            </a:pPr>
            <a:r>
              <a:rPr sz="3200"/>
              <a:t>넷째 수준</a:t>
            </a:r>
          </a:p>
          <a:p>
            <a:pPr lvl="4">
              <a:defRPr sz="1800"/>
            </a:pPr>
            <a:r>
              <a:rPr sz="3200"/>
              <a:t>다섯째 수준</a:t>
            </a:r>
          </a:p>
        </p:txBody>
      </p:sp>
      <p:sp>
        <p:nvSpPr>
          <p:cNvPr id="41" name="Shape 41"/>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세로 제목 및 텍스트">
    <p:spTree>
      <p:nvGrpSpPr>
        <p:cNvPr id="1" name=""/>
        <p:cNvGrpSpPr/>
        <p:nvPr/>
      </p:nvGrpSpPr>
      <p:grpSpPr>
        <a:xfrm>
          <a:off x="0" y="0"/>
          <a:ext cx="0" cy="0"/>
          <a:chOff x="0" y="0"/>
          <a:chExt cx="0" cy="0"/>
        </a:xfrm>
      </p:grpSpPr>
      <p:sp>
        <p:nvSpPr>
          <p:cNvPr id="43" name="Shape 43"/>
          <p:cNvSpPr>
            <a:spLocks noGrp="1"/>
          </p:cNvSpPr>
          <p:nvPr>
            <p:ph type="title"/>
          </p:nvPr>
        </p:nvSpPr>
        <p:spPr>
          <a:xfrm>
            <a:off x="6629400" y="0"/>
            <a:ext cx="2057400" cy="6400802"/>
          </a:xfrm>
          <a:prstGeom prst="rect">
            <a:avLst/>
          </a:prstGeom>
        </p:spPr>
        <p:txBody>
          <a:bodyPr/>
          <a:lstStyle/>
          <a:p>
            <a:pPr lvl="0">
              <a:defRPr sz="1800"/>
            </a:pPr>
            <a:r>
              <a:rPr sz="4400"/>
              <a:t>마스터 제목 스타일 편집</a:t>
            </a:r>
          </a:p>
        </p:txBody>
      </p:sp>
      <p:sp>
        <p:nvSpPr>
          <p:cNvPr id="44" name="Shape 44"/>
          <p:cNvSpPr>
            <a:spLocks noGrp="1"/>
          </p:cNvSpPr>
          <p:nvPr>
            <p:ph type="body" idx="1"/>
          </p:nvPr>
        </p:nvSpPr>
        <p:spPr>
          <a:xfrm>
            <a:off x="457200" y="274638"/>
            <a:ext cx="6019800" cy="6583363"/>
          </a:xfrm>
          <a:prstGeom prst="rect">
            <a:avLst/>
          </a:prstGeom>
        </p:spPr>
        <p:txBody>
          <a:bodyPr/>
          <a:lstStyle/>
          <a:p>
            <a:pPr lvl="0">
              <a:defRPr sz="1800"/>
            </a:pPr>
            <a:r>
              <a:rPr sz="3200"/>
              <a:t>마스터 텍스트 스타일을 편집합니다</a:t>
            </a:r>
          </a:p>
          <a:p>
            <a:pPr lvl="1">
              <a:defRPr sz="1800"/>
            </a:pPr>
            <a:r>
              <a:rPr sz="3200"/>
              <a:t>둘째 수준</a:t>
            </a:r>
          </a:p>
          <a:p>
            <a:pPr lvl="2">
              <a:defRPr sz="1800"/>
            </a:pPr>
            <a:r>
              <a:rPr sz="3200"/>
              <a:t>셋째 수준</a:t>
            </a:r>
          </a:p>
          <a:p>
            <a:pPr lvl="3">
              <a:defRPr sz="1800"/>
            </a:pPr>
            <a:r>
              <a:rPr sz="3200"/>
              <a:t>넷째 수준</a:t>
            </a:r>
          </a:p>
          <a:p>
            <a:pPr lvl="4">
              <a:defRPr sz="1800"/>
            </a:pPr>
            <a:r>
              <a:rPr sz="3200"/>
              <a:t>다섯째 수준</a:t>
            </a:r>
          </a:p>
        </p:txBody>
      </p:sp>
      <p:sp>
        <p:nvSpPr>
          <p:cNvPr id="45" name="Shape 45"/>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defRPr sz="1800"/>
            </a:pPr>
            <a:r>
              <a:rPr sz="4400"/>
              <a:t>마스터 제목 스타일 편집</a:t>
            </a:r>
          </a:p>
        </p:txBody>
      </p:sp>
      <p:sp>
        <p:nvSpPr>
          <p:cNvPr id="11" name="Shape 11"/>
          <p:cNvSpPr>
            <a:spLocks noGrp="1"/>
          </p:cNvSpPr>
          <p:nvPr>
            <p:ph type="body" idx="1"/>
          </p:nvPr>
        </p:nvSpPr>
        <p:spPr>
          <a:prstGeom prst="rect">
            <a:avLst/>
          </a:prstGeom>
        </p:spPr>
        <p:txBody>
          <a:bodyPr/>
          <a:lstStyle/>
          <a:p>
            <a:pPr lvl="0">
              <a:defRPr sz="1800"/>
            </a:pPr>
            <a:r>
              <a:rPr sz="3200"/>
              <a:t>마스터 텍스트 스타일을 편집합니다</a:t>
            </a:r>
          </a:p>
          <a:p>
            <a:pPr lvl="1">
              <a:defRPr sz="1800"/>
            </a:pPr>
            <a:r>
              <a:rPr sz="3200"/>
              <a:t>둘째 수준</a:t>
            </a:r>
          </a:p>
          <a:p>
            <a:pPr lvl="2">
              <a:defRPr sz="1800"/>
            </a:pPr>
            <a:r>
              <a:rPr sz="3200"/>
              <a:t>셋째 수준</a:t>
            </a:r>
          </a:p>
          <a:p>
            <a:pPr lvl="3">
              <a:defRPr sz="1800"/>
            </a:pPr>
            <a:r>
              <a:rPr sz="3200"/>
              <a:t>넷째 수준</a:t>
            </a:r>
          </a:p>
          <a:p>
            <a:pPr lvl="4">
              <a:defRPr sz="1800"/>
            </a:pPr>
            <a:r>
              <a:rPr sz="3200"/>
              <a:t>다섯째 수준</a:t>
            </a:r>
          </a:p>
        </p:txBody>
      </p:sp>
      <p:sp>
        <p:nvSpPr>
          <p:cNvPr id="12" name="Shape 12"/>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14" name="Shape 14"/>
          <p:cNvSpPr>
            <a:spLocks noGrp="1"/>
          </p:cNvSpPr>
          <p:nvPr>
            <p:ph type="title"/>
          </p:nvPr>
        </p:nvSpPr>
        <p:spPr>
          <a:xfrm>
            <a:off x="722312" y="4406900"/>
            <a:ext cx="7772401" cy="1362075"/>
          </a:xfrm>
          <a:prstGeom prst="rect">
            <a:avLst/>
          </a:prstGeom>
        </p:spPr>
        <p:txBody>
          <a:bodyPr anchor="t"/>
          <a:lstStyle>
            <a:lvl1pPr algn="l">
              <a:defRPr sz="4000" b="1" cap="all"/>
            </a:lvl1pPr>
          </a:lstStyle>
          <a:p>
            <a:pPr lvl="0">
              <a:defRPr sz="1800" b="0" cap="none"/>
            </a:pPr>
            <a:r>
              <a:rPr sz="4000" b="1" cap="all"/>
              <a:t>마스터 제목 스타일 편집</a:t>
            </a:r>
          </a:p>
        </p:txBody>
      </p:sp>
      <p:sp>
        <p:nvSpPr>
          <p:cNvPr id="15" name="Shape 15"/>
          <p:cNvSpPr>
            <a:spLocks noGrp="1"/>
          </p:cNvSpPr>
          <p:nvPr>
            <p:ph type="body" idx="1"/>
          </p:nvPr>
        </p:nvSpPr>
        <p:spPr>
          <a:xfrm>
            <a:off x="722312" y="2906713"/>
            <a:ext cx="7772401" cy="1500188"/>
          </a:xfrm>
          <a:prstGeom prst="rect">
            <a:avLst/>
          </a:prstGeom>
        </p:spPr>
        <p:txBody>
          <a:bodyPr anchor="b"/>
          <a:lstStyle>
            <a:lvl1pPr marL="0" indent="0">
              <a:spcBef>
                <a:spcPts val="400"/>
              </a:spcBef>
              <a:buSzTx/>
              <a:buFontTx/>
              <a:buNone/>
              <a:defRPr sz="2000">
                <a:solidFill>
                  <a:srgbClr val="888888"/>
                </a:solidFill>
              </a:defRPr>
            </a:lvl1pPr>
          </a:lstStyle>
          <a:p>
            <a:pPr lvl="0">
              <a:defRPr sz="1800">
                <a:solidFill>
                  <a:srgbClr val="000000"/>
                </a:solidFill>
              </a:defRPr>
            </a:pPr>
            <a:r>
              <a:rPr sz="2000">
                <a:solidFill>
                  <a:srgbClr val="888888"/>
                </a:solidFill>
              </a:rPr>
              <a:t>마스터 텍스트 스타일을 편집합니다</a:t>
            </a:r>
          </a:p>
        </p:txBody>
      </p:sp>
      <p:sp>
        <p:nvSpPr>
          <p:cNvPr id="16" name="Shape 16"/>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마스터 제목 스타일 편집</a:t>
            </a:r>
          </a:p>
        </p:txBody>
      </p:sp>
      <p:sp>
        <p:nvSpPr>
          <p:cNvPr id="19" name="Shape 19"/>
          <p:cNvSpPr>
            <a:spLocks noGrp="1"/>
          </p:cNvSpPr>
          <p:nvPr>
            <p:ph type="body" idx="1"/>
          </p:nvPr>
        </p:nvSpPr>
        <p:spPr>
          <a:xfrm>
            <a:off x="457200" y="1600200"/>
            <a:ext cx="40386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마스터 텍스트 스타일을 편집합니다</a:t>
            </a:r>
          </a:p>
          <a:p>
            <a:pPr lvl="1">
              <a:defRPr sz="1800"/>
            </a:pPr>
            <a:r>
              <a:rPr sz="2800"/>
              <a:t>둘째 수준</a:t>
            </a:r>
          </a:p>
          <a:p>
            <a:pPr lvl="2">
              <a:defRPr sz="1800"/>
            </a:pPr>
            <a:r>
              <a:rPr sz="2800"/>
              <a:t>셋째 수준</a:t>
            </a:r>
          </a:p>
          <a:p>
            <a:pPr lvl="3">
              <a:defRPr sz="1800"/>
            </a:pPr>
            <a:r>
              <a:rPr sz="2800"/>
              <a:t>넷째 수준</a:t>
            </a:r>
          </a:p>
          <a:p>
            <a:pPr lvl="4">
              <a:defRPr sz="1800"/>
            </a:pPr>
            <a:r>
              <a:rPr sz="2800"/>
              <a:t>다섯째 수준</a:t>
            </a:r>
          </a:p>
        </p:txBody>
      </p:sp>
      <p:sp>
        <p:nvSpPr>
          <p:cNvPr id="20" name="Shape 2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22" name="Shape 22"/>
          <p:cNvSpPr>
            <a:spLocks noGrp="1"/>
          </p:cNvSpPr>
          <p:nvPr>
            <p:ph type="title"/>
          </p:nvPr>
        </p:nvSpPr>
        <p:spPr>
          <a:xfrm>
            <a:off x="457200" y="256810"/>
            <a:ext cx="8229600" cy="1178656"/>
          </a:xfrm>
          <a:prstGeom prst="rect">
            <a:avLst/>
          </a:prstGeom>
        </p:spPr>
        <p:txBody>
          <a:bodyPr/>
          <a:lstStyle/>
          <a:p>
            <a:pPr lvl="0">
              <a:defRPr sz="1800"/>
            </a:pPr>
            <a:r>
              <a:rPr sz="4400"/>
              <a:t>마스터 제목 스타일 편집</a:t>
            </a:r>
          </a:p>
        </p:txBody>
      </p:sp>
      <p:sp>
        <p:nvSpPr>
          <p:cNvPr id="23" name="Shape 23"/>
          <p:cNvSpPr>
            <a:spLocks noGrp="1"/>
          </p:cNvSpPr>
          <p:nvPr>
            <p:ph type="body" idx="1"/>
          </p:nvPr>
        </p:nvSpPr>
        <p:spPr>
          <a:xfrm>
            <a:off x="457200" y="1435465"/>
            <a:ext cx="4040188" cy="739410"/>
          </a:xfrm>
          <a:prstGeom prst="rect">
            <a:avLst/>
          </a:prstGeom>
        </p:spPr>
        <p:txBody>
          <a:bodyPr anchor="b"/>
          <a:lstStyle>
            <a:lvl1pPr marL="0" indent="0">
              <a:spcBef>
                <a:spcPts val="500"/>
              </a:spcBef>
              <a:buSzTx/>
              <a:buFontTx/>
              <a:buNone/>
              <a:defRPr sz="2400" b="1"/>
            </a:lvl1pPr>
          </a:lstStyle>
          <a:p>
            <a:pPr lvl="0">
              <a:defRPr sz="1800" b="0"/>
            </a:pPr>
            <a:r>
              <a:rPr sz="2400" b="1"/>
              <a:t>마스터 텍스트 스타일을 편집합니다</a:t>
            </a:r>
          </a:p>
        </p:txBody>
      </p:sp>
      <p:sp>
        <p:nvSpPr>
          <p:cNvPr id="24" name="Shape 2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마스터 제목 스타일 편집</a:t>
            </a:r>
          </a:p>
        </p:txBody>
      </p:sp>
      <p:sp>
        <p:nvSpPr>
          <p:cNvPr id="27" name="Shape 2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31" name="Shape 31"/>
          <p:cNvSpPr>
            <a:spLocks noGrp="1"/>
          </p:cNvSpPr>
          <p:nvPr>
            <p:ph type="title"/>
          </p:nvPr>
        </p:nvSpPr>
        <p:spPr>
          <a:xfrm>
            <a:off x="457200" y="0"/>
            <a:ext cx="3008314" cy="1435100"/>
          </a:xfrm>
          <a:prstGeom prst="rect">
            <a:avLst/>
          </a:prstGeom>
        </p:spPr>
        <p:txBody>
          <a:bodyPr anchor="b"/>
          <a:lstStyle>
            <a:lvl1pPr algn="l">
              <a:defRPr sz="2000" b="1"/>
            </a:lvl1pPr>
          </a:lstStyle>
          <a:p>
            <a:pPr lvl="0">
              <a:defRPr sz="1800" b="0"/>
            </a:pPr>
            <a:r>
              <a:rPr sz="2000" b="1"/>
              <a:t>마스터 제목 스타일 편집</a:t>
            </a:r>
          </a:p>
        </p:txBody>
      </p:sp>
      <p:sp>
        <p:nvSpPr>
          <p:cNvPr id="32" name="Shape 32"/>
          <p:cNvSpPr>
            <a:spLocks noGrp="1"/>
          </p:cNvSpPr>
          <p:nvPr>
            <p:ph type="body" idx="1"/>
          </p:nvPr>
        </p:nvSpPr>
        <p:spPr>
          <a:xfrm>
            <a:off x="3575050" y="273050"/>
            <a:ext cx="5111750" cy="6584950"/>
          </a:xfrm>
          <a:prstGeom prst="rect">
            <a:avLst/>
          </a:prstGeom>
        </p:spPr>
        <p:txBody>
          <a:bodyPr/>
          <a:lstStyle/>
          <a:p>
            <a:pPr lvl="0">
              <a:defRPr sz="1800"/>
            </a:pPr>
            <a:r>
              <a:rPr sz="3200"/>
              <a:t>마스터 텍스트 스타일을 편집합니다</a:t>
            </a:r>
          </a:p>
          <a:p>
            <a:pPr lvl="1">
              <a:defRPr sz="1800"/>
            </a:pPr>
            <a:r>
              <a:rPr sz="3200"/>
              <a:t>둘째 수준</a:t>
            </a:r>
          </a:p>
          <a:p>
            <a:pPr lvl="2">
              <a:defRPr sz="1800"/>
            </a:pPr>
            <a:r>
              <a:rPr sz="3200"/>
              <a:t>셋째 수준</a:t>
            </a:r>
          </a:p>
          <a:p>
            <a:pPr lvl="3">
              <a:defRPr sz="1800"/>
            </a:pPr>
            <a:r>
              <a:rPr sz="3200"/>
              <a:t>넷째 수준</a:t>
            </a:r>
          </a:p>
          <a:p>
            <a:pPr lvl="4">
              <a:defRPr sz="1800"/>
            </a:pPr>
            <a:r>
              <a:rPr sz="3200"/>
              <a:t>다섯째 수준</a:t>
            </a:r>
          </a:p>
        </p:txBody>
      </p:sp>
      <p:sp>
        <p:nvSpPr>
          <p:cNvPr id="33" name="Shape 33"/>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35" name="Shape 35"/>
          <p:cNvSpPr>
            <a:spLocks noGrp="1"/>
          </p:cNvSpPr>
          <p:nvPr>
            <p:ph type="title"/>
          </p:nvPr>
        </p:nvSpPr>
        <p:spPr>
          <a:xfrm>
            <a:off x="1792288" y="4800600"/>
            <a:ext cx="5486401" cy="566738"/>
          </a:xfrm>
          <a:prstGeom prst="rect">
            <a:avLst/>
          </a:prstGeom>
        </p:spPr>
        <p:txBody>
          <a:bodyPr anchor="b"/>
          <a:lstStyle>
            <a:lvl1pPr algn="l">
              <a:defRPr sz="2000" b="1"/>
            </a:lvl1pPr>
          </a:lstStyle>
          <a:p>
            <a:pPr lvl="0">
              <a:defRPr sz="1800" b="0"/>
            </a:pPr>
            <a:r>
              <a:rPr sz="2000" b="1"/>
              <a:t>마스터 제목 스타일 편집</a:t>
            </a:r>
          </a:p>
        </p:txBody>
      </p:sp>
      <p:sp>
        <p:nvSpPr>
          <p:cNvPr id="36" name="Shape 36"/>
          <p:cNvSpPr>
            <a:spLocks noGrp="1"/>
          </p:cNvSpPr>
          <p:nvPr>
            <p:ph type="body" idx="1"/>
          </p:nvPr>
        </p:nvSpPr>
        <p:spPr>
          <a:xfrm>
            <a:off x="1792288" y="5367337"/>
            <a:ext cx="5486401" cy="804863"/>
          </a:xfrm>
          <a:prstGeom prst="rect">
            <a:avLst/>
          </a:prstGeom>
        </p:spPr>
        <p:txBody>
          <a:bodyPr/>
          <a:lstStyle>
            <a:lvl1pPr marL="0" indent="0">
              <a:spcBef>
                <a:spcPts val="300"/>
              </a:spcBef>
              <a:buSzTx/>
              <a:buFontTx/>
              <a:buNone/>
              <a:defRPr sz="1400"/>
            </a:lvl1pPr>
          </a:lstStyle>
          <a:p>
            <a:pPr lvl="0">
              <a:defRPr sz="1800"/>
            </a:pPr>
            <a:r>
              <a:rPr sz="1400"/>
              <a:t>마스터 텍스트 스타일을 편집합니다</a:t>
            </a:r>
          </a:p>
        </p:txBody>
      </p:sp>
      <p:sp>
        <p:nvSpPr>
          <p:cNvPr id="37" name="Shape 37"/>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457200" y="92076"/>
            <a:ext cx="8229600" cy="1508125"/>
          </a:xfrm>
          <a:prstGeom prst="rect">
            <a:avLst/>
          </a:prstGeom>
          <a:ln w="12700">
            <a:miter lim="400000"/>
          </a:ln>
          <a:extLst>
            <a:ext uri="{C572A759-6A51-4108-AA02-DFA0A04FC94B}">
              <ma14:wrappingTextBoxFlag xmlns:ma14="http://schemas.microsoft.com/office/mac/drawingml/2011/main" xmlns="" val="1"/>
            </a:ext>
          </a:extLst>
        </p:spPr>
        <p:txBody>
          <a:bodyPr lIns="45719" rIns="45719" anchor="ctr">
            <a:normAutofit/>
          </a:bodyPr>
          <a:lstStyle/>
          <a:p>
            <a:pPr lvl="0">
              <a:defRPr sz="1800"/>
            </a:pPr>
            <a:r>
              <a:rPr sz="4400"/>
              <a:t>마스터 제목 스타일 편집</a:t>
            </a:r>
          </a:p>
        </p:txBody>
      </p:sp>
      <p:sp>
        <p:nvSpPr>
          <p:cNvPr id="3" name="Shape 3"/>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xmlns="" val="1"/>
            </a:ext>
          </a:extLst>
        </p:spPr>
        <p:txBody>
          <a:bodyPr lIns="45719" rIns="45719">
            <a:normAutofit/>
          </a:bodyPr>
          <a:lstStyle/>
          <a:p>
            <a:pPr lvl="0">
              <a:defRPr sz="1800"/>
            </a:pPr>
            <a:r>
              <a:rPr sz="3200"/>
              <a:t>마스터 텍스트 스타일을 편집합니다</a:t>
            </a:r>
          </a:p>
          <a:p>
            <a:pPr lvl="1">
              <a:defRPr sz="1800"/>
            </a:pPr>
            <a:r>
              <a:rPr sz="3200"/>
              <a:t>둘째 수준</a:t>
            </a:r>
          </a:p>
          <a:p>
            <a:pPr lvl="2">
              <a:defRPr sz="1800"/>
            </a:pPr>
            <a:r>
              <a:rPr sz="3200"/>
              <a:t>셋째 수준</a:t>
            </a:r>
          </a:p>
          <a:p>
            <a:pPr lvl="3">
              <a:defRPr sz="1800"/>
            </a:pPr>
            <a:r>
              <a:rPr sz="3200"/>
              <a:t>넷째 수준</a:t>
            </a:r>
          </a:p>
          <a:p>
            <a:pPr lvl="4">
              <a:defRPr sz="1800"/>
            </a:pPr>
            <a:r>
              <a:rPr sz="3200"/>
              <a:t>다섯째 수준</a:t>
            </a:r>
          </a:p>
        </p:txBody>
      </p:sp>
      <p:sp>
        <p:nvSpPr>
          <p:cNvPr id="4" name="Shape 4"/>
          <p:cNvSpPr>
            <a:spLocks noGrp="1"/>
          </p:cNvSpPr>
          <p:nvPr>
            <p:ph type="sldNum" sz="quarter" idx="2"/>
          </p:nvPr>
        </p:nvSpPr>
        <p:spPr>
          <a:xfrm>
            <a:off x="6553200" y="6404292"/>
            <a:ext cx="2133600" cy="269241"/>
          </a:xfrm>
          <a:prstGeom prst="rect">
            <a:avLst/>
          </a:prstGeom>
          <a:ln w="12700">
            <a:miter lim="400000"/>
          </a:ln>
        </p:spPr>
        <p:txBody>
          <a:bodyPr lIns="45719" rIns="45719" anchor="ctr">
            <a:spAutoFit/>
          </a:bodyPr>
          <a:lstStyle>
            <a:lvl1pPr algn="r">
              <a:defRPr sz="1200">
                <a:solidFill>
                  <a:srgbClr val="888888"/>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algn="ctr">
        <a:defRPr sz="4400">
          <a:latin typeface="맑은 고딕"/>
          <a:ea typeface="맑은 고딕"/>
          <a:cs typeface="맑은 고딕"/>
          <a:sym typeface="맑은 고딕"/>
        </a:defRPr>
      </a:lvl1pPr>
      <a:lvl2pPr algn="ctr">
        <a:defRPr sz="4400">
          <a:latin typeface="맑은 고딕"/>
          <a:ea typeface="맑은 고딕"/>
          <a:cs typeface="맑은 고딕"/>
          <a:sym typeface="맑은 고딕"/>
        </a:defRPr>
      </a:lvl2pPr>
      <a:lvl3pPr algn="ctr">
        <a:defRPr sz="4400">
          <a:latin typeface="맑은 고딕"/>
          <a:ea typeface="맑은 고딕"/>
          <a:cs typeface="맑은 고딕"/>
          <a:sym typeface="맑은 고딕"/>
        </a:defRPr>
      </a:lvl3pPr>
      <a:lvl4pPr algn="ctr">
        <a:defRPr sz="4400">
          <a:latin typeface="맑은 고딕"/>
          <a:ea typeface="맑은 고딕"/>
          <a:cs typeface="맑은 고딕"/>
          <a:sym typeface="맑은 고딕"/>
        </a:defRPr>
      </a:lvl4pPr>
      <a:lvl5pPr algn="ctr">
        <a:defRPr sz="4400">
          <a:latin typeface="맑은 고딕"/>
          <a:ea typeface="맑은 고딕"/>
          <a:cs typeface="맑은 고딕"/>
          <a:sym typeface="맑은 고딕"/>
        </a:defRPr>
      </a:lvl5pPr>
      <a:lvl6pPr algn="ctr">
        <a:defRPr sz="4400">
          <a:latin typeface="맑은 고딕"/>
          <a:ea typeface="맑은 고딕"/>
          <a:cs typeface="맑은 고딕"/>
          <a:sym typeface="맑은 고딕"/>
        </a:defRPr>
      </a:lvl6pPr>
      <a:lvl7pPr algn="ctr">
        <a:defRPr sz="4400">
          <a:latin typeface="맑은 고딕"/>
          <a:ea typeface="맑은 고딕"/>
          <a:cs typeface="맑은 고딕"/>
          <a:sym typeface="맑은 고딕"/>
        </a:defRPr>
      </a:lvl7pPr>
      <a:lvl8pPr algn="ctr">
        <a:defRPr sz="4400">
          <a:latin typeface="맑은 고딕"/>
          <a:ea typeface="맑은 고딕"/>
          <a:cs typeface="맑은 고딕"/>
          <a:sym typeface="맑은 고딕"/>
        </a:defRPr>
      </a:lvl8pPr>
      <a:lvl9pPr algn="ctr">
        <a:defRPr sz="4400">
          <a:latin typeface="맑은 고딕"/>
          <a:ea typeface="맑은 고딕"/>
          <a:cs typeface="맑은 고딕"/>
          <a:sym typeface="맑은 고딕"/>
        </a:defRPr>
      </a:lvl9pPr>
    </p:titleStyle>
    <p:bodyStyle>
      <a:lvl1pPr marL="342900" indent="-342900">
        <a:spcBef>
          <a:spcPts val="700"/>
        </a:spcBef>
        <a:buSzPct val="100000"/>
        <a:buFont typeface="Arial"/>
        <a:buChar char="•"/>
        <a:defRPr sz="3200">
          <a:latin typeface="맑은 고딕"/>
          <a:ea typeface="맑은 고딕"/>
          <a:cs typeface="맑은 고딕"/>
          <a:sym typeface="맑은 고딕"/>
        </a:defRPr>
      </a:lvl1pPr>
      <a:lvl2pPr marL="783771" indent="-326571">
        <a:spcBef>
          <a:spcPts val="700"/>
        </a:spcBef>
        <a:buSzPct val="100000"/>
        <a:buFont typeface="Arial"/>
        <a:buChar char="–"/>
        <a:defRPr sz="3200">
          <a:latin typeface="맑은 고딕"/>
          <a:ea typeface="맑은 고딕"/>
          <a:cs typeface="맑은 고딕"/>
          <a:sym typeface="맑은 고딕"/>
        </a:defRPr>
      </a:lvl2pPr>
      <a:lvl3pPr marL="1219200" indent="-304800">
        <a:spcBef>
          <a:spcPts val="700"/>
        </a:spcBef>
        <a:buSzPct val="100000"/>
        <a:buFont typeface="Arial"/>
        <a:buChar char="•"/>
        <a:defRPr sz="3200">
          <a:latin typeface="맑은 고딕"/>
          <a:ea typeface="맑은 고딕"/>
          <a:cs typeface="맑은 고딕"/>
          <a:sym typeface="맑은 고딕"/>
        </a:defRPr>
      </a:lvl3pPr>
      <a:lvl4pPr marL="1737360" indent="-365760">
        <a:spcBef>
          <a:spcPts val="700"/>
        </a:spcBef>
        <a:buSzPct val="100000"/>
        <a:buFont typeface="Arial"/>
        <a:buChar char="–"/>
        <a:defRPr sz="3200">
          <a:latin typeface="맑은 고딕"/>
          <a:ea typeface="맑은 고딕"/>
          <a:cs typeface="맑은 고딕"/>
          <a:sym typeface="맑은 고딕"/>
        </a:defRPr>
      </a:lvl4pPr>
      <a:lvl5pPr marL="2194560" indent="-365760">
        <a:spcBef>
          <a:spcPts val="700"/>
        </a:spcBef>
        <a:buSzPct val="100000"/>
        <a:buFont typeface="Arial"/>
        <a:buChar char="»"/>
        <a:defRPr sz="3200">
          <a:latin typeface="맑은 고딕"/>
          <a:ea typeface="맑은 고딕"/>
          <a:cs typeface="맑은 고딕"/>
          <a:sym typeface="맑은 고딕"/>
        </a:defRPr>
      </a:lvl5pPr>
      <a:lvl6pPr marL="2651760" indent="-365760">
        <a:spcBef>
          <a:spcPts val="700"/>
        </a:spcBef>
        <a:buSzPct val="100000"/>
        <a:buFont typeface="Arial"/>
        <a:buChar char="•"/>
        <a:defRPr sz="3200">
          <a:latin typeface="맑은 고딕"/>
          <a:ea typeface="맑은 고딕"/>
          <a:cs typeface="맑은 고딕"/>
          <a:sym typeface="맑은 고딕"/>
        </a:defRPr>
      </a:lvl6pPr>
      <a:lvl7pPr marL="3108960" indent="-365760">
        <a:spcBef>
          <a:spcPts val="700"/>
        </a:spcBef>
        <a:buSzPct val="100000"/>
        <a:buFont typeface="Arial"/>
        <a:buChar char="•"/>
        <a:defRPr sz="3200">
          <a:latin typeface="맑은 고딕"/>
          <a:ea typeface="맑은 고딕"/>
          <a:cs typeface="맑은 고딕"/>
          <a:sym typeface="맑은 고딕"/>
        </a:defRPr>
      </a:lvl7pPr>
      <a:lvl8pPr marL="3566159" indent="-365759">
        <a:spcBef>
          <a:spcPts val="700"/>
        </a:spcBef>
        <a:buSzPct val="100000"/>
        <a:buFont typeface="Arial"/>
        <a:buChar char="•"/>
        <a:defRPr sz="3200">
          <a:latin typeface="맑은 고딕"/>
          <a:ea typeface="맑은 고딕"/>
          <a:cs typeface="맑은 고딕"/>
          <a:sym typeface="맑은 고딕"/>
        </a:defRPr>
      </a:lvl8pPr>
      <a:lvl9pPr marL="4023359" indent="-365759">
        <a:spcBef>
          <a:spcPts val="700"/>
        </a:spcBef>
        <a:buSzPct val="100000"/>
        <a:buFont typeface="Arial"/>
        <a:buChar char="•"/>
        <a:defRPr sz="3200">
          <a:latin typeface="맑은 고딕"/>
          <a:ea typeface="맑은 고딕"/>
          <a:cs typeface="맑은 고딕"/>
          <a:sym typeface="맑은 고딕"/>
        </a:defRPr>
      </a:lvl9pPr>
    </p:bodyStyle>
    <p:otherStyle>
      <a:lvl1pPr algn="r">
        <a:defRPr sz="1200">
          <a:solidFill>
            <a:schemeClr val="tx1"/>
          </a:solidFill>
          <a:latin typeface="+mn-lt"/>
          <a:ea typeface="+mn-ea"/>
          <a:cs typeface="+mn-cs"/>
          <a:sym typeface="맑은 고딕"/>
        </a:defRPr>
      </a:lvl1pPr>
      <a:lvl2pPr indent="457200" algn="r">
        <a:defRPr sz="1200">
          <a:solidFill>
            <a:schemeClr val="tx1"/>
          </a:solidFill>
          <a:latin typeface="+mn-lt"/>
          <a:ea typeface="+mn-ea"/>
          <a:cs typeface="+mn-cs"/>
          <a:sym typeface="맑은 고딕"/>
        </a:defRPr>
      </a:lvl2pPr>
      <a:lvl3pPr indent="914400" algn="r">
        <a:defRPr sz="1200">
          <a:solidFill>
            <a:schemeClr val="tx1"/>
          </a:solidFill>
          <a:latin typeface="+mn-lt"/>
          <a:ea typeface="+mn-ea"/>
          <a:cs typeface="+mn-cs"/>
          <a:sym typeface="맑은 고딕"/>
        </a:defRPr>
      </a:lvl3pPr>
      <a:lvl4pPr indent="1371600" algn="r">
        <a:defRPr sz="1200">
          <a:solidFill>
            <a:schemeClr val="tx1"/>
          </a:solidFill>
          <a:latin typeface="+mn-lt"/>
          <a:ea typeface="+mn-ea"/>
          <a:cs typeface="+mn-cs"/>
          <a:sym typeface="맑은 고딕"/>
        </a:defRPr>
      </a:lvl4pPr>
      <a:lvl5pPr indent="1828800" algn="r">
        <a:defRPr sz="1200">
          <a:solidFill>
            <a:schemeClr val="tx1"/>
          </a:solidFill>
          <a:latin typeface="+mn-lt"/>
          <a:ea typeface="+mn-ea"/>
          <a:cs typeface="+mn-cs"/>
          <a:sym typeface="맑은 고딕"/>
        </a:defRPr>
      </a:lvl5pPr>
      <a:lvl6pPr indent="2286000" algn="r">
        <a:defRPr sz="1200">
          <a:solidFill>
            <a:schemeClr val="tx1"/>
          </a:solidFill>
          <a:latin typeface="+mn-lt"/>
          <a:ea typeface="+mn-ea"/>
          <a:cs typeface="+mn-cs"/>
          <a:sym typeface="맑은 고딕"/>
        </a:defRPr>
      </a:lvl6pPr>
      <a:lvl7pPr indent="2743200" algn="r">
        <a:defRPr sz="1200">
          <a:solidFill>
            <a:schemeClr val="tx1"/>
          </a:solidFill>
          <a:latin typeface="+mn-lt"/>
          <a:ea typeface="+mn-ea"/>
          <a:cs typeface="+mn-cs"/>
          <a:sym typeface="맑은 고딕"/>
        </a:defRPr>
      </a:lvl7pPr>
      <a:lvl8pPr indent="3200400" algn="r">
        <a:defRPr sz="1200">
          <a:solidFill>
            <a:schemeClr val="tx1"/>
          </a:solidFill>
          <a:latin typeface="+mn-lt"/>
          <a:ea typeface="+mn-ea"/>
          <a:cs typeface="+mn-cs"/>
          <a:sym typeface="맑은 고딕"/>
        </a:defRPr>
      </a:lvl8pPr>
      <a:lvl9pPr indent="3657600" algn="r">
        <a:defRPr sz="1200">
          <a:solidFill>
            <a:schemeClr val="tx1"/>
          </a:solidFill>
          <a:latin typeface="+mn-lt"/>
          <a:ea typeface="+mn-ea"/>
          <a:cs typeface="+mn-cs"/>
          <a:sym typeface="맑은 고딕"/>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genome.ucsc.edu/ENCODE" TargetMode="External"/><Relationship Id="rId2" Type="http://schemas.openxmlformats.org/officeDocument/2006/relationships/hyperlink" Target="http://www.hapmap.org"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Shape 49"/>
          <p:cNvSpPr>
            <a:spLocks noGrp="1"/>
          </p:cNvSpPr>
          <p:nvPr>
            <p:ph type="title"/>
          </p:nvPr>
        </p:nvSpPr>
        <p:spPr>
          <a:xfrm>
            <a:off x="428624" y="2357438"/>
            <a:ext cx="8358190" cy="1143001"/>
          </a:xfrm>
          <a:prstGeom prst="rect">
            <a:avLst/>
          </a:prstGeom>
        </p:spPr>
        <p:txBody>
          <a:bodyPr/>
          <a:lstStyle>
            <a:lvl1pPr>
              <a:defRPr sz="3600" b="1">
                <a:solidFill>
                  <a:srgbClr val="FF0000"/>
                </a:solidFill>
                <a:latin typeface="Times New Roman"/>
                <a:ea typeface="Times New Roman"/>
                <a:cs typeface="Times New Roman"/>
                <a:sym typeface="Times New Roman"/>
              </a:defRPr>
            </a:lvl1pPr>
          </a:lstStyle>
          <a:p>
            <a:pPr lvl="0">
              <a:defRPr sz="1800" b="0">
                <a:solidFill>
                  <a:srgbClr val="000000"/>
                </a:solidFill>
              </a:defRPr>
            </a:pPr>
            <a:r>
              <a:rPr sz="3600" b="1">
                <a:solidFill>
                  <a:srgbClr val="FF0000"/>
                </a:solidFill>
              </a:rPr>
              <a:t>Chapter 11. Linkage Disequilibrium (LD)</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image7.png"/>
          <p:cNvPicPr/>
          <p:nvPr/>
        </p:nvPicPr>
        <p:blipFill>
          <a:blip r:embed="rId2">
            <a:extLst/>
          </a:blip>
          <a:stretch>
            <a:fillRect/>
          </a:stretch>
        </p:blipFill>
        <p:spPr>
          <a:xfrm>
            <a:off x="609600" y="488950"/>
            <a:ext cx="7924800" cy="5905500"/>
          </a:xfrm>
          <a:prstGeom prst="rect">
            <a:avLst/>
          </a:prstGeom>
          <a:ln w="12700">
            <a:miter lim="400000"/>
          </a:ln>
        </p:spPr>
      </p:pic>
      <p:sp>
        <p:nvSpPr>
          <p:cNvPr id="83" name="Shape 83"/>
          <p:cNvSpPr/>
          <p:nvPr/>
        </p:nvSpPr>
        <p:spPr>
          <a:xfrm>
            <a:off x="1246529" y="5115176"/>
            <a:ext cx="4710663" cy="38684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t>그림 11-5. 인간 유전체의 LD block 구조 분석의 예</a:t>
            </a:r>
          </a:p>
        </p:txBody>
      </p:sp>
      <p:sp>
        <p:nvSpPr>
          <p:cNvPr id="84" name="Shape 84"/>
          <p:cNvSpPr/>
          <p:nvPr/>
        </p:nvSpPr>
        <p:spPr>
          <a:xfrm>
            <a:off x="527513" y="154066"/>
            <a:ext cx="4836575"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b="1" dirty="0"/>
              <a:t>3. </a:t>
            </a:r>
            <a:r>
              <a:rPr b="1" dirty="0" err="1"/>
              <a:t>유전체</a:t>
            </a:r>
            <a:r>
              <a:rPr b="1" dirty="0"/>
              <a:t> </a:t>
            </a:r>
            <a:r>
              <a:rPr b="1" dirty="0" err="1"/>
              <a:t>연관구조</a:t>
            </a:r>
            <a:r>
              <a:rPr b="1" dirty="0"/>
              <a:t>(LD blocks)의 </a:t>
            </a:r>
            <a:r>
              <a:rPr b="1" dirty="0" err="1"/>
              <a:t>조사</a:t>
            </a:r>
            <a:r>
              <a:rPr b="1" dirty="0"/>
              <a:t> </a:t>
            </a:r>
            <a:r>
              <a:rPr b="1" dirty="0" err="1"/>
              <a:t>방법</a:t>
            </a:r>
            <a:endParaRPr b="1"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a:spLocks noGrp="1"/>
          </p:cNvSpPr>
          <p:nvPr>
            <p:ph type="title"/>
          </p:nvPr>
        </p:nvSpPr>
        <p:spPr>
          <a:prstGeom prst="rect">
            <a:avLst/>
          </a:prstGeom>
        </p:spPr>
        <p:txBody>
          <a:bodyPr/>
          <a:lstStyle/>
          <a:p>
            <a:pPr lvl="0"/>
            <a:r>
              <a:rPr lang="en-US" altLang="ko-KR" dirty="0"/>
              <a:t>Haplotype block </a:t>
            </a:r>
            <a:r>
              <a:rPr lang="ko-KR" altLang="en-US" dirty="0"/>
              <a:t>정의 방법</a:t>
            </a:r>
            <a:endParaRPr dirty="0"/>
          </a:p>
        </p:txBody>
      </p:sp>
      <p:sp>
        <p:nvSpPr>
          <p:cNvPr id="87" name="Shape 87"/>
          <p:cNvSpPr>
            <a:spLocks noGrp="1"/>
          </p:cNvSpPr>
          <p:nvPr>
            <p:ph type="body" idx="1"/>
          </p:nvPr>
        </p:nvSpPr>
        <p:spPr>
          <a:xfrm>
            <a:off x="457200" y="1435464"/>
            <a:ext cx="8229600" cy="4225783"/>
          </a:xfrm>
          <a:prstGeom prst="rect">
            <a:avLst/>
          </a:prstGeom>
        </p:spPr>
        <p:txBody>
          <a:bodyPr>
            <a:normAutofit/>
          </a:bodyPr>
          <a:lstStyle/>
          <a:p>
            <a:pPr marL="240631" lvl="0" indent="-240631">
              <a:spcBef>
                <a:spcPts val="0"/>
              </a:spcBef>
              <a:buSzPct val="100000"/>
              <a:buAutoNum type="arabicPeriod"/>
              <a:defRPr sz="1800" b="0"/>
            </a:pPr>
            <a:r>
              <a:rPr dirty="0" err="1" smtClean="0"/>
              <a:t>Patil</a:t>
            </a:r>
            <a:r>
              <a:rPr dirty="0" smtClean="0"/>
              <a:t> </a:t>
            </a:r>
            <a:r>
              <a:rPr dirty="0"/>
              <a:t>block definition (2001): </a:t>
            </a:r>
            <a:r>
              <a:rPr dirty="0" err="1"/>
              <a:t>가까운</a:t>
            </a:r>
            <a:r>
              <a:rPr dirty="0"/>
              <a:t> </a:t>
            </a:r>
            <a:r>
              <a:rPr dirty="0" err="1"/>
              <a:t>SNP들이</a:t>
            </a:r>
            <a:r>
              <a:rPr dirty="0"/>
              <a:t> </a:t>
            </a:r>
            <a:r>
              <a:rPr dirty="0" err="1"/>
              <a:t>block을</a:t>
            </a:r>
            <a:r>
              <a:rPr dirty="0"/>
              <a:t> </a:t>
            </a:r>
            <a:r>
              <a:rPr dirty="0" err="1"/>
              <a:t>만들고</a:t>
            </a:r>
            <a:r>
              <a:rPr dirty="0"/>
              <a:t> </a:t>
            </a:r>
            <a:r>
              <a:rPr dirty="0" err="1"/>
              <a:t>이들은</a:t>
            </a:r>
            <a:r>
              <a:rPr dirty="0"/>
              <a:t> </a:t>
            </a:r>
            <a:r>
              <a:rPr dirty="0" err="1"/>
              <a:t>연관되어</a:t>
            </a:r>
            <a:r>
              <a:rPr dirty="0"/>
              <a:t> </a:t>
            </a:r>
            <a:r>
              <a:rPr dirty="0" smtClean="0"/>
              <a:t>있</a:t>
            </a:r>
            <a:r>
              <a:rPr lang="ko-KR" altLang="en-US" dirty="0" smtClean="0"/>
              <a:t>음</a:t>
            </a:r>
            <a:r>
              <a:rPr dirty="0" smtClean="0"/>
              <a:t>. </a:t>
            </a:r>
            <a:r>
              <a:rPr dirty="0" err="1"/>
              <a:t>연관된</a:t>
            </a:r>
            <a:r>
              <a:rPr dirty="0"/>
              <a:t> </a:t>
            </a:r>
            <a:r>
              <a:rPr dirty="0" err="1"/>
              <a:t>block내에서는</a:t>
            </a:r>
            <a:r>
              <a:rPr dirty="0"/>
              <a:t> </a:t>
            </a:r>
            <a:r>
              <a:rPr dirty="0" err="1"/>
              <a:t>제한된</a:t>
            </a:r>
            <a:r>
              <a:rPr dirty="0"/>
              <a:t> </a:t>
            </a:r>
            <a:r>
              <a:rPr dirty="0" err="1"/>
              <a:t>변이를</a:t>
            </a:r>
            <a:r>
              <a:rPr dirty="0"/>
              <a:t> </a:t>
            </a:r>
            <a:r>
              <a:rPr dirty="0" err="1"/>
              <a:t>가지고</a:t>
            </a:r>
            <a:r>
              <a:rPr dirty="0"/>
              <a:t> </a:t>
            </a:r>
            <a:r>
              <a:rPr dirty="0" err="1"/>
              <a:t>이것이</a:t>
            </a:r>
            <a:r>
              <a:rPr dirty="0"/>
              <a:t> </a:t>
            </a:r>
            <a:r>
              <a:rPr dirty="0" err="1"/>
              <a:t>제한된</a:t>
            </a:r>
            <a:r>
              <a:rPr dirty="0"/>
              <a:t> </a:t>
            </a:r>
            <a:r>
              <a:rPr dirty="0" err="1"/>
              <a:t>수의</a:t>
            </a:r>
            <a:r>
              <a:rPr dirty="0"/>
              <a:t> SNP </a:t>
            </a:r>
            <a:r>
              <a:rPr dirty="0" err="1"/>
              <a:t>haplotyping을</a:t>
            </a:r>
            <a:r>
              <a:rPr dirty="0"/>
              <a:t> </a:t>
            </a:r>
            <a:r>
              <a:rPr dirty="0" err="1"/>
              <a:t>정의</a:t>
            </a:r>
            <a:r>
              <a:rPr dirty="0"/>
              <a:t>. 2^N개의 </a:t>
            </a:r>
            <a:r>
              <a:rPr dirty="0" err="1"/>
              <a:t>다른</a:t>
            </a:r>
            <a:r>
              <a:rPr dirty="0"/>
              <a:t> </a:t>
            </a:r>
            <a:r>
              <a:rPr dirty="0" err="1"/>
              <a:t>haplotype을</a:t>
            </a:r>
            <a:r>
              <a:rPr dirty="0"/>
              <a:t> </a:t>
            </a:r>
            <a:r>
              <a:rPr dirty="0" err="1"/>
              <a:t>만들수</a:t>
            </a:r>
            <a:r>
              <a:rPr dirty="0"/>
              <a:t> </a:t>
            </a:r>
            <a:r>
              <a:rPr dirty="0" err="1"/>
              <a:t>있으나</a:t>
            </a:r>
            <a:r>
              <a:rPr dirty="0"/>
              <a:t> </a:t>
            </a:r>
            <a:r>
              <a:rPr dirty="0" err="1"/>
              <a:t>돌연변이나</a:t>
            </a:r>
            <a:r>
              <a:rPr dirty="0"/>
              <a:t> </a:t>
            </a:r>
            <a:r>
              <a:rPr dirty="0" err="1"/>
              <a:t>유전자</a:t>
            </a:r>
            <a:r>
              <a:rPr dirty="0"/>
              <a:t> </a:t>
            </a:r>
            <a:r>
              <a:rPr dirty="0" err="1"/>
              <a:t>재조합이</a:t>
            </a:r>
            <a:r>
              <a:rPr dirty="0"/>
              <a:t> </a:t>
            </a:r>
            <a:r>
              <a:rPr dirty="0" err="1"/>
              <a:t>없다면</a:t>
            </a:r>
            <a:r>
              <a:rPr dirty="0"/>
              <a:t> </a:t>
            </a:r>
            <a:r>
              <a:rPr dirty="0" err="1"/>
              <a:t>실제로</a:t>
            </a:r>
            <a:r>
              <a:rPr dirty="0"/>
              <a:t> </a:t>
            </a:r>
            <a:r>
              <a:rPr dirty="0" err="1"/>
              <a:t>관측되는</a:t>
            </a:r>
            <a:r>
              <a:rPr dirty="0"/>
              <a:t> </a:t>
            </a:r>
            <a:r>
              <a:rPr dirty="0" err="1"/>
              <a:t>haplotype의</a:t>
            </a:r>
            <a:r>
              <a:rPr dirty="0"/>
              <a:t> </a:t>
            </a:r>
            <a:r>
              <a:rPr dirty="0" err="1"/>
              <a:t>수는</a:t>
            </a:r>
            <a:r>
              <a:rPr dirty="0"/>
              <a:t> (N-1)</a:t>
            </a:r>
            <a:r>
              <a:rPr dirty="0" err="1"/>
              <a:t>보다</a:t>
            </a:r>
            <a:r>
              <a:rPr dirty="0"/>
              <a:t> </a:t>
            </a:r>
            <a:r>
              <a:rPr dirty="0" err="1"/>
              <a:t>크지</a:t>
            </a:r>
            <a:r>
              <a:rPr dirty="0"/>
              <a:t> </a:t>
            </a:r>
            <a:r>
              <a:rPr dirty="0" err="1"/>
              <a:t>않다</a:t>
            </a:r>
            <a:r>
              <a:rPr dirty="0" smtClean="0"/>
              <a:t>.</a:t>
            </a:r>
            <a:endParaRPr lang="en-US" dirty="0" smtClean="0"/>
          </a:p>
          <a:p>
            <a:pPr marL="240631" lvl="0" indent="-240631">
              <a:spcBef>
                <a:spcPts val="0"/>
              </a:spcBef>
              <a:buSzPct val="100000"/>
              <a:buAutoNum type="arabicPeriod"/>
              <a:defRPr sz="1800" b="0"/>
            </a:pPr>
            <a:endParaRPr dirty="0"/>
          </a:p>
          <a:p>
            <a:pPr marL="240631" lvl="0" indent="-240631">
              <a:spcBef>
                <a:spcPts val="0"/>
              </a:spcBef>
              <a:buSzPct val="100000"/>
              <a:buAutoNum type="arabicPeriod"/>
              <a:defRPr sz="1800" b="0"/>
            </a:pPr>
            <a:r>
              <a:rPr dirty="0"/>
              <a:t>Gabriel block definition (2002): </a:t>
            </a:r>
            <a:r>
              <a:rPr dirty="0" err="1"/>
              <a:t>D’에</a:t>
            </a:r>
            <a:r>
              <a:rPr dirty="0"/>
              <a:t> </a:t>
            </a:r>
            <a:r>
              <a:rPr dirty="0" err="1"/>
              <a:t>기반을</a:t>
            </a:r>
            <a:r>
              <a:rPr dirty="0"/>
              <a:t> 둔 pairwise </a:t>
            </a:r>
            <a:r>
              <a:rPr dirty="0" err="1"/>
              <a:t>disequilibrium을</a:t>
            </a:r>
            <a:r>
              <a:rPr dirty="0"/>
              <a:t> </a:t>
            </a:r>
            <a:r>
              <a:rPr dirty="0" err="1"/>
              <a:t>이용하여</a:t>
            </a:r>
            <a:r>
              <a:rPr dirty="0"/>
              <a:t> </a:t>
            </a:r>
            <a:r>
              <a:rPr dirty="0" err="1"/>
              <a:t>유전자</a:t>
            </a:r>
            <a:r>
              <a:rPr dirty="0"/>
              <a:t> </a:t>
            </a:r>
            <a:r>
              <a:rPr dirty="0" err="1"/>
              <a:t>재조합이</a:t>
            </a:r>
            <a:r>
              <a:rPr dirty="0"/>
              <a:t> </a:t>
            </a:r>
            <a:r>
              <a:rPr dirty="0" err="1"/>
              <a:t>많이</a:t>
            </a:r>
            <a:r>
              <a:rPr dirty="0"/>
              <a:t> </a:t>
            </a:r>
            <a:r>
              <a:rPr dirty="0" err="1"/>
              <a:t>일어나서</a:t>
            </a:r>
            <a:r>
              <a:rPr dirty="0"/>
              <a:t> </a:t>
            </a:r>
            <a:r>
              <a:rPr dirty="0" err="1"/>
              <a:t>변이가</a:t>
            </a:r>
            <a:r>
              <a:rPr dirty="0"/>
              <a:t> </a:t>
            </a:r>
            <a:r>
              <a:rPr dirty="0" err="1"/>
              <a:t>생긴</a:t>
            </a:r>
            <a:r>
              <a:rPr dirty="0"/>
              <a:t> </a:t>
            </a:r>
            <a:r>
              <a:rPr dirty="0" err="1"/>
              <a:t>지역을</a:t>
            </a:r>
            <a:r>
              <a:rPr dirty="0"/>
              <a:t> </a:t>
            </a:r>
            <a:r>
              <a:rPr dirty="0" err="1"/>
              <a:t>찾고</a:t>
            </a:r>
            <a:r>
              <a:rPr dirty="0"/>
              <a:t> haplotype </a:t>
            </a:r>
            <a:r>
              <a:rPr dirty="0" err="1"/>
              <a:t>block을</a:t>
            </a:r>
            <a:r>
              <a:rPr dirty="0"/>
              <a:t> </a:t>
            </a:r>
            <a:r>
              <a:rPr dirty="0" err="1"/>
              <a:t>유전자</a:t>
            </a:r>
            <a:r>
              <a:rPr dirty="0"/>
              <a:t> </a:t>
            </a:r>
            <a:r>
              <a:rPr dirty="0" err="1"/>
              <a:t>재조합이</a:t>
            </a:r>
            <a:r>
              <a:rPr dirty="0"/>
              <a:t> </a:t>
            </a:r>
            <a:r>
              <a:rPr dirty="0" err="1"/>
              <a:t>거의</a:t>
            </a:r>
            <a:r>
              <a:rPr dirty="0"/>
              <a:t> </a:t>
            </a:r>
            <a:r>
              <a:rPr dirty="0" err="1"/>
              <a:t>일어나지</a:t>
            </a:r>
            <a:r>
              <a:rPr dirty="0"/>
              <a:t> </a:t>
            </a:r>
            <a:r>
              <a:rPr dirty="0" err="1"/>
              <a:t>않았거나</a:t>
            </a:r>
            <a:r>
              <a:rPr dirty="0"/>
              <a:t> </a:t>
            </a:r>
            <a:r>
              <a:rPr dirty="0" err="1"/>
              <a:t>일어나지</a:t>
            </a:r>
            <a:r>
              <a:rPr dirty="0"/>
              <a:t> </a:t>
            </a:r>
            <a:r>
              <a:rPr dirty="0" err="1"/>
              <a:t>않은</a:t>
            </a:r>
            <a:r>
              <a:rPr dirty="0"/>
              <a:t> </a:t>
            </a:r>
            <a:r>
              <a:rPr dirty="0" err="1"/>
              <a:t>연속적인</a:t>
            </a:r>
            <a:r>
              <a:rPr dirty="0"/>
              <a:t> </a:t>
            </a:r>
            <a:r>
              <a:rPr dirty="0" err="1"/>
              <a:t>사이트</a:t>
            </a:r>
            <a:r>
              <a:rPr dirty="0"/>
              <a:t>(consecutive site)의 </a:t>
            </a:r>
            <a:r>
              <a:rPr dirty="0" err="1"/>
              <a:t>세트로</a:t>
            </a:r>
            <a:r>
              <a:rPr dirty="0"/>
              <a:t> </a:t>
            </a:r>
            <a:r>
              <a:rPr dirty="0" err="1" smtClean="0"/>
              <a:t>정의</a:t>
            </a:r>
            <a:r>
              <a:rPr lang="ko-KR" altLang="en-US" dirty="0"/>
              <a:t>함</a:t>
            </a:r>
            <a:r>
              <a:rPr dirty="0" smtClean="0"/>
              <a:t>. </a:t>
            </a:r>
            <a:r>
              <a:rPr dirty="0" err="1"/>
              <a:t>D’을</a:t>
            </a:r>
            <a:r>
              <a:rPr dirty="0"/>
              <a:t> </a:t>
            </a:r>
            <a:r>
              <a:rPr dirty="0" err="1"/>
              <a:t>기반으로</a:t>
            </a:r>
            <a:r>
              <a:rPr dirty="0"/>
              <a:t> 한 </a:t>
            </a:r>
            <a:r>
              <a:rPr dirty="0" err="1"/>
              <a:t>유전자</a:t>
            </a:r>
            <a:r>
              <a:rPr dirty="0"/>
              <a:t> </a:t>
            </a:r>
            <a:r>
              <a:rPr dirty="0" err="1"/>
              <a:t>재조합이</a:t>
            </a:r>
            <a:r>
              <a:rPr dirty="0"/>
              <a:t> </a:t>
            </a:r>
            <a:r>
              <a:rPr dirty="0" err="1"/>
              <a:t>일어났는지를</a:t>
            </a:r>
            <a:r>
              <a:rPr dirty="0"/>
              <a:t> </a:t>
            </a:r>
            <a:r>
              <a:rPr dirty="0" err="1"/>
              <a:t>보다</a:t>
            </a:r>
            <a:r>
              <a:rPr dirty="0"/>
              <a:t> </a:t>
            </a:r>
            <a:r>
              <a:rPr dirty="0" err="1"/>
              <a:t>직관적으로</a:t>
            </a:r>
            <a:r>
              <a:rPr dirty="0"/>
              <a:t> 알 수 </a:t>
            </a:r>
            <a:r>
              <a:rPr dirty="0" err="1"/>
              <a:t>있기</a:t>
            </a:r>
            <a:r>
              <a:rPr dirty="0"/>
              <a:t> </a:t>
            </a:r>
            <a:r>
              <a:rPr dirty="0" err="1"/>
              <a:t>때문에</a:t>
            </a:r>
            <a:r>
              <a:rPr dirty="0"/>
              <a:t> 더 </a:t>
            </a:r>
            <a:r>
              <a:rPr dirty="0" err="1"/>
              <a:t>많이</a:t>
            </a:r>
            <a:r>
              <a:rPr dirty="0"/>
              <a:t> </a:t>
            </a:r>
            <a:r>
              <a:rPr dirty="0" err="1"/>
              <a:t>사용됨</a:t>
            </a:r>
            <a:r>
              <a:rPr dirty="0"/>
              <a:t>. </a:t>
            </a:r>
            <a:r>
              <a:rPr dirty="0" err="1"/>
              <a:t>또한</a:t>
            </a:r>
            <a:r>
              <a:rPr dirty="0"/>
              <a:t> </a:t>
            </a:r>
            <a:r>
              <a:rPr dirty="0" err="1"/>
              <a:t>haplotype의</a:t>
            </a:r>
            <a:r>
              <a:rPr dirty="0"/>
              <a:t> </a:t>
            </a:r>
            <a:r>
              <a:rPr dirty="0" err="1"/>
              <a:t>정확한</a:t>
            </a:r>
            <a:r>
              <a:rPr dirty="0"/>
              <a:t> </a:t>
            </a:r>
            <a:r>
              <a:rPr dirty="0" err="1"/>
              <a:t>조합의</a:t>
            </a:r>
            <a:r>
              <a:rPr dirty="0"/>
              <a:t> </a:t>
            </a:r>
            <a:r>
              <a:rPr dirty="0" err="1"/>
              <a:t>형태를</a:t>
            </a:r>
            <a:r>
              <a:rPr dirty="0"/>
              <a:t> 알 수 </a:t>
            </a:r>
            <a:r>
              <a:rPr dirty="0" err="1"/>
              <a:t>없을</a:t>
            </a:r>
            <a:r>
              <a:rPr dirty="0"/>
              <a:t> 때 좀 더 </a:t>
            </a:r>
            <a:r>
              <a:rPr dirty="0" err="1"/>
              <a:t>쉽게</a:t>
            </a:r>
            <a:r>
              <a:rPr dirty="0"/>
              <a:t> </a:t>
            </a:r>
            <a:r>
              <a:rPr dirty="0" err="1"/>
              <a:t>사용할</a:t>
            </a:r>
            <a:r>
              <a:rPr dirty="0"/>
              <a:t> 수 </a:t>
            </a:r>
            <a:r>
              <a:rPr dirty="0" err="1"/>
              <a:t>있으며</a:t>
            </a:r>
            <a:r>
              <a:rPr dirty="0"/>
              <a:t> </a:t>
            </a:r>
            <a:r>
              <a:rPr dirty="0" err="1"/>
              <a:t>시각화에</a:t>
            </a:r>
            <a:r>
              <a:rPr dirty="0"/>
              <a:t> </a:t>
            </a:r>
            <a:r>
              <a:rPr dirty="0" err="1"/>
              <a:t>용이함</a:t>
            </a:r>
            <a:r>
              <a:rPr dirty="0"/>
              <a:t>. </a:t>
            </a:r>
            <a:endParaRPr lang="en-US" dirty="0" smtClean="0"/>
          </a:p>
          <a:p>
            <a:pPr lvl="0">
              <a:spcBef>
                <a:spcPts val="0"/>
              </a:spcBef>
              <a:buSzPct val="100000"/>
              <a:defRPr sz="1800" b="0"/>
            </a:pPr>
            <a:r>
              <a:rPr lang="en-US" dirty="0"/>
              <a:t> </a:t>
            </a:r>
            <a:r>
              <a:rPr lang="en-US" dirty="0" smtClean="0"/>
              <a:t> </a:t>
            </a:r>
            <a:r>
              <a:rPr dirty="0" smtClean="0"/>
              <a:t>-</a:t>
            </a:r>
            <a:r>
              <a:rPr dirty="0"/>
              <a:t>HAPLOVIEW, GOLD, </a:t>
            </a:r>
            <a:r>
              <a:rPr dirty="0" err="1"/>
              <a:t>HapAnalyzer</a:t>
            </a:r>
            <a:endParaRPr dirty="0"/>
          </a:p>
        </p:txBody>
      </p:sp>
      <p:sp>
        <p:nvSpPr>
          <p:cNvPr id="88" name="Shape 88"/>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11</a:t>
            </a:fld>
            <a:endParaRPr sz="1200">
              <a:solidFill>
                <a:srgbClr val="888888"/>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image9.png"/>
          <p:cNvPicPr/>
          <p:nvPr/>
        </p:nvPicPr>
        <p:blipFill>
          <a:blip r:embed="rId2">
            <a:extLst/>
          </a:blip>
          <a:stretch>
            <a:fillRect/>
          </a:stretch>
        </p:blipFill>
        <p:spPr>
          <a:xfrm>
            <a:off x="633412" y="461962"/>
            <a:ext cx="7877176" cy="5934076"/>
          </a:xfrm>
          <a:prstGeom prst="rect">
            <a:avLst/>
          </a:prstGeom>
          <a:ln w="12700">
            <a:miter lim="400000"/>
          </a:ln>
        </p:spPr>
      </p:pic>
      <p:sp>
        <p:nvSpPr>
          <p:cNvPr id="91" name="Shape 91"/>
          <p:cNvSpPr/>
          <p:nvPr/>
        </p:nvSpPr>
        <p:spPr>
          <a:xfrm>
            <a:off x="1826496" y="5013176"/>
            <a:ext cx="5481808"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dirty="0" err="1"/>
              <a:t>그림</a:t>
            </a:r>
            <a:r>
              <a:rPr dirty="0"/>
              <a:t> 11-6. LD block </a:t>
            </a:r>
            <a:r>
              <a:rPr dirty="0" err="1"/>
              <a:t>구조분석에서</a:t>
            </a:r>
            <a:r>
              <a:rPr dirty="0"/>
              <a:t> SNP </a:t>
            </a:r>
            <a:r>
              <a:rPr dirty="0" err="1"/>
              <a:t>빈도의</a:t>
            </a:r>
            <a:r>
              <a:rPr dirty="0"/>
              <a:t> </a:t>
            </a:r>
            <a:r>
              <a:rPr dirty="0" err="1"/>
              <a:t>영향</a:t>
            </a:r>
            <a:endParaRPr dirty="0"/>
          </a:p>
        </p:txBody>
      </p:sp>
      <p:sp>
        <p:nvSpPr>
          <p:cNvPr id="92" name="Shape 92"/>
          <p:cNvSpPr/>
          <p:nvPr/>
        </p:nvSpPr>
        <p:spPr>
          <a:xfrm>
            <a:off x="512221" y="5792944"/>
            <a:ext cx="8092227" cy="646331"/>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dirty="0"/>
              <a:t>SNP frequency &gt; =10% 이 </a:t>
            </a:r>
            <a:r>
              <a:rPr dirty="0" err="1"/>
              <a:t>되어야</a:t>
            </a:r>
            <a:r>
              <a:rPr dirty="0"/>
              <a:t> </a:t>
            </a:r>
            <a:r>
              <a:rPr dirty="0" err="1"/>
              <a:t>분명한</a:t>
            </a:r>
            <a:r>
              <a:rPr dirty="0"/>
              <a:t> LD </a:t>
            </a:r>
            <a:r>
              <a:rPr dirty="0" err="1"/>
              <a:t>구조를</a:t>
            </a:r>
            <a:r>
              <a:rPr dirty="0"/>
              <a:t> </a:t>
            </a:r>
            <a:r>
              <a:rPr dirty="0" err="1"/>
              <a:t>확인할</a:t>
            </a:r>
            <a:r>
              <a:rPr dirty="0"/>
              <a:t> 수 </a:t>
            </a:r>
            <a:r>
              <a:rPr dirty="0" err="1"/>
              <a:t>있음</a:t>
            </a:r>
            <a:r>
              <a:rPr dirty="0"/>
              <a:t>. 그 </a:t>
            </a:r>
            <a:r>
              <a:rPr dirty="0" smtClean="0"/>
              <a:t>이</a:t>
            </a:r>
            <a:r>
              <a:rPr lang="ko-KR" altLang="en-US" dirty="0"/>
              <a:t>상</a:t>
            </a:r>
            <a:r>
              <a:rPr dirty="0" smtClean="0"/>
              <a:t>의 </a:t>
            </a:r>
            <a:r>
              <a:rPr dirty="0" err="1"/>
              <a:t>빈도를</a:t>
            </a:r>
            <a:r>
              <a:rPr dirty="0"/>
              <a:t> </a:t>
            </a:r>
            <a:r>
              <a:rPr dirty="0" err="1"/>
              <a:t>가진</a:t>
            </a:r>
            <a:r>
              <a:rPr dirty="0"/>
              <a:t> </a:t>
            </a:r>
            <a:r>
              <a:rPr dirty="0" err="1"/>
              <a:t>SNP을</a:t>
            </a:r>
            <a:r>
              <a:rPr dirty="0"/>
              <a:t> </a:t>
            </a:r>
            <a:r>
              <a:rPr dirty="0" err="1"/>
              <a:t>사용</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4" name="image10.png"/>
          <p:cNvPicPr/>
          <p:nvPr/>
        </p:nvPicPr>
        <p:blipFill>
          <a:blip r:embed="rId2">
            <a:extLst/>
          </a:blip>
          <a:stretch>
            <a:fillRect/>
          </a:stretch>
        </p:blipFill>
        <p:spPr>
          <a:xfrm>
            <a:off x="619125" y="481012"/>
            <a:ext cx="7905750" cy="5895976"/>
          </a:xfrm>
          <a:prstGeom prst="rect">
            <a:avLst/>
          </a:prstGeom>
          <a:ln w="12700">
            <a:miter lim="400000"/>
          </a:ln>
        </p:spPr>
      </p:pic>
      <p:sp>
        <p:nvSpPr>
          <p:cNvPr id="95" name="Shape 95"/>
          <p:cNvSpPr/>
          <p:nvPr/>
        </p:nvSpPr>
        <p:spPr>
          <a:xfrm>
            <a:off x="527513" y="154066"/>
            <a:ext cx="4522072"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dirty="0"/>
              <a:t>4. </a:t>
            </a:r>
            <a:r>
              <a:rPr b="1" dirty="0" err="1"/>
              <a:t>유전체</a:t>
            </a:r>
            <a:r>
              <a:rPr b="1" dirty="0"/>
              <a:t> </a:t>
            </a:r>
            <a:r>
              <a:rPr b="1" dirty="0" err="1"/>
              <a:t>연관</a:t>
            </a:r>
            <a:r>
              <a:rPr b="1" dirty="0"/>
              <a:t>(LD)에 </a:t>
            </a:r>
            <a:r>
              <a:rPr b="1" dirty="0" err="1"/>
              <a:t>영향을</a:t>
            </a:r>
            <a:r>
              <a:rPr b="1" dirty="0"/>
              <a:t> </a:t>
            </a:r>
            <a:r>
              <a:rPr b="1" dirty="0" err="1"/>
              <a:t>미치는</a:t>
            </a:r>
            <a:r>
              <a:rPr b="1" dirty="0"/>
              <a:t> </a:t>
            </a:r>
            <a:r>
              <a:rPr b="1" dirty="0" err="1"/>
              <a:t>요인들</a:t>
            </a:r>
            <a:endParaRPr b="1" dirty="0"/>
          </a:p>
        </p:txBody>
      </p:sp>
      <p:sp>
        <p:nvSpPr>
          <p:cNvPr id="96" name="Shape 96"/>
          <p:cNvSpPr/>
          <p:nvPr/>
        </p:nvSpPr>
        <p:spPr>
          <a:xfrm>
            <a:off x="1934306" y="4294404"/>
            <a:ext cx="6538006" cy="92333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dirty="0" err="1"/>
              <a:t>돌연변이</a:t>
            </a:r>
            <a:r>
              <a:rPr dirty="0"/>
              <a:t>, </a:t>
            </a:r>
            <a:r>
              <a:rPr dirty="0" err="1"/>
              <a:t>유전자</a:t>
            </a:r>
            <a:r>
              <a:rPr dirty="0"/>
              <a:t> </a:t>
            </a:r>
            <a:r>
              <a:rPr dirty="0" err="1"/>
              <a:t>재조합</a:t>
            </a:r>
            <a:endParaRPr dirty="0"/>
          </a:p>
          <a:p>
            <a:pPr lvl="0"/>
            <a:r>
              <a:rPr dirty="0" err="1"/>
              <a:t>유전표류</a:t>
            </a:r>
            <a:r>
              <a:rPr dirty="0"/>
              <a:t>, </a:t>
            </a:r>
            <a:r>
              <a:rPr dirty="0" err="1"/>
              <a:t>인구팽창</a:t>
            </a:r>
            <a:r>
              <a:rPr dirty="0"/>
              <a:t>, </a:t>
            </a:r>
            <a:r>
              <a:rPr dirty="0" err="1"/>
              <a:t>인구집단의</a:t>
            </a:r>
            <a:r>
              <a:rPr dirty="0"/>
              <a:t> </a:t>
            </a:r>
            <a:r>
              <a:rPr dirty="0" err="1"/>
              <a:t>섞임과</a:t>
            </a:r>
            <a:r>
              <a:rPr dirty="0"/>
              <a:t> </a:t>
            </a:r>
            <a:r>
              <a:rPr dirty="0" err="1"/>
              <a:t>이동</a:t>
            </a:r>
            <a:r>
              <a:rPr dirty="0" smtClean="0"/>
              <a:t>,</a:t>
            </a:r>
            <a:r>
              <a:rPr lang="en-US" dirty="0" smtClean="0"/>
              <a:t> </a:t>
            </a:r>
            <a:r>
              <a:rPr dirty="0" err="1" smtClean="0"/>
              <a:t>집단구조</a:t>
            </a:r>
            <a:endParaRPr dirty="0"/>
          </a:p>
          <a:p>
            <a:pPr lvl="0"/>
            <a:r>
              <a:rPr dirty="0" err="1"/>
              <a:t>자연선발</a:t>
            </a:r>
            <a:r>
              <a:rPr dirty="0"/>
              <a:t>, </a:t>
            </a:r>
            <a:r>
              <a:rPr dirty="0" err="1"/>
              <a:t>다양한</a:t>
            </a:r>
            <a:r>
              <a:rPr dirty="0"/>
              <a:t> </a:t>
            </a:r>
            <a:r>
              <a:rPr dirty="0" err="1"/>
              <a:t>유전자</a:t>
            </a:r>
            <a:r>
              <a:rPr dirty="0"/>
              <a:t> </a:t>
            </a:r>
            <a:r>
              <a:rPr dirty="0" err="1"/>
              <a:t>재조합율</a:t>
            </a:r>
            <a:r>
              <a:rPr dirty="0"/>
              <a:t> 및 </a:t>
            </a:r>
            <a:r>
              <a:rPr dirty="0" err="1"/>
              <a:t>돌연변이율</a:t>
            </a:r>
            <a:r>
              <a:rPr dirty="0"/>
              <a:t>, </a:t>
            </a:r>
            <a:r>
              <a:rPr dirty="0" err="1"/>
              <a:t>유전자</a:t>
            </a:r>
            <a:r>
              <a:rPr dirty="0"/>
              <a:t> </a:t>
            </a:r>
            <a:r>
              <a:rPr dirty="0" err="1"/>
              <a:t>전환</a:t>
            </a:r>
            <a:endParaRPr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image11.png"/>
          <p:cNvPicPr/>
          <p:nvPr/>
        </p:nvPicPr>
        <p:blipFill>
          <a:blip r:embed="rId2">
            <a:extLst/>
          </a:blip>
          <a:stretch>
            <a:fillRect/>
          </a:stretch>
        </p:blipFill>
        <p:spPr>
          <a:xfrm>
            <a:off x="179512" y="461962"/>
            <a:ext cx="7953376" cy="5934076"/>
          </a:xfrm>
          <a:prstGeom prst="rect">
            <a:avLst/>
          </a:prstGeom>
          <a:ln w="12700">
            <a:miter lim="400000"/>
          </a:ln>
        </p:spPr>
      </p:pic>
      <p:sp>
        <p:nvSpPr>
          <p:cNvPr id="99" name="Shape 99"/>
          <p:cNvSpPr/>
          <p:nvPr/>
        </p:nvSpPr>
        <p:spPr>
          <a:xfrm>
            <a:off x="1103545" y="6366520"/>
            <a:ext cx="4692591" cy="2308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sz="1500" dirty="0" err="1"/>
              <a:t>그림</a:t>
            </a:r>
            <a:r>
              <a:rPr sz="1500" dirty="0"/>
              <a:t> 11-7. </a:t>
            </a:r>
            <a:r>
              <a:rPr sz="1500" dirty="0" err="1"/>
              <a:t>LD에</a:t>
            </a:r>
            <a:r>
              <a:rPr sz="1500" dirty="0"/>
              <a:t> </a:t>
            </a:r>
            <a:r>
              <a:rPr sz="1500" dirty="0" err="1"/>
              <a:t>영향을</a:t>
            </a:r>
            <a:r>
              <a:rPr sz="1500" dirty="0"/>
              <a:t> </a:t>
            </a:r>
            <a:r>
              <a:rPr sz="1500" dirty="0" err="1"/>
              <a:t>미치는</a:t>
            </a:r>
            <a:r>
              <a:rPr sz="1500" dirty="0"/>
              <a:t> </a:t>
            </a:r>
            <a:r>
              <a:rPr sz="1500" dirty="0" err="1"/>
              <a:t>유전자</a:t>
            </a:r>
            <a:r>
              <a:rPr sz="1500" dirty="0"/>
              <a:t> </a:t>
            </a:r>
            <a:r>
              <a:rPr sz="1500" dirty="0" err="1"/>
              <a:t>재조합의</a:t>
            </a:r>
            <a:r>
              <a:rPr sz="1500" dirty="0"/>
              <a:t> </a:t>
            </a:r>
            <a:r>
              <a:rPr sz="1500" dirty="0" err="1"/>
              <a:t>효과</a:t>
            </a:r>
            <a:endParaRPr sz="1500" dirty="0"/>
          </a:p>
        </p:txBody>
      </p:sp>
      <p:sp>
        <p:nvSpPr>
          <p:cNvPr id="100" name="Shape 100"/>
          <p:cNvSpPr/>
          <p:nvPr/>
        </p:nvSpPr>
        <p:spPr>
          <a:xfrm>
            <a:off x="6887925" y="1681938"/>
            <a:ext cx="2282546" cy="2308324"/>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r>
              <a:rPr lang="en-US" dirty="0" smtClean="0"/>
              <a:t>- </a:t>
            </a:r>
            <a:r>
              <a:rPr dirty="0" err="1" smtClean="0"/>
              <a:t>인간</a:t>
            </a:r>
            <a:r>
              <a:rPr dirty="0" smtClean="0"/>
              <a:t> </a:t>
            </a:r>
            <a:r>
              <a:rPr dirty="0" err="1"/>
              <a:t>집단에</a:t>
            </a:r>
            <a:r>
              <a:rPr dirty="0"/>
              <a:t> </a:t>
            </a:r>
            <a:r>
              <a:rPr dirty="0" err="1"/>
              <a:t>존재하는</a:t>
            </a:r>
            <a:r>
              <a:rPr dirty="0"/>
              <a:t> </a:t>
            </a:r>
            <a:r>
              <a:rPr dirty="0" err="1"/>
              <a:t>개별</a:t>
            </a:r>
            <a:r>
              <a:rPr dirty="0"/>
              <a:t> </a:t>
            </a:r>
            <a:r>
              <a:rPr dirty="0" err="1"/>
              <a:t>염색체들은</a:t>
            </a:r>
            <a:r>
              <a:rPr dirty="0"/>
              <a:t> </a:t>
            </a:r>
            <a:r>
              <a:rPr dirty="0" err="1"/>
              <a:t>수만</a:t>
            </a:r>
            <a:r>
              <a:rPr dirty="0"/>
              <a:t> 년 </a:t>
            </a:r>
            <a:r>
              <a:rPr dirty="0" err="1"/>
              <a:t>또는</a:t>
            </a:r>
            <a:r>
              <a:rPr dirty="0"/>
              <a:t> </a:t>
            </a:r>
            <a:r>
              <a:rPr dirty="0" err="1"/>
              <a:t>수천</a:t>
            </a:r>
            <a:r>
              <a:rPr dirty="0"/>
              <a:t> </a:t>
            </a:r>
            <a:r>
              <a:rPr dirty="0" err="1"/>
              <a:t>년의</a:t>
            </a:r>
            <a:r>
              <a:rPr dirty="0"/>
              <a:t> </a:t>
            </a:r>
            <a:r>
              <a:rPr dirty="0" err="1"/>
              <a:t>세월이</a:t>
            </a:r>
            <a:r>
              <a:rPr dirty="0"/>
              <a:t> </a:t>
            </a:r>
            <a:r>
              <a:rPr dirty="0" err="1"/>
              <a:t>흐르면서</a:t>
            </a:r>
            <a:r>
              <a:rPr dirty="0"/>
              <a:t> </a:t>
            </a:r>
            <a:r>
              <a:rPr dirty="0" err="1"/>
              <a:t>많은</a:t>
            </a:r>
            <a:r>
              <a:rPr dirty="0"/>
              <a:t> </a:t>
            </a:r>
            <a:r>
              <a:rPr dirty="0" err="1"/>
              <a:t>재조합의</a:t>
            </a:r>
            <a:r>
              <a:rPr dirty="0"/>
              <a:t> </a:t>
            </a:r>
            <a:r>
              <a:rPr dirty="0" err="1"/>
              <a:t>결과로</a:t>
            </a:r>
            <a:r>
              <a:rPr dirty="0"/>
              <a:t> </a:t>
            </a:r>
            <a:r>
              <a:rPr dirty="0" err="1"/>
              <a:t>아주</a:t>
            </a:r>
            <a:r>
              <a:rPr dirty="0"/>
              <a:t> </a:t>
            </a:r>
            <a:r>
              <a:rPr dirty="0" err="1"/>
              <a:t>촘촘한</a:t>
            </a:r>
            <a:r>
              <a:rPr dirty="0"/>
              <a:t> DNA </a:t>
            </a:r>
            <a:r>
              <a:rPr dirty="0" err="1"/>
              <a:t>조각으로</a:t>
            </a:r>
            <a:r>
              <a:rPr dirty="0"/>
              <a:t> </a:t>
            </a:r>
            <a:r>
              <a:rPr dirty="0" err="1"/>
              <a:t>이루어진</a:t>
            </a:r>
            <a:r>
              <a:rPr dirty="0"/>
              <a:t> </a:t>
            </a:r>
            <a:r>
              <a:rPr dirty="0" err="1"/>
              <a:t>염색체로</a:t>
            </a:r>
            <a:r>
              <a:rPr dirty="0"/>
              <a:t>  </a:t>
            </a:r>
            <a:r>
              <a:rPr dirty="0" err="1"/>
              <a:t>구성됨</a:t>
            </a:r>
            <a:r>
              <a:rPr dirty="0"/>
              <a:t>.</a:t>
            </a:r>
          </a:p>
        </p:txBody>
      </p:sp>
      <p:sp>
        <p:nvSpPr>
          <p:cNvPr id="101" name="Shape 101"/>
          <p:cNvSpPr/>
          <p:nvPr/>
        </p:nvSpPr>
        <p:spPr>
          <a:xfrm>
            <a:off x="6599893" y="6381328"/>
            <a:ext cx="2220579"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sz="1500" dirty="0" err="1"/>
              <a:t>그림</a:t>
            </a:r>
            <a:r>
              <a:rPr sz="1500" dirty="0"/>
              <a:t> 11-8. </a:t>
            </a:r>
            <a:r>
              <a:rPr sz="1500" dirty="0" err="1"/>
              <a:t>시간의</a:t>
            </a:r>
            <a:r>
              <a:rPr sz="1500" dirty="0"/>
              <a:t> </a:t>
            </a:r>
            <a:r>
              <a:rPr sz="1500" dirty="0" err="1"/>
              <a:t>흐름에</a:t>
            </a:r>
            <a:r>
              <a:rPr sz="1500" dirty="0"/>
              <a:t> </a:t>
            </a:r>
            <a:r>
              <a:rPr sz="1500" dirty="0" err="1"/>
              <a:t>따른</a:t>
            </a:r>
            <a:r>
              <a:rPr sz="1500" dirty="0"/>
              <a:t> LD </a:t>
            </a:r>
            <a:r>
              <a:rPr sz="1500" dirty="0" err="1"/>
              <a:t>구조의</a:t>
            </a:r>
            <a:r>
              <a:rPr sz="1500" dirty="0"/>
              <a:t> </a:t>
            </a:r>
            <a:r>
              <a:rPr sz="1500" dirty="0" err="1"/>
              <a:t>변화</a:t>
            </a:r>
            <a:r>
              <a:rPr sz="1500" dirty="0"/>
              <a:t> </a:t>
            </a:r>
            <a:r>
              <a:rPr sz="1500" dirty="0" err="1"/>
              <a:t>양상</a:t>
            </a:r>
            <a:endParaRPr sz="1500" dirty="0"/>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Shape 103"/>
          <p:cNvSpPr>
            <a:spLocks noGrp="1"/>
          </p:cNvSpPr>
          <p:nvPr>
            <p:ph type="title"/>
          </p:nvPr>
        </p:nvSpPr>
        <p:spPr>
          <a:xfrm>
            <a:off x="457200" y="256810"/>
            <a:ext cx="8229600" cy="1178656"/>
          </a:xfrm>
          <a:prstGeom prst="rect">
            <a:avLst/>
          </a:prstGeom>
        </p:spPr>
        <p:txBody>
          <a:bodyPr lIns="0" tIns="0" rIns="0" bIns="0"/>
          <a:lstStyle/>
          <a:p>
            <a:pPr lvl="0"/>
            <a:endParaRPr/>
          </a:p>
        </p:txBody>
      </p:sp>
      <p:sp>
        <p:nvSpPr>
          <p:cNvPr id="104" name="Shape 104"/>
          <p:cNvSpPr>
            <a:spLocks noGrp="1"/>
          </p:cNvSpPr>
          <p:nvPr>
            <p:ph type="body" idx="1"/>
          </p:nvPr>
        </p:nvSpPr>
        <p:spPr>
          <a:xfrm>
            <a:off x="457200" y="1435465"/>
            <a:ext cx="8229600" cy="3709434"/>
          </a:xfrm>
          <a:prstGeom prst="rect">
            <a:avLst/>
          </a:prstGeom>
        </p:spPr>
        <p:txBody>
          <a:bodyPr lIns="0" tIns="0" rIns="0" bIns="0"/>
          <a:lstStyle/>
          <a:p>
            <a:pPr lvl="0">
              <a:spcBef>
                <a:spcPts val="0"/>
              </a:spcBef>
              <a:defRPr sz="1800" b="0"/>
            </a:pPr>
            <a:r>
              <a:t>유전자 재조합은 마커간의 거리가 짧을 수록 적게 일어나고, 거리가 멀리 있을수록 빈번하게 발생.</a:t>
            </a:r>
          </a:p>
          <a:p>
            <a:pPr lvl="0">
              <a:spcBef>
                <a:spcPts val="0"/>
              </a:spcBef>
              <a:defRPr sz="1800" b="0"/>
            </a:pPr>
            <a:r>
              <a:t>=&gt; 거리가 증가하면서 LD는 감소. 아프리카인보다 다른 인종의 LD block이 더 큰 것은 알려져 있다.</a:t>
            </a:r>
          </a:p>
          <a:p>
            <a:pPr lvl="0">
              <a:spcBef>
                <a:spcPts val="0"/>
              </a:spcBef>
              <a:defRPr sz="1800" b="0"/>
            </a:pPr>
            <a:endParaRPr/>
          </a:p>
          <a:p>
            <a:pPr lvl="0">
              <a:spcBef>
                <a:spcPts val="0"/>
              </a:spcBef>
              <a:defRPr sz="1800" b="0"/>
            </a:pPr>
            <a:r>
              <a:t>LD는 세대를 거듭할수록 돌연변이나 유전자 재조합이 일어나기 때문에 보다 많은 세분화된 구조를 가짐. 최초의 하나의 조상 염색체에서 시작해서 여러 세대를 거치게 되면 현재 인간집단에 존재하는 LD 구조는 다양한 변이가 생기고 다양한 양상을 가짐</a:t>
            </a:r>
          </a:p>
          <a:p>
            <a:pPr lvl="0">
              <a:spcBef>
                <a:spcPts val="0"/>
              </a:spcBef>
              <a:defRPr sz="1800" b="0"/>
            </a:pPr>
            <a:endParaRPr/>
          </a:p>
          <a:p>
            <a:pPr lvl="0">
              <a:spcBef>
                <a:spcPts val="0"/>
              </a:spcBef>
              <a:defRPr sz="1800" b="0"/>
            </a:pPr>
            <a:r>
              <a:t>두 유전마커 간에 유전자 재조합의 비율이 높을수록 LD는 세대가 지날수록 빠르게 감소.</a:t>
            </a:r>
          </a:p>
          <a:p>
            <a:pPr lvl="0">
              <a:spcBef>
                <a:spcPts val="0"/>
              </a:spcBef>
              <a:defRPr sz="1800" b="0"/>
            </a:pPr>
            <a:endParaRPr/>
          </a:p>
        </p:txBody>
      </p:sp>
      <p:sp>
        <p:nvSpPr>
          <p:cNvPr id="105" name="Shape 105"/>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defRPr>
            </a:pPr>
            <a:fld id="{86CB4B4D-7CA3-9044-876B-883B54F8677D}" type="slidenum">
              <a:rPr sz="1200">
                <a:solidFill>
                  <a:srgbClr val="888888"/>
                </a:solidFill>
              </a:rPr>
              <a:t>15</a:t>
            </a:fld>
            <a:endParaRPr sz="1200">
              <a:solidFill>
                <a:srgbClr val="888888"/>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7" name="image12.png"/>
          <p:cNvPicPr/>
          <p:nvPr/>
        </p:nvPicPr>
        <p:blipFill>
          <a:blip r:embed="rId2">
            <a:extLst/>
          </a:blip>
          <a:stretch>
            <a:fillRect/>
          </a:stretch>
        </p:blipFill>
        <p:spPr>
          <a:xfrm>
            <a:off x="623887" y="485775"/>
            <a:ext cx="7896226" cy="5886450"/>
          </a:xfrm>
          <a:prstGeom prst="rect">
            <a:avLst/>
          </a:prstGeom>
          <a:ln w="12700">
            <a:miter lim="400000"/>
          </a:ln>
        </p:spPr>
      </p:pic>
      <p:sp>
        <p:nvSpPr>
          <p:cNvPr id="108" name="Shape 108"/>
          <p:cNvSpPr/>
          <p:nvPr/>
        </p:nvSpPr>
        <p:spPr>
          <a:xfrm>
            <a:off x="1331639" y="4675202"/>
            <a:ext cx="7128793" cy="230832"/>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sz="1500" dirty="0" err="1"/>
              <a:t>그림</a:t>
            </a:r>
            <a:r>
              <a:rPr sz="1500" dirty="0"/>
              <a:t> 11-9. </a:t>
            </a:r>
            <a:r>
              <a:rPr sz="1500" dirty="0" err="1"/>
              <a:t>유전자</a:t>
            </a:r>
            <a:r>
              <a:rPr sz="1500" dirty="0"/>
              <a:t> </a:t>
            </a:r>
            <a:r>
              <a:rPr sz="1500" dirty="0" err="1"/>
              <a:t>재조합율</a:t>
            </a:r>
            <a:r>
              <a:rPr sz="1500" dirty="0"/>
              <a:t>(</a:t>
            </a:r>
            <a:r>
              <a:rPr sz="1500" dirty="0" err="1"/>
              <a:t>recombiation</a:t>
            </a:r>
            <a:r>
              <a:rPr sz="1500" dirty="0"/>
              <a:t>)에 </a:t>
            </a:r>
            <a:r>
              <a:rPr sz="1500" dirty="0" err="1"/>
              <a:t>따른</a:t>
            </a:r>
            <a:r>
              <a:rPr sz="1500" dirty="0"/>
              <a:t> LD </a:t>
            </a:r>
            <a:r>
              <a:rPr sz="1500" dirty="0" err="1"/>
              <a:t>구조의</a:t>
            </a:r>
            <a:r>
              <a:rPr sz="1500" dirty="0"/>
              <a:t> </a:t>
            </a:r>
            <a:r>
              <a:rPr sz="1500" dirty="0" err="1"/>
              <a:t>감소</a:t>
            </a:r>
            <a:r>
              <a:rPr sz="1500" dirty="0"/>
              <a:t> </a:t>
            </a:r>
            <a:r>
              <a:rPr sz="1500" dirty="0" err="1"/>
              <a:t>패턴</a:t>
            </a:r>
            <a:endParaRPr sz="1500" dirty="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image13.png"/>
          <p:cNvPicPr/>
          <p:nvPr/>
        </p:nvPicPr>
        <p:blipFill>
          <a:blip r:embed="rId2">
            <a:extLst/>
          </a:blip>
          <a:stretch>
            <a:fillRect/>
          </a:stretch>
        </p:blipFill>
        <p:spPr>
          <a:xfrm>
            <a:off x="619125" y="447675"/>
            <a:ext cx="7905750" cy="5962650"/>
          </a:xfrm>
          <a:prstGeom prst="rect">
            <a:avLst/>
          </a:prstGeom>
          <a:ln w="12700">
            <a:miter lim="400000"/>
          </a:ln>
        </p:spPr>
      </p:pic>
      <p:sp>
        <p:nvSpPr>
          <p:cNvPr id="111" name="Shape 111"/>
          <p:cNvSpPr/>
          <p:nvPr/>
        </p:nvSpPr>
        <p:spPr>
          <a:xfrm>
            <a:off x="1826496" y="5229200"/>
            <a:ext cx="5169765" cy="38684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dirty="0" err="1"/>
              <a:t>그림</a:t>
            </a:r>
            <a:r>
              <a:rPr dirty="0"/>
              <a:t> 11-10. </a:t>
            </a:r>
            <a:r>
              <a:rPr dirty="0" err="1"/>
              <a:t>인간</a:t>
            </a:r>
            <a:r>
              <a:rPr dirty="0"/>
              <a:t> </a:t>
            </a:r>
            <a:r>
              <a:rPr dirty="0" err="1"/>
              <a:t>유전체에</a:t>
            </a:r>
            <a:r>
              <a:rPr dirty="0"/>
              <a:t> </a:t>
            </a:r>
            <a:r>
              <a:rPr dirty="0" err="1"/>
              <a:t>존재하는</a:t>
            </a:r>
            <a:r>
              <a:rPr dirty="0"/>
              <a:t> LD block </a:t>
            </a:r>
            <a:r>
              <a:rPr dirty="0" err="1"/>
              <a:t>기본구조</a:t>
            </a:r>
            <a:endParaRPr dirty="0"/>
          </a:p>
        </p:txBody>
      </p:sp>
      <p:sp>
        <p:nvSpPr>
          <p:cNvPr id="112" name="Shape 112"/>
          <p:cNvSpPr/>
          <p:nvPr/>
        </p:nvSpPr>
        <p:spPr>
          <a:xfrm>
            <a:off x="527513" y="154066"/>
            <a:ext cx="274754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dirty="0"/>
              <a:t>5. </a:t>
            </a:r>
            <a:r>
              <a:rPr b="1" dirty="0" err="1"/>
              <a:t>유전체</a:t>
            </a:r>
            <a:r>
              <a:rPr b="1" dirty="0"/>
              <a:t> </a:t>
            </a:r>
            <a:r>
              <a:rPr b="1" dirty="0" err="1"/>
              <a:t>연관구조의</a:t>
            </a:r>
            <a:r>
              <a:rPr b="1" dirty="0"/>
              <a:t> </a:t>
            </a:r>
            <a:r>
              <a:rPr b="1" dirty="0" err="1"/>
              <a:t>패턴</a:t>
            </a:r>
            <a:endParaRPr b="1" dirty="0"/>
          </a:p>
        </p:txBody>
      </p:sp>
      <p:sp>
        <p:nvSpPr>
          <p:cNvPr id="113" name="Shape 113"/>
          <p:cNvSpPr/>
          <p:nvPr/>
        </p:nvSpPr>
        <p:spPr>
          <a:xfrm>
            <a:off x="6751045" y="3940330"/>
            <a:ext cx="720289" cy="3708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t>(&gt;5%)</a:t>
            </a:r>
          </a:p>
        </p:txBody>
      </p:sp>
      <p:sp>
        <p:nvSpPr>
          <p:cNvPr id="114" name="Shape 114"/>
          <p:cNvSpPr/>
          <p:nvPr/>
        </p:nvSpPr>
        <p:spPr>
          <a:xfrm>
            <a:off x="5868144" y="5859471"/>
            <a:ext cx="528348" cy="24622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lang="en-US" sz="1000" dirty="0" smtClean="0"/>
              <a:t>(</a:t>
            </a:r>
            <a:r>
              <a:rPr sz="1000" dirty="0" smtClean="0"/>
              <a:t>2~5개</a:t>
            </a:r>
            <a:r>
              <a:rPr lang="en-US" sz="1000" dirty="0" smtClean="0"/>
              <a:t>)</a:t>
            </a:r>
            <a:endParaRPr sz="1000" dirty="0"/>
          </a:p>
        </p:txBody>
      </p:sp>
      <p:sp>
        <p:nvSpPr>
          <p:cNvPr id="115" name="Shape 115"/>
          <p:cNvSpPr/>
          <p:nvPr/>
        </p:nvSpPr>
        <p:spPr>
          <a:xfrm>
            <a:off x="1360613" y="2597077"/>
            <a:ext cx="6379739" cy="3231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sz="1500" dirty="0"/>
              <a:t>block </a:t>
            </a:r>
            <a:r>
              <a:rPr sz="1500" dirty="0" err="1"/>
              <a:t>사이에는</a:t>
            </a:r>
            <a:r>
              <a:rPr sz="1500" dirty="0"/>
              <a:t> </a:t>
            </a:r>
            <a:r>
              <a:rPr sz="1500" dirty="0" err="1"/>
              <a:t>재조합</a:t>
            </a:r>
            <a:r>
              <a:rPr sz="1500" dirty="0"/>
              <a:t> </a:t>
            </a:r>
            <a:r>
              <a:rPr sz="1500" dirty="0" err="1"/>
              <a:t>hotspot이</a:t>
            </a:r>
            <a:r>
              <a:rPr sz="1500" dirty="0"/>
              <a:t> </a:t>
            </a:r>
            <a:r>
              <a:rPr sz="1500" dirty="0" err="1"/>
              <a:t>존재하여</a:t>
            </a:r>
            <a:r>
              <a:rPr sz="1500" dirty="0"/>
              <a:t> 각 </a:t>
            </a:r>
            <a:r>
              <a:rPr sz="1500" dirty="0" err="1"/>
              <a:t>block을</a:t>
            </a:r>
            <a:r>
              <a:rPr sz="1500" dirty="0"/>
              <a:t> </a:t>
            </a:r>
            <a:r>
              <a:rPr sz="1500" dirty="0" err="1"/>
              <a:t>구분시키고</a:t>
            </a:r>
            <a:r>
              <a:rPr sz="1500" dirty="0"/>
              <a:t> </a:t>
            </a:r>
            <a:r>
              <a:rPr sz="1500" dirty="0" err="1"/>
              <a:t>있음</a:t>
            </a:r>
            <a:endParaRPr sz="150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image14.png"/>
          <p:cNvPicPr/>
          <p:nvPr/>
        </p:nvPicPr>
        <p:blipFill>
          <a:blip r:embed="rId2">
            <a:extLst/>
          </a:blip>
          <a:stretch>
            <a:fillRect/>
          </a:stretch>
        </p:blipFill>
        <p:spPr>
          <a:xfrm>
            <a:off x="642937" y="442912"/>
            <a:ext cx="7858126" cy="5972176"/>
          </a:xfrm>
          <a:prstGeom prst="rect">
            <a:avLst/>
          </a:prstGeom>
          <a:ln w="12700">
            <a:miter lim="400000"/>
          </a:ln>
        </p:spPr>
      </p:pic>
      <p:sp>
        <p:nvSpPr>
          <p:cNvPr id="118" name="Shape 118"/>
          <p:cNvSpPr/>
          <p:nvPr/>
        </p:nvSpPr>
        <p:spPr>
          <a:xfrm>
            <a:off x="1047415" y="2734698"/>
            <a:ext cx="4255330" cy="3231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1500" dirty="0"/>
              <a:t>=&gt; LD block </a:t>
            </a:r>
            <a:r>
              <a:rPr sz="1500" dirty="0" err="1"/>
              <a:t>내의</a:t>
            </a:r>
            <a:r>
              <a:rPr sz="1500" dirty="0"/>
              <a:t> haplotype </a:t>
            </a:r>
            <a:r>
              <a:rPr sz="1500" dirty="0" err="1"/>
              <a:t>다양성이</a:t>
            </a:r>
            <a:r>
              <a:rPr sz="1500" dirty="0"/>
              <a:t> </a:t>
            </a:r>
            <a:r>
              <a:rPr sz="1500" dirty="0" err="1"/>
              <a:t>제한적임</a:t>
            </a:r>
            <a:endParaRPr sz="1500" dirty="0"/>
          </a:p>
        </p:txBody>
      </p:sp>
      <p:sp>
        <p:nvSpPr>
          <p:cNvPr id="119" name="Shape 119"/>
          <p:cNvSpPr/>
          <p:nvPr/>
        </p:nvSpPr>
        <p:spPr>
          <a:xfrm>
            <a:off x="1001763" y="4406112"/>
            <a:ext cx="7170637" cy="461665"/>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sz="1500" dirty="0"/>
              <a:t>=&gt; </a:t>
            </a:r>
            <a:r>
              <a:rPr sz="1500" dirty="0" err="1"/>
              <a:t>인구</a:t>
            </a:r>
            <a:r>
              <a:rPr sz="1500" dirty="0"/>
              <a:t> </a:t>
            </a:r>
            <a:r>
              <a:rPr sz="1500" dirty="0" err="1"/>
              <a:t>집단의</a:t>
            </a:r>
            <a:r>
              <a:rPr sz="1500" dirty="0"/>
              <a:t> </a:t>
            </a:r>
            <a:r>
              <a:rPr sz="1500" dirty="0" err="1"/>
              <a:t>거의</a:t>
            </a:r>
            <a:r>
              <a:rPr sz="1500" dirty="0"/>
              <a:t> </a:t>
            </a:r>
            <a:r>
              <a:rPr sz="1500" dirty="0" err="1"/>
              <a:t>모든</a:t>
            </a:r>
            <a:r>
              <a:rPr sz="1500" dirty="0"/>
              <a:t> </a:t>
            </a:r>
            <a:r>
              <a:rPr sz="1500" dirty="0" err="1"/>
              <a:t>유전변이형이</a:t>
            </a:r>
            <a:r>
              <a:rPr sz="1500" dirty="0"/>
              <a:t> </a:t>
            </a:r>
            <a:r>
              <a:rPr sz="1500" dirty="0" err="1"/>
              <a:t>아프리카인의</a:t>
            </a:r>
            <a:r>
              <a:rPr sz="1500" dirty="0"/>
              <a:t> </a:t>
            </a:r>
            <a:r>
              <a:rPr sz="1500" dirty="0" err="1"/>
              <a:t>집단에</a:t>
            </a:r>
            <a:r>
              <a:rPr sz="1500" dirty="0"/>
              <a:t> </a:t>
            </a:r>
            <a:r>
              <a:rPr sz="1500" dirty="0" err="1"/>
              <a:t>있음</a:t>
            </a:r>
            <a:r>
              <a:rPr sz="1500" dirty="0"/>
              <a:t>. </a:t>
            </a:r>
            <a:r>
              <a:rPr sz="1500" dirty="0" err="1"/>
              <a:t>인류의</a:t>
            </a:r>
            <a:r>
              <a:rPr sz="1500" dirty="0"/>
              <a:t> </a:t>
            </a:r>
            <a:r>
              <a:rPr sz="1500" dirty="0" err="1"/>
              <a:t>기원이</a:t>
            </a:r>
            <a:r>
              <a:rPr sz="1500" dirty="0"/>
              <a:t> </a:t>
            </a:r>
            <a:r>
              <a:rPr sz="1500" dirty="0" err="1"/>
              <a:t>아프리카에서</a:t>
            </a:r>
            <a:r>
              <a:rPr sz="1500" dirty="0"/>
              <a:t> </a:t>
            </a:r>
            <a:r>
              <a:rPr sz="1500" dirty="0" err="1"/>
              <a:t>시작되었다는</a:t>
            </a:r>
            <a:r>
              <a:rPr sz="1500" dirty="0"/>
              <a:t> </a:t>
            </a:r>
            <a:r>
              <a:rPr sz="1500" dirty="0" err="1"/>
              <a:t>증거</a:t>
            </a:r>
            <a:endParaRPr sz="1500" dirty="0"/>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image15.png"/>
          <p:cNvPicPr/>
          <p:nvPr/>
        </p:nvPicPr>
        <p:blipFill>
          <a:blip r:embed="rId2">
            <a:extLst/>
          </a:blip>
          <a:stretch>
            <a:fillRect/>
          </a:stretch>
        </p:blipFill>
        <p:spPr>
          <a:xfrm>
            <a:off x="754062" y="566737"/>
            <a:ext cx="7635876" cy="5724526"/>
          </a:xfrm>
          <a:prstGeom prst="rect">
            <a:avLst/>
          </a:prstGeom>
          <a:ln w="12700">
            <a:miter lim="400000"/>
          </a:ln>
        </p:spPr>
      </p:pic>
      <p:sp>
        <p:nvSpPr>
          <p:cNvPr id="122" name="Shape 122"/>
          <p:cNvSpPr/>
          <p:nvPr/>
        </p:nvSpPr>
        <p:spPr>
          <a:xfrm>
            <a:off x="1061934" y="3235576"/>
            <a:ext cx="3594943" cy="38684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t>표 11-1. 인종별 LD block 크기의 분포</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image1.png"/>
          <p:cNvPicPr/>
          <p:nvPr/>
        </p:nvPicPr>
        <p:blipFill>
          <a:blip r:embed="rId2">
            <a:extLst/>
          </a:blip>
          <a:stretch>
            <a:fillRect/>
          </a:stretch>
        </p:blipFill>
        <p:spPr>
          <a:xfrm>
            <a:off x="657225" y="447675"/>
            <a:ext cx="7829550" cy="5962650"/>
          </a:xfrm>
          <a:prstGeom prst="rect">
            <a:avLst/>
          </a:prstGeom>
          <a:ln w="12700">
            <a:miter lim="400000"/>
          </a:ln>
        </p:spPr>
      </p:pic>
      <p:sp>
        <p:nvSpPr>
          <p:cNvPr id="52" name="Shape 52"/>
          <p:cNvSpPr/>
          <p:nvPr/>
        </p:nvSpPr>
        <p:spPr>
          <a:xfrm>
            <a:off x="5355924" y="3101157"/>
            <a:ext cx="481758" cy="323165"/>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lang="en-US" sz="1500" dirty="0" smtClean="0">
                <a:solidFill>
                  <a:srgbClr val="0070C0"/>
                </a:solidFill>
              </a:rPr>
              <a:t>(</a:t>
            </a:r>
            <a:r>
              <a:rPr sz="1500" dirty="0" smtClean="0">
                <a:solidFill>
                  <a:srgbClr val="0070C0"/>
                </a:solidFill>
              </a:rPr>
              <a:t>4N</a:t>
            </a:r>
            <a:r>
              <a:rPr lang="en-US" sz="1500" dirty="0" smtClean="0">
                <a:solidFill>
                  <a:srgbClr val="0070C0"/>
                </a:solidFill>
              </a:rPr>
              <a:t>)</a:t>
            </a:r>
            <a:endParaRPr sz="1500" dirty="0">
              <a:solidFill>
                <a:srgbClr val="0070C0"/>
              </a:solidFill>
            </a:endParaRPr>
          </a:p>
        </p:txBody>
      </p:sp>
      <p:sp>
        <p:nvSpPr>
          <p:cNvPr id="53" name="Shape 53"/>
          <p:cNvSpPr/>
          <p:nvPr/>
        </p:nvSpPr>
        <p:spPr>
          <a:xfrm>
            <a:off x="6158022" y="2204864"/>
            <a:ext cx="1411985" cy="230832"/>
          </a:xfrm>
          <a:prstGeom prst="rect">
            <a:avLst/>
          </a:prstGeom>
          <a:ln w="12700">
            <a:miter lim="400000"/>
          </a:ln>
          <a:extLst>
            <a:ext uri="{C572A759-6A51-4108-AA02-DFA0A04FC94B}">
              <ma14:wrappingTextBoxFlag xmlns:ma14="http://schemas.microsoft.com/office/mac/drawingml/2011/main" xmlns="" val="1"/>
            </a:ext>
          </a:extLst>
        </p:spPr>
        <p:txBody>
          <a:bodyPr lIns="0" tIns="0" rIns="0" bIns="0">
            <a:spAutoFit/>
          </a:bodyPr>
          <a:lstStyle/>
          <a:p>
            <a:pPr lvl="0"/>
            <a:r>
              <a:rPr lang="en-US" sz="1500" dirty="0" smtClean="0">
                <a:solidFill>
                  <a:srgbClr val="0070C0"/>
                </a:solidFill>
              </a:rPr>
              <a:t>(</a:t>
            </a:r>
            <a:r>
              <a:rPr sz="1500" dirty="0" smtClean="0">
                <a:solidFill>
                  <a:srgbClr val="0070C0"/>
                </a:solidFill>
              </a:rPr>
              <a:t>2N</a:t>
            </a:r>
            <a:r>
              <a:rPr sz="1500" dirty="0">
                <a:solidFill>
                  <a:srgbClr val="0070C0"/>
                </a:solidFill>
              </a:rPr>
              <a:t>, </a:t>
            </a:r>
            <a:r>
              <a:rPr sz="1500" dirty="0" smtClean="0">
                <a:solidFill>
                  <a:srgbClr val="0070C0"/>
                </a:solidFill>
              </a:rPr>
              <a:t>diploid</a:t>
            </a:r>
            <a:r>
              <a:rPr lang="en-US" sz="1500" dirty="0" smtClean="0">
                <a:solidFill>
                  <a:srgbClr val="0070C0"/>
                </a:solidFill>
              </a:rPr>
              <a:t>)</a:t>
            </a:r>
            <a:endParaRPr sz="1500" dirty="0">
              <a:solidFill>
                <a:srgbClr val="0070C0"/>
              </a:solidFill>
            </a:endParaRPr>
          </a:p>
        </p:txBody>
      </p:sp>
      <p:sp>
        <p:nvSpPr>
          <p:cNvPr id="54" name="Shape 54"/>
          <p:cNvSpPr/>
          <p:nvPr/>
        </p:nvSpPr>
        <p:spPr>
          <a:xfrm>
            <a:off x="1861121" y="3897629"/>
            <a:ext cx="1666480" cy="3231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1500" dirty="0">
                <a:solidFill>
                  <a:srgbClr val="0070C0"/>
                </a:solidFill>
              </a:rPr>
              <a:t>1차 </a:t>
            </a:r>
            <a:r>
              <a:rPr sz="1500" dirty="0" err="1" smtClean="0">
                <a:solidFill>
                  <a:srgbClr val="0070C0"/>
                </a:solidFill>
              </a:rPr>
              <a:t>감수분열</a:t>
            </a:r>
            <a:r>
              <a:rPr lang="en-US" sz="1500" dirty="0" smtClean="0">
                <a:solidFill>
                  <a:srgbClr val="0070C0"/>
                </a:solidFill>
              </a:rPr>
              <a:t> </a:t>
            </a:r>
            <a:r>
              <a:rPr sz="1500" dirty="0" smtClean="0">
                <a:solidFill>
                  <a:srgbClr val="0070C0"/>
                </a:solidFill>
              </a:rPr>
              <a:t>(2N</a:t>
            </a:r>
            <a:r>
              <a:rPr sz="1500" dirty="0">
                <a:solidFill>
                  <a:srgbClr val="0070C0"/>
                </a:solidFill>
              </a:rPr>
              <a:t>)</a:t>
            </a:r>
          </a:p>
        </p:txBody>
      </p:sp>
      <p:sp>
        <p:nvSpPr>
          <p:cNvPr id="55" name="Shape 55"/>
          <p:cNvSpPr/>
          <p:nvPr/>
        </p:nvSpPr>
        <p:spPr>
          <a:xfrm>
            <a:off x="1187624" y="4710429"/>
            <a:ext cx="1574149" cy="2308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sz="1500" dirty="0">
                <a:solidFill>
                  <a:srgbClr val="0070C0"/>
                </a:solidFill>
              </a:rPr>
              <a:t>2차 </a:t>
            </a:r>
            <a:r>
              <a:rPr sz="1500" dirty="0" err="1" smtClean="0">
                <a:solidFill>
                  <a:srgbClr val="0070C0"/>
                </a:solidFill>
              </a:rPr>
              <a:t>감수분열</a:t>
            </a:r>
            <a:r>
              <a:rPr lang="en-US" sz="1500" dirty="0" smtClean="0">
                <a:solidFill>
                  <a:srgbClr val="0070C0"/>
                </a:solidFill>
              </a:rPr>
              <a:t> </a:t>
            </a:r>
            <a:r>
              <a:rPr sz="1500" dirty="0" smtClean="0">
                <a:solidFill>
                  <a:srgbClr val="0070C0"/>
                </a:solidFill>
              </a:rPr>
              <a:t>(1N</a:t>
            </a:r>
            <a:r>
              <a:rPr lang="en-US" sz="1500" dirty="0" smtClean="0">
                <a:solidFill>
                  <a:srgbClr val="0070C0"/>
                </a:solidFill>
              </a:rPr>
              <a:t>)</a:t>
            </a:r>
            <a:endParaRPr sz="1500" dirty="0">
              <a:solidFill>
                <a:srgbClr val="0070C0"/>
              </a:solidFill>
            </a:endParaRPr>
          </a:p>
        </p:txBody>
      </p:sp>
      <p:sp>
        <p:nvSpPr>
          <p:cNvPr id="56" name="Shape 56"/>
          <p:cNvSpPr/>
          <p:nvPr/>
        </p:nvSpPr>
        <p:spPr>
          <a:xfrm>
            <a:off x="6228184" y="3789040"/>
            <a:ext cx="2664296" cy="55399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sz="1500" dirty="0">
                <a:solidFill>
                  <a:srgbClr val="FF00FF"/>
                </a:solidFill>
              </a:rPr>
              <a:t>Crossover</a:t>
            </a:r>
            <a:r>
              <a:rPr sz="1500" dirty="0" smtClean="0">
                <a:solidFill>
                  <a:srgbClr val="FF00FF"/>
                </a:solidFill>
              </a:rPr>
              <a:t>:</a:t>
            </a:r>
            <a:r>
              <a:rPr lang="en-US" sz="1500" dirty="0" smtClean="0">
                <a:solidFill>
                  <a:srgbClr val="FF00FF"/>
                </a:solidFill>
              </a:rPr>
              <a:t> </a:t>
            </a:r>
            <a:r>
              <a:rPr sz="1500" dirty="0" err="1" smtClean="0">
                <a:solidFill>
                  <a:srgbClr val="FF00FF"/>
                </a:solidFill>
              </a:rPr>
              <a:t>감수분열</a:t>
            </a:r>
            <a:r>
              <a:rPr sz="1500" dirty="0" smtClean="0">
                <a:solidFill>
                  <a:srgbClr val="FF00FF"/>
                </a:solidFill>
              </a:rPr>
              <a:t> </a:t>
            </a:r>
            <a:r>
              <a:rPr sz="1500" dirty="0" err="1">
                <a:solidFill>
                  <a:srgbClr val="FF00FF"/>
                </a:solidFill>
              </a:rPr>
              <a:t>과정에서</a:t>
            </a:r>
            <a:r>
              <a:rPr sz="1500" dirty="0">
                <a:solidFill>
                  <a:srgbClr val="FF00FF"/>
                </a:solidFill>
              </a:rPr>
              <a:t> </a:t>
            </a:r>
            <a:r>
              <a:rPr sz="1500" dirty="0" err="1">
                <a:solidFill>
                  <a:srgbClr val="FF00FF"/>
                </a:solidFill>
              </a:rPr>
              <a:t>염색체의</a:t>
            </a:r>
            <a:r>
              <a:rPr sz="1500" dirty="0">
                <a:solidFill>
                  <a:srgbClr val="FF00FF"/>
                </a:solidFill>
              </a:rPr>
              <a:t> </a:t>
            </a:r>
            <a:r>
              <a:rPr sz="1500" dirty="0" err="1">
                <a:solidFill>
                  <a:srgbClr val="FF00FF"/>
                </a:solidFill>
              </a:rPr>
              <a:t>일부가</a:t>
            </a:r>
            <a:r>
              <a:rPr sz="1500" dirty="0">
                <a:solidFill>
                  <a:srgbClr val="FF00FF"/>
                </a:solidFill>
              </a:rPr>
              <a:t> </a:t>
            </a:r>
            <a:r>
              <a:rPr sz="1500" dirty="0" err="1">
                <a:solidFill>
                  <a:srgbClr val="FF00FF"/>
                </a:solidFill>
              </a:rPr>
              <a:t>서로</a:t>
            </a:r>
            <a:r>
              <a:rPr sz="1500" dirty="0">
                <a:solidFill>
                  <a:srgbClr val="FF00FF"/>
                </a:solidFill>
              </a:rPr>
              <a:t> </a:t>
            </a:r>
            <a:r>
              <a:rPr sz="1500" dirty="0" err="1" smtClean="0">
                <a:solidFill>
                  <a:srgbClr val="FF00FF"/>
                </a:solidFill>
              </a:rPr>
              <a:t>교환</a:t>
            </a:r>
            <a:endParaRPr sz="1500" dirty="0">
              <a:solidFill>
                <a:srgbClr val="FF00FF"/>
              </a:solidFill>
            </a:endParaRPr>
          </a:p>
        </p:txBody>
      </p:sp>
      <p:sp>
        <p:nvSpPr>
          <p:cNvPr id="57" name="Shape 57"/>
          <p:cNvSpPr/>
          <p:nvPr/>
        </p:nvSpPr>
        <p:spPr>
          <a:xfrm>
            <a:off x="1475655" y="6386829"/>
            <a:ext cx="6478463"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dirty="0" err="1"/>
              <a:t>그림</a:t>
            </a:r>
            <a:r>
              <a:rPr dirty="0"/>
              <a:t> 11-1. </a:t>
            </a:r>
            <a:r>
              <a:rPr dirty="0" err="1"/>
              <a:t>감수분열</a:t>
            </a:r>
            <a:r>
              <a:rPr dirty="0"/>
              <a:t>(meiosis)과 </a:t>
            </a:r>
            <a:r>
              <a:rPr dirty="0" err="1"/>
              <a:t>유전자</a:t>
            </a:r>
            <a:r>
              <a:rPr dirty="0"/>
              <a:t> </a:t>
            </a:r>
            <a:r>
              <a:rPr dirty="0" err="1"/>
              <a:t>재조합</a:t>
            </a:r>
            <a:r>
              <a:rPr dirty="0"/>
              <a:t>(recombination)</a:t>
            </a:r>
          </a:p>
        </p:txBody>
      </p:sp>
      <p:sp>
        <p:nvSpPr>
          <p:cNvPr id="58" name="Shape 58"/>
          <p:cNvSpPr/>
          <p:nvPr/>
        </p:nvSpPr>
        <p:spPr>
          <a:xfrm>
            <a:off x="527512" y="154066"/>
            <a:ext cx="3756455" cy="369332"/>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b="1" dirty="0"/>
              <a:t>1. </a:t>
            </a:r>
            <a:r>
              <a:rPr b="1" dirty="0" err="1"/>
              <a:t>유전자</a:t>
            </a:r>
            <a:r>
              <a:rPr b="1" dirty="0"/>
              <a:t> </a:t>
            </a:r>
            <a:r>
              <a:rPr b="1" dirty="0" err="1"/>
              <a:t>재조합과</a:t>
            </a:r>
            <a:r>
              <a:rPr b="1" dirty="0"/>
              <a:t> </a:t>
            </a:r>
            <a:r>
              <a:rPr b="1" dirty="0" err="1"/>
              <a:t>유전자</a:t>
            </a:r>
            <a:r>
              <a:rPr b="1" dirty="0"/>
              <a:t> </a:t>
            </a:r>
            <a:r>
              <a:rPr b="1" dirty="0" err="1"/>
              <a:t>연관</a:t>
            </a:r>
            <a:endParaRPr b="1" dirty="0"/>
          </a:p>
        </p:txBody>
      </p:sp>
      <p:sp>
        <p:nvSpPr>
          <p:cNvPr id="10" name="Shape 56"/>
          <p:cNvSpPr/>
          <p:nvPr/>
        </p:nvSpPr>
        <p:spPr>
          <a:xfrm>
            <a:off x="6444209" y="5788030"/>
            <a:ext cx="2699792" cy="784830"/>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sz="1500" dirty="0" smtClean="0">
                <a:solidFill>
                  <a:srgbClr val="FF00FF"/>
                </a:solidFill>
              </a:rPr>
              <a:t>Recombination</a:t>
            </a:r>
            <a:r>
              <a:rPr sz="1500" dirty="0">
                <a:solidFill>
                  <a:srgbClr val="FF00FF"/>
                </a:solidFill>
              </a:rPr>
              <a:t>: </a:t>
            </a:r>
            <a:r>
              <a:rPr sz="1500" dirty="0" err="1">
                <a:solidFill>
                  <a:srgbClr val="FF00FF"/>
                </a:solidFill>
              </a:rPr>
              <a:t>교차로</a:t>
            </a:r>
            <a:r>
              <a:rPr sz="1500" dirty="0">
                <a:solidFill>
                  <a:srgbClr val="FF00FF"/>
                </a:solidFill>
              </a:rPr>
              <a:t> </a:t>
            </a:r>
            <a:r>
              <a:rPr sz="1500" dirty="0" err="1">
                <a:solidFill>
                  <a:srgbClr val="FF00FF"/>
                </a:solidFill>
              </a:rPr>
              <a:t>인하여</a:t>
            </a:r>
            <a:r>
              <a:rPr sz="1500" dirty="0">
                <a:solidFill>
                  <a:srgbClr val="FF00FF"/>
                </a:solidFill>
              </a:rPr>
              <a:t> </a:t>
            </a:r>
            <a:r>
              <a:rPr sz="1500" dirty="0" err="1">
                <a:solidFill>
                  <a:srgbClr val="FF00FF"/>
                </a:solidFill>
              </a:rPr>
              <a:t>많은</a:t>
            </a:r>
            <a:r>
              <a:rPr sz="1500" dirty="0">
                <a:solidFill>
                  <a:srgbClr val="FF00FF"/>
                </a:solidFill>
              </a:rPr>
              <a:t> </a:t>
            </a:r>
            <a:r>
              <a:rPr sz="1500" dirty="0" err="1">
                <a:solidFill>
                  <a:srgbClr val="FF00FF"/>
                </a:solidFill>
              </a:rPr>
              <a:t>대립</a:t>
            </a:r>
            <a:r>
              <a:rPr sz="1500" dirty="0">
                <a:solidFill>
                  <a:srgbClr val="FF00FF"/>
                </a:solidFill>
              </a:rPr>
              <a:t> </a:t>
            </a:r>
            <a:r>
              <a:rPr sz="1500" dirty="0" err="1">
                <a:solidFill>
                  <a:srgbClr val="FF00FF"/>
                </a:solidFill>
              </a:rPr>
              <a:t>유전자들이</a:t>
            </a:r>
            <a:r>
              <a:rPr sz="1500" dirty="0">
                <a:solidFill>
                  <a:srgbClr val="FF00FF"/>
                </a:solidFill>
              </a:rPr>
              <a:t> </a:t>
            </a:r>
            <a:r>
              <a:rPr sz="1500" dirty="0" err="1">
                <a:solidFill>
                  <a:srgbClr val="FF00FF"/>
                </a:solidFill>
              </a:rPr>
              <a:t>새로운</a:t>
            </a:r>
            <a:r>
              <a:rPr sz="1500" dirty="0">
                <a:solidFill>
                  <a:srgbClr val="FF00FF"/>
                </a:solidFill>
              </a:rPr>
              <a:t> </a:t>
            </a:r>
            <a:r>
              <a:rPr sz="1500" dirty="0" err="1">
                <a:solidFill>
                  <a:srgbClr val="FF00FF"/>
                </a:solidFill>
              </a:rPr>
              <a:t>조합을</a:t>
            </a:r>
            <a:r>
              <a:rPr sz="1500" dirty="0">
                <a:solidFill>
                  <a:srgbClr val="FF00FF"/>
                </a:solidFill>
              </a:rPr>
              <a:t> </a:t>
            </a:r>
            <a:r>
              <a:rPr sz="1500" dirty="0" err="1">
                <a:solidFill>
                  <a:srgbClr val="FF00FF"/>
                </a:solidFill>
              </a:rPr>
              <a:t>가지게</a:t>
            </a:r>
            <a:r>
              <a:rPr sz="1500" dirty="0">
                <a:solidFill>
                  <a:srgbClr val="FF00FF"/>
                </a:solidFill>
              </a:rPr>
              <a:t> 됨</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hape 124"/>
          <p:cNvSpPr>
            <a:spLocks noGrp="1"/>
          </p:cNvSpPr>
          <p:nvPr>
            <p:ph type="title"/>
          </p:nvPr>
        </p:nvSpPr>
        <p:spPr>
          <a:xfrm>
            <a:off x="457200" y="256810"/>
            <a:ext cx="8229600" cy="1178656"/>
          </a:xfrm>
          <a:prstGeom prst="rect">
            <a:avLst/>
          </a:prstGeom>
        </p:spPr>
        <p:txBody>
          <a:bodyPr lIns="0" tIns="0" rIns="0" bIns="0">
            <a:normAutofit fontScale="90000"/>
          </a:bodyPr>
          <a:lstStyle/>
          <a:p>
            <a:r>
              <a:rPr lang="ko-KR" altLang="en-US" dirty="0"/>
              <a:t>질병 유전자 발굴을 위한 </a:t>
            </a:r>
            <a:r>
              <a:rPr lang="en-US" altLang="ko-KR" dirty="0"/>
              <a:t>LD mapping </a:t>
            </a:r>
            <a:r>
              <a:rPr lang="ko-KR" altLang="en-US" dirty="0" smtClean="0"/>
              <a:t>과정</a:t>
            </a:r>
            <a:endParaRPr dirty="0"/>
          </a:p>
        </p:txBody>
      </p:sp>
      <p:sp>
        <p:nvSpPr>
          <p:cNvPr id="125" name="Shape 125"/>
          <p:cNvSpPr>
            <a:spLocks noGrp="1"/>
          </p:cNvSpPr>
          <p:nvPr>
            <p:ph type="body" idx="1"/>
          </p:nvPr>
        </p:nvSpPr>
        <p:spPr>
          <a:xfrm>
            <a:off x="457200" y="2276871"/>
            <a:ext cx="8229600" cy="3312369"/>
          </a:xfrm>
          <a:prstGeom prst="rect">
            <a:avLst/>
          </a:prstGeom>
        </p:spPr>
        <p:txBody>
          <a:bodyPr lIns="0" tIns="0" rIns="0" bIns="0"/>
          <a:lstStyle/>
          <a:p>
            <a:pPr lvl="0">
              <a:spcBef>
                <a:spcPts val="0"/>
              </a:spcBef>
              <a:defRPr sz="1800" b="0"/>
            </a:pPr>
            <a:r>
              <a:rPr dirty="0" smtClean="0"/>
              <a:t>1</a:t>
            </a:r>
            <a:r>
              <a:rPr dirty="0"/>
              <a:t>. </a:t>
            </a:r>
            <a:r>
              <a:rPr dirty="0" err="1"/>
              <a:t>유전체</a:t>
            </a:r>
            <a:r>
              <a:rPr dirty="0"/>
              <a:t> </a:t>
            </a:r>
            <a:r>
              <a:rPr dirty="0" err="1"/>
              <a:t>상의</a:t>
            </a:r>
            <a:r>
              <a:rPr dirty="0"/>
              <a:t> LD block </a:t>
            </a:r>
            <a:r>
              <a:rPr dirty="0" err="1"/>
              <a:t>구조를</a:t>
            </a:r>
            <a:r>
              <a:rPr dirty="0"/>
              <a:t> </a:t>
            </a:r>
            <a:r>
              <a:rPr dirty="0" err="1"/>
              <a:t>분석하고</a:t>
            </a:r>
            <a:r>
              <a:rPr dirty="0"/>
              <a:t> 각 LD </a:t>
            </a:r>
            <a:r>
              <a:rPr dirty="0" err="1"/>
              <a:t>block에</a:t>
            </a:r>
            <a:r>
              <a:rPr dirty="0"/>
              <a:t> </a:t>
            </a:r>
            <a:r>
              <a:rPr dirty="0" err="1"/>
              <a:t>존재하는</a:t>
            </a:r>
            <a:r>
              <a:rPr dirty="0"/>
              <a:t> </a:t>
            </a:r>
            <a:r>
              <a:rPr dirty="0" err="1"/>
              <a:t>haplotype의</a:t>
            </a:r>
            <a:r>
              <a:rPr dirty="0"/>
              <a:t> </a:t>
            </a:r>
            <a:r>
              <a:rPr dirty="0" err="1"/>
              <a:t>구성과</a:t>
            </a:r>
            <a:r>
              <a:rPr dirty="0"/>
              <a:t> </a:t>
            </a:r>
            <a:r>
              <a:rPr dirty="0" err="1"/>
              <a:t>htSNP을</a:t>
            </a:r>
            <a:r>
              <a:rPr dirty="0"/>
              <a:t> </a:t>
            </a:r>
            <a:r>
              <a:rPr dirty="0" err="1"/>
              <a:t>찾는다</a:t>
            </a:r>
            <a:r>
              <a:rPr dirty="0" smtClean="0"/>
              <a:t>.</a:t>
            </a:r>
            <a:endParaRPr lang="en-US" dirty="0" smtClean="0"/>
          </a:p>
          <a:p>
            <a:pPr lvl="0">
              <a:spcBef>
                <a:spcPts val="0"/>
              </a:spcBef>
              <a:defRPr sz="1800" b="0"/>
            </a:pPr>
            <a:endParaRPr dirty="0"/>
          </a:p>
          <a:p>
            <a:pPr lvl="0">
              <a:spcBef>
                <a:spcPts val="0"/>
              </a:spcBef>
              <a:defRPr sz="1800" b="0"/>
            </a:pPr>
            <a:r>
              <a:rPr dirty="0"/>
              <a:t>2. </a:t>
            </a:r>
            <a:r>
              <a:rPr dirty="0" err="1"/>
              <a:t>선별된</a:t>
            </a:r>
            <a:r>
              <a:rPr dirty="0"/>
              <a:t> </a:t>
            </a:r>
            <a:r>
              <a:rPr dirty="0" err="1"/>
              <a:t>htSNP을</a:t>
            </a:r>
            <a:r>
              <a:rPr dirty="0"/>
              <a:t> </a:t>
            </a:r>
            <a:r>
              <a:rPr dirty="0" err="1"/>
              <a:t>가지고</a:t>
            </a:r>
            <a:r>
              <a:rPr dirty="0"/>
              <a:t> </a:t>
            </a:r>
            <a:r>
              <a:rPr dirty="0" err="1"/>
              <a:t>질병군과</a:t>
            </a:r>
            <a:r>
              <a:rPr dirty="0"/>
              <a:t> </a:t>
            </a:r>
            <a:r>
              <a:rPr dirty="0" err="1"/>
              <a:t>정상군</a:t>
            </a:r>
            <a:r>
              <a:rPr dirty="0"/>
              <a:t> </a:t>
            </a:r>
            <a:r>
              <a:rPr dirty="0" err="1"/>
              <a:t>간의</a:t>
            </a:r>
            <a:r>
              <a:rPr dirty="0"/>
              <a:t> </a:t>
            </a:r>
            <a:r>
              <a:rPr dirty="0" err="1"/>
              <a:t>연관성</a:t>
            </a:r>
            <a:r>
              <a:rPr dirty="0"/>
              <a:t> </a:t>
            </a:r>
            <a:r>
              <a:rPr dirty="0" err="1"/>
              <a:t>분석을</a:t>
            </a:r>
            <a:r>
              <a:rPr dirty="0"/>
              <a:t> </a:t>
            </a:r>
            <a:r>
              <a:rPr dirty="0" err="1"/>
              <a:t>수행한다</a:t>
            </a:r>
            <a:r>
              <a:rPr dirty="0" smtClean="0"/>
              <a:t>.</a:t>
            </a:r>
            <a:endParaRPr lang="en-US" dirty="0" smtClean="0"/>
          </a:p>
          <a:p>
            <a:pPr lvl="0">
              <a:spcBef>
                <a:spcPts val="0"/>
              </a:spcBef>
              <a:defRPr sz="1800" b="0"/>
            </a:pPr>
            <a:endParaRPr dirty="0"/>
          </a:p>
          <a:p>
            <a:pPr lvl="0">
              <a:spcBef>
                <a:spcPts val="0"/>
              </a:spcBef>
              <a:defRPr sz="1800" b="0"/>
            </a:pPr>
            <a:r>
              <a:rPr dirty="0"/>
              <a:t>3. </a:t>
            </a:r>
            <a:r>
              <a:rPr dirty="0" err="1"/>
              <a:t>질병과</a:t>
            </a:r>
            <a:r>
              <a:rPr dirty="0"/>
              <a:t> </a:t>
            </a:r>
            <a:r>
              <a:rPr dirty="0" err="1"/>
              <a:t>연관된</a:t>
            </a:r>
            <a:r>
              <a:rPr dirty="0"/>
              <a:t> </a:t>
            </a:r>
            <a:r>
              <a:rPr dirty="0" err="1"/>
              <a:t>LD가</a:t>
            </a:r>
            <a:r>
              <a:rPr dirty="0"/>
              <a:t> </a:t>
            </a:r>
            <a:r>
              <a:rPr dirty="0" err="1"/>
              <a:t>밝혀지면</a:t>
            </a:r>
            <a:r>
              <a:rPr dirty="0"/>
              <a:t> </a:t>
            </a:r>
            <a:r>
              <a:rPr dirty="0" err="1"/>
              <a:t>같은</a:t>
            </a:r>
            <a:r>
              <a:rPr dirty="0"/>
              <a:t> LD </a:t>
            </a:r>
            <a:r>
              <a:rPr dirty="0" err="1"/>
              <a:t>block에</a:t>
            </a:r>
            <a:r>
              <a:rPr dirty="0"/>
              <a:t> </a:t>
            </a:r>
            <a:r>
              <a:rPr dirty="0" err="1"/>
              <a:t>있을</a:t>
            </a:r>
            <a:r>
              <a:rPr dirty="0"/>
              <a:t> </a:t>
            </a:r>
            <a:r>
              <a:rPr dirty="0" err="1"/>
              <a:t>질병</a:t>
            </a:r>
            <a:r>
              <a:rPr dirty="0"/>
              <a:t> </a:t>
            </a:r>
            <a:r>
              <a:rPr dirty="0" err="1"/>
              <a:t>원인</a:t>
            </a:r>
            <a:r>
              <a:rPr dirty="0"/>
              <a:t> </a:t>
            </a:r>
            <a:r>
              <a:rPr dirty="0" err="1"/>
              <a:t>유전변이형을</a:t>
            </a:r>
            <a:r>
              <a:rPr dirty="0"/>
              <a:t> </a:t>
            </a:r>
            <a:r>
              <a:rPr dirty="0" err="1"/>
              <a:t>추가적으로</a:t>
            </a:r>
            <a:r>
              <a:rPr dirty="0"/>
              <a:t> </a:t>
            </a:r>
            <a:r>
              <a:rPr dirty="0" err="1"/>
              <a:t>탐색하여</a:t>
            </a:r>
            <a:r>
              <a:rPr dirty="0"/>
              <a:t> </a:t>
            </a:r>
            <a:r>
              <a:rPr dirty="0" err="1"/>
              <a:t>최종적으로</a:t>
            </a:r>
            <a:r>
              <a:rPr dirty="0"/>
              <a:t> </a:t>
            </a:r>
            <a:r>
              <a:rPr dirty="0" err="1"/>
              <a:t>질병에</a:t>
            </a:r>
            <a:r>
              <a:rPr dirty="0"/>
              <a:t> </a:t>
            </a:r>
            <a:r>
              <a:rPr dirty="0" err="1"/>
              <a:t>연관된</a:t>
            </a:r>
            <a:r>
              <a:rPr dirty="0"/>
              <a:t> </a:t>
            </a:r>
            <a:r>
              <a:rPr dirty="0" err="1"/>
              <a:t>유전</a:t>
            </a:r>
            <a:r>
              <a:rPr dirty="0"/>
              <a:t> </a:t>
            </a:r>
            <a:r>
              <a:rPr dirty="0" err="1"/>
              <a:t>변이형을</a:t>
            </a:r>
            <a:r>
              <a:rPr dirty="0"/>
              <a:t> </a:t>
            </a:r>
            <a:r>
              <a:rPr dirty="0" err="1"/>
              <a:t>밝힌다</a:t>
            </a:r>
            <a:r>
              <a:rPr dirty="0"/>
              <a:t>. </a:t>
            </a:r>
            <a:r>
              <a:rPr dirty="0" err="1"/>
              <a:t>이때</a:t>
            </a:r>
            <a:r>
              <a:rPr dirty="0"/>
              <a:t> </a:t>
            </a:r>
            <a:r>
              <a:rPr dirty="0" err="1"/>
              <a:t>유전변이형</a:t>
            </a:r>
            <a:r>
              <a:rPr dirty="0"/>
              <a:t> </a:t>
            </a:r>
            <a:r>
              <a:rPr dirty="0" err="1"/>
              <a:t>발생</a:t>
            </a:r>
            <a:r>
              <a:rPr dirty="0"/>
              <a:t> </a:t>
            </a:r>
            <a:r>
              <a:rPr dirty="0" err="1"/>
              <a:t>시점이</a:t>
            </a:r>
            <a:r>
              <a:rPr dirty="0"/>
              <a:t> </a:t>
            </a:r>
            <a:r>
              <a:rPr dirty="0" err="1"/>
              <a:t>역사적으로</a:t>
            </a:r>
            <a:r>
              <a:rPr dirty="0"/>
              <a:t> </a:t>
            </a:r>
            <a:r>
              <a:rPr dirty="0" err="1"/>
              <a:t>얼마나</a:t>
            </a:r>
            <a:r>
              <a:rPr dirty="0"/>
              <a:t> </a:t>
            </a:r>
            <a:r>
              <a:rPr dirty="0" err="1"/>
              <a:t>오래되었는지를</a:t>
            </a:r>
            <a:r>
              <a:rPr dirty="0"/>
              <a:t> </a:t>
            </a:r>
            <a:r>
              <a:rPr dirty="0" err="1"/>
              <a:t>고려해야</a:t>
            </a:r>
            <a:r>
              <a:rPr dirty="0"/>
              <a:t> 함</a:t>
            </a:r>
            <a:r>
              <a:rPr dirty="0" smtClean="0"/>
              <a:t>.</a:t>
            </a:r>
            <a:endParaRPr lang="en-US" dirty="0" smtClean="0"/>
          </a:p>
          <a:p>
            <a:pPr lvl="0">
              <a:spcBef>
                <a:spcPts val="0"/>
              </a:spcBef>
              <a:defRPr sz="1800" b="0"/>
            </a:pPr>
            <a:endParaRPr dirty="0"/>
          </a:p>
          <a:p>
            <a:pPr lvl="0">
              <a:spcBef>
                <a:spcPts val="0"/>
              </a:spcBef>
              <a:defRPr sz="1800" b="0"/>
            </a:pPr>
            <a:r>
              <a:rPr dirty="0"/>
              <a:t>=&gt; </a:t>
            </a:r>
            <a:r>
              <a:rPr dirty="0" err="1"/>
              <a:t>Haplotype에</a:t>
            </a:r>
            <a:r>
              <a:rPr dirty="0"/>
              <a:t> </a:t>
            </a:r>
            <a:r>
              <a:rPr dirty="0" err="1"/>
              <a:t>대한</a:t>
            </a:r>
            <a:r>
              <a:rPr dirty="0"/>
              <a:t> phylogenetic </a:t>
            </a:r>
            <a:r>
              <a:rPr dirty="0" err="1"/>
              <a:t>분석은</a:t>
            </a:r>
            <a:r>
              <a:rPr dirty="0"/>
              <a:t> </a:t>
            </a:r>
            <a:r>
              <a:rPr dirty="0" err="1"/>
              <a:t>인간의</a:t>
            </a:r>
            <a:r>
              <a:rPr dirty="0"/>
              <a:t> </a:t>
            </a:r>
            <a:r>
              <a:rPr dirty="0" err="1"/>
              <a:t>유전변이와</a:t>
            </a:r>
            <a:r>
              <a:rPr dirty="0"/>
              <a:t> </a:t>
            </a:r>
            <a:r>
              <a:rPr dirty="0" err="1"/>
              <a:t>복합적으로</a:t>
            </a:r>
            <a:r>
              <a:rPr dirty="0"/>
              <a:t> </a:t>
            </a:r>
            <a:r>
              <a:rPr dirty="0" err="1"/>
              <a:t>나타나는</a:t>
            </a:r>
            <a:r>
              <a:rPr dirty="0"/>
              <a:t> </a:t>
            </a:r>
            <a:r>
              <a:rPr dirty="0" err="1"/>
              <a:t>표현형</a:t>
            </a:r>
            <a:r>
              <a:rPr dirty="0"/>
              <a:t> </a:t>
            </a:r>
            <a:r>
              <a:rPr dirty="0" err="1"/>
              <a:t>간의</a:t>
            </a:r>
            <a:r>
              <a:rPr dirty="0"/>
              <a:t> </a:t>
            </a:r>
            <a:r>
              <a:rPr dirty="0" err="1"/>
              <a:t>관계</a:t>
            </a:r>
            <a:r>
              <a:rPr dirty="0"/>
              <a:t> </a:t>
            </a:r>
            <a:r>
              <a:rPr dirty="0" err="1"/>
              <a:t>규명에</a:t>
            </a:r>
            <a:r>
              <a:rPr dirty="0"/>
              <a:t> </a:t>
            </a:r>
            <a:r>
              <a:rPr dirty="0" err="1"/>
              <a:t>보다</a:t>
            </a:r>
            <a:r>
              <a:rPr dirty="0"/>
              <a:t> </a:t>
            </a:r>
            <a:r>
              <a:rPr dirty="0" err="1"/>
              <a:t>적합한</a:t>
            </a:r>
            <a:r>
              <a:rPr dirty="0"/>
              <a:t> </a:t>
            </a:r>
            <a:r>
              <a:rPr dirty="0" err="1"/>
              <a:t>방법</a:t>
            </a:r>
            <a:endParaRPr dirty="0"/>
          </a:p>
        </p:txBody>
      </p:sp>
      <p:sp>
        <p:nvSpPr>
          <p:cNvPr id="126" name="Shape 126"/>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defRPr>
            </a:pPr>
            <a:fld id="{86CB4B4D-7CA3-9044-876B-883B54F8677D}" type="slidenum">
              <a:rPr sz="1200">
                <a:solidFill>
                  <a:srgbClr val="888888"/>
                </a:solidFill>
              </a:rPr>
              <a:t>20</a:t>
            </a:fld>
            <a:endParaRPr sz="1200">
              <a:solidFill>
                <a:srgbClr val="888888"/>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8" name="image16.png"/>
          <p:cNvPicPr/>
          <p:nvPr/>
        </p:nvPicPr>
        <p:blipFill>
          <a:blip r:embed="rId2">
            <a:extLst/>
          </a:blip>
          <a:stretch>
            <a:fillRect/>
          </a:stretch>
        </p:blipFill>
        <p:spPr>
          <a:xfrm>
            <a:off x="609600" y="428625"/>
            <a:ext cx="7924800" cy="6000750"/>
          </a:xfrm>
          <a:prstGeom prst="rect">
            <a:avLst/>
          </a:prstGeom>
          <a:ln w="12700">
            <a:miter lim="400000"/>
          </a:ln>
        </p:spPr>
      </p:pic>
      <p:sp>
        <p:nvSpPr>
          <p:cNvPr id="129" name="Shape 129"/>
          <p:cNvSpPr/>
          <p:nvPr/>
        </p:nvSpPr>
        <p:spPr>
          <a:xfrm>
            <a:off x="1046643" y="5646440"/>
            <a:ext cx="6713376" cy="230832"/>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sz="1500" dirty="0" err="1"/>
              <a:t>그림</a:t>
            </a:r>
            <a:r>
              <a:rPr sz="1500" dirty="0"/>
              <a:t> 11-11. </a:t>
            </a:r>
            <a:r>
              <a:rPr sz="1500" dirty="0" err="1"/>
              <a:t>질병</a:t>
            </a:r>
            <a:r>
              <a:rPr sz="1500" dirty="0"/>
              <a:t> </a:t>
            </a:r>
            <a:r>
              <a:rPr sz="1500" dirty="0" err="1"/>
              <a:t>원인</a:t>
            </a:r>
            <a:r>
              <a:rPr sz="1500" dirty="0"/>
              <a:t> </a:t>
            </a:r>
            <a:r>
              <a:rPr sz="1500" dirty="0" err="1"/>
              <a:t>유전자의</a:t>
            </a:r>
            <a:r>
              <a:rPr sz="1500" dirty="0"/>
              <a:t> </a:t>
            </a:r>
            <a:r>
              <a:rPr sz="1500" dirty="0" err="1"/>
              <a:t>발생</a:t>
            </a:r>
            <a:r>
              <a:rPr sz="1500" dirty="0"/>
              <a:t> </a:t>
            </a:r>
            <a:r>
              <a:rPr sz="1500" dirty="0" err="1"/>
              <a:t>시기에</a:t>
            </a:r>
            <a:r>
              <a:rPr sz="1500" dirty="0"/>
              <a:t> </a:t>
            </a:r>
            <a:r>
              <a:rPr sz="1500" dirty="0" err="1"/>
              <a:t>따른</a:t>
            </a:r>
            <a:r>
              <a:rPr sz="1500" dirty="0"/>
              <a:t> LD </a:t>
            </a:r>
            <a:r>
              <a:rPr sz="1500" dirty="0" err="1"/>
              <a:t>mapping의</a:t>
            </a:r>
            <a:r>
              <a:rPr sz="1500" dirty="0"/>
              <a:t> </a:t>
            </a:r>
            <a:r>
              <a:rPr sz="1500" dirty="0" err="1"/>
              <a:t>유용성</a:t>
            </a:r>
            <a:r>
              <a:rPr sz="1500" dirty="0"/>
              <a:t> </a:t>
            </a:r>
            <a:r>
              <a:rPr sz="1500" dirty="0" err="1"/>
              <a:t>비교</a:t>
            </a:r>
            <a:endParaRPr sz="1500" dirty="0"/>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 name="image17.png"/>
          <p:cNvPicPr/>
          <p:nvPr/>
        </p:nvPicPr>
        <p:blipFill>
          <a:blip r:embed="rId2">
            <a:extLst/>
          </a:blip>
          <a:stretch>
            <a:fillRect/>
          </a:stretch>
        </p:blipFill>
        <p:spPr>
          <a:xfrm>
            <a:off x="600075" y="447675"/>
            <a:ext cx="7943850" cy="5962650"/>
          </a:xfrm>
          <a:prstGeom prst="rect">
            <a:avLst/>
          </a:prstGeom>
          <a:ln w="12700">
            <a:miter lim="400000"/>
          </a:ln>
        </p:spPr>
      </p:pic>
      <p:sp>
        <p:nvSpPr>
          <p:cNvPr id="132" name="Shape 132"/>
          <p:cNvSpPr/>
          <p:nvPr/>
        </p:nvSpPr>
        <p:spPr>
          <a:xfrm>
            <a:off x="527513" y="115966"/>
            <a:ext cx="3290966"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dirty="0"/>
              <a:t>6. </a:t>
            </a:r>
            <a:r>
              <a:rPr b="1" dirty="0" err="1"/>
              <a:t>국제</a:t>
            </a:r>
            <a:r>
              <a:rPr b="1" dirty="0"/>
              <a:t> </a:t>
            </a:r>
            <a:r>
              <a:rPr b="1" dirty="0" err="1"/>
              <a:t>일배체형</a:t>
            </a:r>
            <a:r>
              <a:rPr b="1" dirty="0"/>
              <a:t> </a:t>
            </a:r>
            <a:r>
              <a:rPr b="1" dirty="0" err="1"/>
              <a:t>지도작성</a:t>
            </a:r>
            <a:r>
              <a:rPr b="1" dirty="0"/>
              <a:t> </a:t>
            </a:r>
            <a:r>
              <a:rPr b="1" dirty="0" err="1"/>
              <a:t>사업</a:t>
            </a:r>
            <a:endParaRPr b="1"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image18.png"/>
          <p:cNvPicPr/>
          <p:nvPr/>
        </p:nvPicPr>
        <p:blipFill>
          <a:blip r:embed="rId2">
            <a:extLst/>
          </a:blip>
          <a:stretch>
            <a:fillRect/>
          </a:stretch>
        </p:blipFill>
        <p:spPr>
          <a:xfrm>
            <a:off x="633412" y="481012"/>
            <a:ext cx="7877176" cy="5895976"/>
          </a:xfrm>
          <a:prstGeom prst="rect">
            <a:avLst/>
          </a:prstGeom>
          <a:ln w="12700">
            <a:miter lim="400000"/>
          </a:ln>
        </p:spPr>
      </p:pic>
      <p:sp>
        <p:nvSpPr>
          <p:cNvPr id="135" name="Shape 135"/>
          <p:cNvSpPr/>
          <p:nvPr/>
        </p:nvSpPr>
        <p:spPr>
          <a:xfrm>
            <a:off x="2117801" y="4080326"/>
            <a:ext cx="2732477" cy="3231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1500" dirty="0"/>
              <a:t>markers spaced every ~600bp</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image19.png"/>
          <p:cNvPicPr/>
          <p:nvPr/>
        </p:nvPicPr>
        <p:blipFill>
          <a:blip r:embed="rId2">
            <a:extLst/>
          </a:blip>
          <a:stretch>
            <a:fillRect/>
          </a:stretch>
        </p:blipFill>
        <p:spPr>
          <a:xfrm>
            <a:off x="595312" y="452437"/>
            <a:ext cx="7953376" cy="5953126"/>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9" name="image20.png"/>
          <p:cNvPicPr/>
          <p:nvPr/>
        </p:nvPicPr>
        <p:blipFill>
          <a:blip r:embed="rId2">
            <a:extLst/>
          </a:blip>
          <a:stretch>
            <a:fillRect/>
          </a:stretch>
        </p:blipFill>
        <p:spPr>
          <a:xfrm>
            <a:off x="647700" y="495300"/>
            <a:ext cx="7848600" cy="5867400"/>
          </a:xfrm>
          <a:prstGeom prst="rect">
            <a:avLst/>
          </a:prstGeom>
          <a:ln w="12700">
            <a:miter lim="400000"/>
          </a:ln>
        </p:spPr>
      </p:pic>
      <p:sp>
        <p:nvSpPr>
          <p:cNvPr id="140" name="Shape 140"/>
          <p:cNvSpPr/>
          <p:nvPr/>
        </p:nvSpPr>
        <p:spPr>
          <a:xfrm>
            <a:off x="251520" y="4365104"/>
            <a:ext cx="8757532" cy="553998"/>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dirty="0"/>
              <a:t>LD </a:t>
            </a:r>
            <a:r>
              <a:rPr dirty="0" err="1"/>
              <a:t>정보를</a:t>
            </a:r>
            <a:r>
              <a:rPr dirty="0"/>
              <a:t> </a:t>
            </a:r>
            <a:r>
              <a:rPr dirty="0" err="1"/>
              <a:t>이용한</a:t>
            </a:r>
            <a:r>
              <a:rPr dirty="0"/>
              <a:t> </a:t>
            </a:r>
            <a:r>
              <a:rPr dirty="0" err="1"/>
              <a:t>다양한</a:t>
            </a:r>
            <a:r>
              <a:rPr dirty="0"/>
              <a:t> </a:t>
            </a:r>
            <a:r>
              <a:rPr dirty="0" err="1"/>
              <a:t>표현형에</a:t>
            </a:r>
            <a:r>
              <a:rPr dirty="0"/>
              <a:t> </a:t>
            </a:r>
            <a:r>
              <a:rPr dirty="0" err="1"/>
              <a:t>관련된</a:t>
            </a:r>
            <a:r>
              <a:rPr dirty="0"/>
              <a:t> </a:t>
            </a:r>
            <a:r>
              <a:rPr dirty="0" err="1"/>
              <a:t>유전적</a:t>
            </a:r>
            <a:r>
              <a:rPr dirty="0"/>
              <a:t> </a:t>
            </a:r>
            <a:r>
              <a:rPr dirty="0" err="1"/>
              <a:t>원인을</a:t>
            </a:r>
            <a:r>
              <a:rPr dirty="0"/>
              <a:t> </a:t>
            </a:r>
            <a:r>
              <a:rPr dirty="0" err="1"/>
              <a:t>찾아내는데</a:t>
            </a:r>
            <a:r>
              <a:rPr dirty="0"/>
              <a:t>(LD based gene mapping studies) </a:t>
            </a:r>
            <a:r>
              <a:rPr dirty="0" err="1"/>
              <a:t>강력한</a:t>
            </a:r>
            <a:r>
              <a:rPr dirty="0"/>
              <a:t> </a:t>
            </a:r>
            <a:r>
              <a:rPr dirty="0" err="1"/>
              <a:t>파워</a:t>
            </a:r>
            <a:endParaRPr dirty="0"/>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mage21.png"/>
          <p:cNvPicPr/>
          <p:nvPr/>
        </p:nvPicPr>
        <p:blipFill>
          <a:blip r:embed="rId2">
            <a:extLst/>
          </a:blip>
          <a:stretch>
            <a:fillRect/>
          </a:stretch>
        </p:blipFill>
        <p:spPr>
          <a:xfrm>
            <a:off x="55050" y="72009"/>
            <a:ext cx="8981447" cy="6741367"/>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4" name="image22.png"/>
          <p:cNvPicPr/>
          <p:nvPr/>
        </p:nvPicPr>
        <p:blipFill>
          <a:blip r:embed="rId2">
            <a:extLst/>
          </a:blip>
          <a:stretch>
            <a:fillRect/>
          </a:stretch>
        </p:blipFill>
        <p:spPr>
          <a:xfrm>
            <a:off x="628650" y="452437"/>
            <a:ext cx="7886700" cy="5953126"/>
          </a:xfrm>
          <a:prstGeom prst="rect">
            <a:avLst/>
          </a:prstGeom>
          <a:ln w="12700">
            <a:miter lim="400000"/>
          </a:ln>
        </p:spPr>
      </p:pic>
      <p:sp>
        <p:nvSpPr>
          <p:cNvPr id="145" name="Shape 145"/>
          <p:cNvSpPr/>
          <p:nvPr/>
        </p:nvSpPr>
        <p:spPr>
          <a:xfrm>
            <a:off x="527513" y="154066"/>
            <a:ext cx="3079369"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dirty="0"/>
              <a:t>7. </a:t>
            </a:r>
            <a:r>
              <a:rPr b="1" dirty="0" err="1"/>
              <a:t>HapMap</a:t>
            </a:r>
            <a:r>
              <a:rPr b="1" dirty="0"/>
              <a:t> ENCODE Project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image23.png"/>
          <p:cNvPicPr/>
          <p:nvPr/>
        </p:nvPicPr>
        <p:blipFill>
          <a:blip r:embed="rId2">
            <a:extLst/>
          </a:blip>
          <a:stretch>
            <a:fillRect/>
          </a:stretch>
        </p:blipFill>
        <p:spPr>
          <a:xfrm>
            <a:off x="768350" y="566737"/>
            <a:ext cx="7607300" cy="5724526"/>
          </a:xfrm>
          <a:prstGeom prst="rect">
            <a:avLst/>
          </a:prstGeom>
          <a:ln w="12700">
            <a:miter lim="400000"/>
          </a:ln>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a:spLocks noGrp="1"/>
          </p:cNvSpPr>
          <p:nvPr>
            <p:ph type="title"/>
          </p:nvPr>
        </p:nvSpPr>
        <p:spPr>
          <a:xfrm>
            <a:off x="457200" y="256810"/>
            <a:ext cx="8229600" cy="1178656"/>
          </a:xfrm>
          <a:prstGeom prst="rect">
            <a:avLst/>
          </a:prstGeom>
        </p:spPr>
        <p:txBody>
          <a:bodyPr lIns="0" tIns="0" rIns="0" bIns="0"/>
          <a:lstStyle/>
          <a:p>
            <a:pPr lvl="0"/>
            <a:endParaRPr/>
          </a:p>
        </p:txBody>
      </p:sp>
      <p:sp>
        <p:nvSpPr>
          <p:cNvPr id="150" name="Shape 150"/>
          <p:cNvSpPr>
            <a:spLocks noGrp="1"/>
          </p:cNvSpPr>
          <p:nvPr>
            <p:ph type="body" idx="1"/>
          </p:nvPr>
        </p:nvSpPr>
        <p:spPr>
          <a:xfrm>
            <a:off x="457200" y="1435465"/>
            <a:ext cx="8229600" cy="3709434"/>
          </a:xfrm>
          <a:prstGeom prst="rect">
            <a:avLst/>
          </a:prstGeom>
        </p:spPr>
        <p:txBody>
          <a:bodyPr lIns="0" tIns="0" rIns="0" bIns="0"/>
          <a:lstStyle/>
          <a:p>
            <a:pPr lvl="0">
              <a:spcBef>
                <a:spcPts val="0"/>
              </a:spcBef>
              <a:defRPr sz="1800" b="0"/>
            </a:pPr>
            <a:r>
              <a:rPr dirty="0" err="1"/>
              <a:t>HapMap</a:t>
            </a:r>
            <a:r>
              <a:rPr dirty="0"/>
              <a:t> ENCODE </a:t>
            </a:r>
            <a:r>
              <a:rPr dirty="0" err="1"/>
              <a:t>Project는</a:t>
            </a:r>
            <a:r>
              <a:rPr dirty="0"/>
              <a:t> 500kb </a:t>
            </a:r>
            <a:r>
              <a:rPr dirty="0" err="1"/>
              <a:t>크기의</a:t>
            </a:r>
            <a:r>
              <a:rPr dirty="0"/>
              <a:t> </a:t>
            </a:r>
            <a:r>
              <a:rPr dirty="0" err="1"/>
              <a:t>유전체</a:t>
            </a:r>
            <a:r>
              <a:rPr dirty="0"/>
              <a:t> </a:t>
            </a:r>
            <a:r>
              <a:rPr dirty="0" err="1"/>
              <a:t>영역</a:t>
            </a:r>
            <a:r>
              <a:rPr dirty="0"/>
              <a:t> 10곳이 </a:t>
            </a:r>
            <a:r>
              <a:rPr dirty="0" err="1"/>
              <a:t>선정</a:t>
            </a:r>
            <a:r>
              <a:rPr dirty="0"/>
              <a:t>(표11-5)</a:t>
            </a:r>
          </a:p>
          <a:p>
            <a:pPr lvl="0">
              <a:spcBef>
                <a:spcPts val="0"/>
              </a:spcBef>
              <a:defRPr sz="1800" b="0"/>
            </a:pPr>
            <a:r>
              <a:rPr dirty="0"/>
              <a:t>10곳은 </a:t>
            </a:r>
            <a:r>
              <a:rPr dirty="0" err="1"/>
              <a:t>염색체의</a:t>
            </a:r>
            <a:r>
              <a:rPr dirty="0"/>
              <a:t> </a:t>
            </a:r>
            <a:r>
              <a:rPr dirty="0" err="1"/>
              <a:t>범위</a:t>
            </a:r>
            <a:r>
              <a:rPr dirty="0"/>
              <a:t>, </a:t>
            </a:r>
            <a:r>
              <a:rPr dirty="0" err="1"/>
              <a:t>유전자</a:t>
            </a:r>
            <a:r>
              <a:rPr dirty="0"/>
              <a:t> </a:t>
            </a:r>
            <a:r>
              <a:rPr dirty="0" err="1"/>
              <a:t>재조합율</a:t>
            </a:r>
            <a:r>
              <a:rPr dirty="0"/>
              <a:t>, </a:t>
            </a:r>
            <a:r>
              <a:rPr dirty="0" err="1"/>
              <a:t>유전자</a:t>
            </a:r>
            <a:r>
              <a:rPr dirty="0"/>
              <a:t> </a:t>
            </a:r>
            <a:r>
              <a:rPr dirty="0" err="1"/>
              <a:t>밀도</a:t>
            </a:r>
            <a:r>
              <a:rPr dirty="0"/>
              <a:t>, </a:t>
            </a:r>
            <a:r>
              <a:rPr dirty="0" err="1"/>
              <a:t>마우스</a:t>
            </a:r>
            <a:r>
              <a:rPr dirty="0"/>
              <a:t> </a:t>
            </a:r>
            <a:r>
              <a:rPr dirty="0" err="1"/>
              <a:t>유전체와</a:t>
            </a:r>
            <a:r>
              <a:rPr dirty="0"/>
              <a:t> </a:t>
            </a:r>
            <a:r>
              <a:rPr dirty="0" err="1"/>
              <a:t>비교하여</a:t>
            </a:r>
            <a:r>
              <a:rPr dirty="0"/>
              <a:t> </a:t>
            </a:r>
            <a:r>
              <a:rPr dirty="0" err="1"/>
              <a:t>유전자가</a:t>
            </a:r>
            <a:r>
              <a:rPr dirty="0"/>
              <a:t> </a:t>
            </a:r>
            <a:r>
              <a:rPr dirty="0" err="1"/>
              <a:t>발현되지는</a:t>
            </a:r>
            <a:r>
              <a:rPr dirty="0"/>
              <a:t> </a:t>
            </a:r>
            <a:r>
              <a:rPr dirty="0" err="1"/>
              <a:t>않지만</a:t>
            </a:r>
            <a:r>
              <a:rPr dirty="0"/>
              <a:t> </a:t>
            </a:r>
            <a:r>
              <a:rPr dirty="0" err="1"/>
              <a:t>유사성이</a:t>
            </a:r>
            <a:r>
              <a:rPr dirty="0"/>
              <a:t> </a:t>
            </a:r>
            <a:r>
              <a:rPr dirty="0" err="1"/>
              <a:t>높은</a:t>
            </a:r>
            <a:r>
              <a:rPr dirty="0"/>
              <a:t> </a:t>
            </a:r>
            <a:r>
              <a:rPr dirty="0" err="1"/>
              <a:t>영역등을</a:t>
            </a:r>
            <a:r>
              <a:rPr dirty="0"/>
              <a:t> </a:t>
            </a:r>
            <a:r>
              <a:rPr dirty="0" err="1"/>
              <a:t>고려하여</a:t>
            </a:r>
            <a:r>
              <a:rPr dirty="0"/>
              <a:t> </a:t>
            </a:r>
            <a:r>
              <a:rPr dirty="0" err="1"/>
              <a:t>선별</a:t>
            </a:r>
            <a:endParaRPr dirty="0"/>
          </a:p>
          <a:p>
            <a:pPr lvl="0">
              <a:spcBef>
                <a:spcPts val="0"/>
              </a:spcBef>
              <a:defRPr sz="1800" b="0"/>
            </a:pPr>
            <a:r>
              <a:rPr dirty="0" err="1"/>
              <a:t>선별된</a:t>
            </a:r>
            <a:r>
              <a:rPr dirty="0"/>
              <a:t> </a:t>
            </a:r>
            <a:r>
              <a:rPr dirty="0" err="1"/>
              <a:t>영역에서</a:t>
            </a:r>
            <a:r>
              <a:rPr dirty="0"/>
              <a:t> </a:t>
            </a:r>
            <a:r>
              <a:rPr dirty="0" err="1"/>
              <a:t>매우</a:t>
            </a:r>
            <a:r>
              <a:rPr dirty="0"/>
              <a:t> </a:t>
            </a:r>
            <a:r>
              <a:rPr dirty="0" err="1"/>
              <a:t>촘촘한</a:t>
            </a:r>
            <a:r>
              <a:rPr dirty="0"/>
              <a:t> </a:t>
            </a:r>
            <a:r>
              <a:rPr dirty="0" err="1"/>
              <a:t>유전변이형</a:t>
            </a:r>
            <a:r>
              <a:rPr dirty="0"/>
              <a:t> </a:t>
            </a:r>
            <a:r>
              <a:rPr dirty="0" err="1"/>
              <a:t>정보를</a:t>
            </a:r>
            <a:r>
              <a:rPr dirty="0"/>
              <a:t> </a:t>
            </a:r>
            <a:r>
              <a:rPr dirty="0" err="1"/>
              <a:t>확보하기</a:t>
            </a:r>
            <a:r>
              <a:rPr dirty="0"/>
              <a:t> </a:t>
            </a:r>
            <a:r>
              <a:rPr dirty="0" err="1"/>
              <a:t>위해</a:t>
            </a:r>
            <a:r>
              <a:rPr dirty="0"/>
              <a:t> 2개의 </a:t>
            </a:r>
            <a:r>
              <a:rPr dirty="0" err="1"/>
              <a:t>세부</a:t>
            </a:r>
            <a:r>
              <a:rPr dirty="0"/>
              <a:t> </a:t>
            </a:r>
            <a:r>
              <a:rPr dirty="0" err="1"/>
              <a:t>프로젝트</a:t>
            </a:r>
            <a:r>
              <a:rPr dirty="0"/>
              <a:t>(</a:t>
            </a:r>
            <a:r>
              <a:rPr dirty="0" err="1"/>
              <a:t>resequencing</a:t>
            </a:r>
            <a:r>
              <a:rPr dirty="0"/>
              <a:t> </a:t>
            </a:r>
            <a:r>
              <a:rPr dirty="0" err="1"/>
              <a:t>project와</a:t>
            </a:r>
            <a:r>
              <a:rPr dirty="0"/>
              <a:t> genotyping project)로 </a:t>
            </a:r>
            <a:r>
              <a:rPr dirty="0" err="1" smtClean="0"/>
              <a:t>진행</a:t>
            </a:r>
            <a:endParaRPr lang="en-US" dirty="0" smtClean="0"/>
          </a:p>
          <a:p>
            <a:pPr lvl="0">
              <a:spcBef>
                <a:spcPts val="0"/>
              </a:spcBef>
              <a:defRPr sz="1800" b="0"/>
            </a:pPr>
            <a:endParaRPr dirty="0"/>
          </a:p>
          <a:p>
            <a:pPr lvl="0">
              <a:spcBef>
                <a:spcPts val="0"/>
              </a:spcBef>
              <a:defRPr sz="1800" b="0"/>
            </a:pPr>
            <a:r>
              <a:rPr dirty="0"/>
              <a:t>- 10곳의 500kb </a:t>
            </a:r>
            <a:r>
              <a:rPr dirty="0" err="1"/>
              <a:t>유전체</a:t>
            </a:r>
            <a:r>
              <a:rPr dirty="0"/>
              <a:t> </a:t>
            </a:r>
            <a:r>
              <a:rPr dirty="0" err="1"/>
              <a:t>영역을</a:t>
            </a:r>
            <a:r>
              <a:rPr dirty="0"/>
              <a:t> 48명의 DNA </a:t>
            </a:r>
            <a:r>
              <a:rPr dirty="0" err="1"/>
              <a:t>시료</a:t>
            </a:r>
            <a:r>
              <a:rPr dirty="0"/>
              <a:t>(16 African, 8 Japanese, 8 Japanese, 16 European)</a:t>
            </a:r>
            <a:r>
              <a:rPr dirty="0" err="1"/>
              <a:t>에서</a:t>
            </a:r>
            <a:r>
              <a:rPr dirty="0"/>
              <a:t> </a:t>
            </a:r>
            <a:r>
              <a:rPr dirty="0" err="1"/>
              <a:t>resequencing</a:t>
            </a:r>
            <a:r>
              <a:rPr dirty="0"/>
              <a:t> </a:t>
            </a:r>
            <a:r>
              <a:rPr dirty="0" err="1"/>
              <a:t>수행</a:t>
            </a:r>
            <a:endParaRPr dirty="0"/>
          </a:p>
          <a:p>
            <a:pPr lvl="0">
              <a:spcBef>
                <a:spcPts val="0"/>
              </a:spcBef>
              <a:defRPr sz="1800" b="0"/>
            </a:pPr>
            <a:r>
              <a:rPr dirty="0"/>
              <a:t>- </a:t>
            </a:r>
            <a:r>
              <a:rPr dirty="0" err="1"/>
              <a:t>dbSNP에</a:t>
            </a:r>
            <a:r>
              <a:rPr dirty="0"/>
              <a:t> </a:t>
            </a:r>
            <a:r>
              <a:rPr dirty="0" err="1"/>
              <a:t>이미</a:t>
            </a:r>
            <a:r>
              <a:rPr dirty="0"/>
              <a:t> </a:t>
            </a:r>
            <a:r>
              <a:rPr dirty="0" err="1"/>
              <a:t>수록된</a:t>
            </a:r>
            <a:r>
              <a:rPr dirty="0"/>
              <a:t> </a:t>
            </a:r>
            <a:r>
              <a:rPr dirty="0" err="1"/>
              <a:t>SNP을</a:t>
            </a:r>
            <a:r>
              <a:rPr dirty="0"/>
              <a:t> 269명(90  YRI, 44 JPT+45 CHB, 90 EAU)</a:t>
            </a:r>
            <a:r>
              <a:rPr dirty="0" err="1"/>
              <a:t>에서</a:t>
            </a:r>
            <a:r>
              <a:rPr dirty="0"/>
              <a:t> </a:t>
            </a:r>
            <a:r>
              <a:rPr dirty="0" err="1"/>
              <a:t>genotyping하여</a:t>
            </a:r>
            <a:r>
              <a:rPr dirty="0"/>
              <a:t> </a:t>
            </a:r>
            <a:r>
              <a:rPr dirty="0" err="1"/>
              <a:t>모든</a:t>
            </a:r>
            <a:r>
              <a:rPr dirty="0"/>
              <a:t> </a:t>
            </a:r>
            <a:r>
              <a:rPr dirty="0" err="1"/>
              <a:t>유전변이형</a:t>
            </a:r>
            <a:r>
              <a:rPr dirty="0"/>
              <a:t> </a:t>
            </a:r>
            <a:r>
              <a:rPr dirty="0" err="1"/>
              <a:t>정보를</a:t>
            </a:r>
            <a:r>
              <a:rPr dirty="0"/>
              <a:t> </a:t>
            </a:r>
            <a:r>
              <a:rPr dirty="0" err="1"/>
              <a:t>확보</a:t>
            </a:r>
            <a:r>
              <a:rPr dirty="0"/>
              <a:t> </a:t>
            </a:r>
            <a:endParaRPr lang="en-US" dirty="0" smtClean="0"/>
          </a:p>
          <a:p>
            <a:pPr lvl="0">
              <a:spcBef>
                <a:spcPts val="0"/>
              </a:spcBef>
              <a:defRPr sz="1800" b="0"/>
            </a:pPr>
            <a:endParaRPr dirty="0"/>
          </a:p>
          <a:p>
            <a:pPr lvl="0">
              <a:spcBef>
                <a:spcPts val="0"/>
              </a:spcBef>
              <a:defRPr sz="1800" b="0"/>
            </a:pPr>
            <a:r>
              <a:rPr u="sng" dirty="0">
                <a:solidFill>
                  <a:srgbClr val="0000FF"/>
                </a:solidFill>
                <a:uFill>
                  <a:solidFill>
                    <a:srgbClr val="0000FF"/>
                  </a:solidFill>
                </a:uFill>
                <a:hlinkClick r:id="rId2"/>
              </a:rPr>
              <a:t>www.hapmap.org</a:t>
            </a:r>
            <a:r>
              <a:rPr dirty="0"/>
              <a:t> </a:t>
            </a:r>
            <a:r>
              <a:rPr u="sng" dirty="0">
                <a:solidFill>
                  <a:srgbClr val="0000FF"/>
                </a:solidFill>
                <a:uFill>
                  <a:solidFill>
                    <a:srgbClr val="0000FF"/>
                  </a:solidFill>
                </a:uFill>
                <a:hlinkClick r:id="rId3"/>
              </a:rPr>
              <a:t>http://genome.ucsc.edu/ENCODE</a:t>
            </a:r>
          </a:p>
        </p:txBody>
      </p:sp>
      <p:sp>
        <p:nvSpPr>
          <p:cNvPr id="151" name="Shape 151"/>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lIns="0" tIns="0" rIns="0" bIns="0"/>
          <a:lstStyle/>
          <a:p>
            <a:pPr lvl="0">
              <a:defRPr sz="1800">
                <a:solidFill>
                  <a:srgbClr val="000000"/>
                </a:solidFill>
              </a:defRPr>
            </a:pPr>
            <a:fld id="{86CB4B4D-7CA3-9044-876B-883B54F8677D}" type="slidenum">
              <a:rPr sz="1200">
                <a:solidFill>
                  <a:srgbClr val="888888"/>
                </a:solidFill>
              </a:rPr>
              <a:t>29</a:t>
            </a:fld>
            <a:endParaRPr sz="1200">
              <a:solidFill>
                <a:srgbClr val="888888"/>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a:spLocks noGrp="1"/>
          </p:cNvSpPr>
          <p:nvPr>
            <p:ph type="title"/>
          </p:nvPr>
        </p:nvSpPr>
        <p:spPr>
          <a:prstGeom prst="rect">
            <a:avLst/>
          </a:prstGeom>
        </p:spPr>
        <p:txBody>
          <a:bodyPr/>
          <a:lstStyle/>
          <a:p>
            <a:pPr lvl="0"/>
            <a:endParaRPr/>
          </a:p>
        </p:txBody>
      </p:sp>
      <p:sp>
        <p:nvSpPr>
          <p:cNvPr id="61" name="Shape 61"/>
          <p:cNvSpPr>
            <a:spLocks noGrp="1"/>
          </p:cNvSpPr>
          <p:nvPr>
            <p:ph type="body" idx="1"/>
          </p:nvPr>
        </p:nvSpPr>
        <p:spPr>
          <a:xfrm>
            <a:off x="395536" y="1486265"/>
            <a:ext cx="8424936" cy="4723242"/>
          </a:xfrm>
          <a:prstGeom prst="rect">
            <a:avLst/>
          </a:prstGeom>
        </p:spPr>
        <p:txBody>
          <a:bodyPr>
            <a:noAutofit/>
          </a:bodyPr>
          <a:lstStyle/>
          <a:p>
            <a:pPr marL="285750" lvl="0" indent="-285750" defTabSz="612648">
              <a:spcBef>
                <a:spcPts val="300"/>
              </a:spcBef>
              <a:buFont typeface="Arial" pitchFamily="34" charset="0"/>
              <a:buChar char="•"/>
              <a:defRPr sz="1800" b="0"/>
            </a:pPr>
            <a:r>
              <a:rPr sz="1800" b="1" dirty="0" err="1" smtClean="0"/>
              <a:t>유전적</a:t>
            </a:r>
            <a:r>
              <a:rPr sz="1800" b="1" dirty="0" smtClean="0"/>
              <a:t> </a:t>
            </a:r>
            <a:r>
              <a:rPr sz="1800" b="1" dirty="0" err="1"/>
              <a:t>거리</a:t>
            </a:r>
            <a:r>
              <a:rPr sz="1800" b="1" dirty="0"/>
              <a:t>(genetic distance)와 </a:t>
            </a:r>
            <a:r>
              <a:rPr sz="1800" b="1" dirty="0" err="1"/>
              <a:t>물리적</a:t>
            </a:r>
            <a:r>
              <a:rPr sz="1800" b="1" dirty="0"/>
              <a:t> </a:t>
            </a:r>
            <a:r>
              <a:rPr sz="1800" b="1" dirty="0" err="1"/>
              <a:t>거리</a:t>
            </a:r>
            <a:r>
              <a:rPr sz="1800" b="1" dirty="0"/>
              <a:t>(physical distance)는 </a:t>
            </a:r>
            <a:r>
              <a:rPr sz="1800" b="1" dirty="0" err="1"/>
              <a:t>서로</a:t>
            </a:r>
            <a:r>
              <a:rPr sz="1800" b="1" dirty="0"/>
              <a:t> </a:t>
            </a:r>
            <a:r>
              <a:rPr sz="1800" b="1" dirty="0" err="1"/>
              <a:t>비례</a:t>
            </a:r>
            <a:endParaRPr sz="1800" b="1" dirty="0"/>
          </a:p>
          <a:p>
            <a:pPr lvl="1" defTabSz="612648">
              <a:spcBef>
                <a:spcPts val="300"/>
              </a:spcBef>
              <a:defRPr sz="1800" b="0"/>
            </a:pPr>
            <a:r>
              <a:rPr sz="1500" b="0" dirty="0"/>
              <a:t>1cM (1cM = </a:t>
            </a:r>
            <a:r>
              <a:rPr sz="1500" b="0" dirty="0" err="1"/>
              <a:t>유전자</a:t>
            </a:r>
            <a:r>
              <a:rPr sz="1500" b="0" dirty="0"/>
              <a:t> </a:t>
            </a:r>
            <a:r>
              <a:rPr sz="1500" b="0" dirty="0" err="1"/>
              <a:t>재조합</a:t>
            </a:r>
            <a:r>
              <a:rPr sz="1500" b="0" dirty="0"/>
              <a:t> </a:t>
            </a:r>
            <a:r>
              <a:rPr sz="1500" b="0" dirty="0" err="1"/>
              <a:t>비율이</a:t>
            </a:r>
            <a:r>
              <a:rPr sz="1500" b="0" dirty="0"/>
              <a:t> 1%일 때, 두 </a:t>
            </a:r>
            <a:r>
              <a:rPr sz="1500" b="0" dirty="0" err="1"/>
              <a:t>유전마커</a:t>
            </a:r>
            <a:r>
              <a:rPr sz="1500" b="0" dirty="0"/>
              <a:t> </a:t>
            </a:r>
            <a:r>
              <a:rPr sz="1500" b="0" dirty="0" err="1"/>
              <a:t>간의</a:t>
            </a:r>
            <a:r>
              <a:rPr sz="1500" b="0" dirty="0"/>
              <a:t> </a:t>
            </a:r>
            <a:r>
              <a:rPr sz="1500" b="0" dirty="0" err="1"/>
              <a:t>거리</a:t>
            </a:r>
            <a:r>
              <a:rPr sz="1500" b="0" dirty="0"/>
              <a:t>(genetic distance))=~ </a:t>
            </a:r>
            <a:r>
              <a:rPr sz="1500" b="0" dirty="0" smtClean="0"/>
              <a:t>1</a:t>
            </a:r>
            <a:r>
              <a:rPr lang="en-US" sz="1500" b="0" dirty="0" smtClean="0"/>
              <a:t>X</a:t>
            </a:r>
            <a:r>
              <a:rPr sz="1500" b="0" dirty="0" smtClean="0"/>
              <a:t>10</a:t>
            </a:r>
            <a:r>
              <a:rPr sz="1500" b="0" baseline="30000" dirty="0" smtClean="0"/>
              <a:t>6</a:t>
            </a:r>
            <a:r>
              <a:rPr sz="1500" b="0" dirty="0" smtClean="0"/>
              <a:t> </a:t>
            </a:r>
            <a:r>
              <a:rPr sz="1500" b="0" dirty="0" err="1"/>
              <a:t>bp</a:t>
            </a:r>
            <a:endParaRPr sz="1500" b="0" dirty="0"/>
          </a:p>
          <a:p>
            <a:pPr lvl="1" defTabSz="612648">
              <a:spcBef>
                <a:spcPts val="300"/>
              </a:spcBef>
              <a:defRPr sz="1800" b="0"/>
            </a:pPr>
            <a:r>
              <a:rPr sz="1500" b="0" dirty="0" err="1"/>
              <a:t>재조합</a:t>
            </a:r>
            <a:r>
              <a:rPr sz="1500" b="0" dirty="0"/>
              <a:t> </a:t>
            </a:r>
            <a:r>
              <a:rPr sz="1500" b="0" dirty="0" err="1"/>
              <a:t>빈발</a:t>
            </a:r>
            <a:r>
              <a:rPr sz="1500" b="0" dirty="0"/>
              <a:t> </a:t>
            </a:r>
            <a:r>
              <a:rPr sz="1500" b="0" dirty="0" err="1"/>
              <a:t>지역</a:t>
            </a:r>
            <a:r>
              <a:rPr sz="1500" b="0" dirty="0"/>
              <a:t>: </a:t>
            </a:r>
            <a:r>
              <a:rPr sz="1500" b="0" dirty="0" err="1"/>
              <a:t>유전적</a:t>
            </a:r>
            <a:r>
              <a:rPr sz="1500" b="0" dirty="0"/>
              <a:t> </a:t>
            </a:r>
            <a:r>
              <a:rPr sz="1500" b="0" dirty="0" err="1"/>
              <a:t>거리</a:t>
            </a:r>
            <a:r>
              <a:rPr sz="1500" b="0" dirty="0"/>
              <a:t>(</a:t>
            </a:r>
            <a:r>
              <a:rPr sz="1500" b="0" dirty="0" err="1"/>
              <a:t>멀다</a:t>
            </a:r>
            <a:r>
              <a:rPr sz="1500" b="0" dirty="0"/>
              <a:t>) &gt; </a:t>
            </a:r>
            <a:r>
              <a:rPr sz="1500" b="0" dirty="0" err="1"/>
              <a:t>물리적</a:t>
            </a:r>
            <a:r>
              <a:rPr sz="1500" b="0" dirty="0"/>
              <a:t> </a:t>
            </a:r>
            <a:r>
              <a:rPr sz="1500" b="0" dirty="0" err="1"/>
              <a:t>거리</a:t>
            </a:r>
            <a:r>
              <a:rPr sz="1500" b="0" dirty="0"/>
              <a:t>(</a:t>
            </a:r>
            <a:r>
              <a:rPr sz="1500" b="0" dirty="0" err="1"/>
              <a:t>가깝다</a:t>
            </a:r>
            <a:r>
              <a:rPr sz="1500" b="0" dirty="0"/>
              <a:t>)</a:t>
            </a:r>
          </a:p>
          <a:p>
            <a:pPr lvl="1" defTabSz="612648">
              <a:spcBef>
                <a:spcPts val="300"/>
              </a:spcBef>
              <a:defRPr sz="1800" b="0"/>
            </a:pPr>
            <a:r>
              <a:rPr sz="1500" b="0" dirty="0" err="1"/>
              <a:t>재조합</a:t>
            </a:r>
            <a:r>
              <a:rPr sz="1500" b="0" dirty="0"/>
              <a:t> 잘 </a:t>
            </a:r>
            <a:r>
              <a:rPr sz="1500" b="0" dirty="0" err="1"/>
              <a:t>발생하지</a:t>
            </a:r>
            <a:r>
              <a:rPr sz="1500" b="0" dirty="0"/>
              <a:t> </a:t>
            </a:r>
            <a:r>
              <a:rPr sz="1500" b="0" dirty="0" err="1"/>
              <a:t>않는</a:t>
            </a:r>
            <a:r>
              <a:rPr sz="1500" b="0" dirty="0"/>
              <a:t> </a:t>
            </a:r>
            <a:r>
              <a:rPr sz="1500" b="0" dirty="0" err="1"/>
              <a:t>지역</a:t>
            </a:r>
            <a:r>
              <a:rPr sz="1500" b="0" dirty="0"/>
              <a:t>: </a:t>
            </a:r>
            <a:r>
              <a:rPr sz="1500" b="0" dirty="0" err="1"/>
              <a:t>유전적</a:t>
            </a:r>
            <a:r>
              <a:rPr sz="1500" b="0" dirty="0"/>
              <a:t> </a:t>
            </a:r>
            <a:r>
              <a:rPr sz="1500" b="0" dirty="0" err="1"/>
              <a:t>거리</a:t>
            </a:r>
            <a:r>
              <a:rPr sz="1500" b="0" dirty="0"/>
              <a:t>(</a:t>
            </a:r>
            <a:r>
              <a:rPr sz="1500" b="0" dirty="0" err="1"/>
              <a:t>가깝다</a:t>
            </a:r>
            <a:r>
              <a:rPr sz="1500" b="0" dirty="0"/>
              <a:t>) &lt; </a:t>
            </a:r>
            <a:r>
              <a:rPr sz="1500" b="0" dirty="0" err="1"/>
              <a:t>물리적</a:t>
            </a:r>
            <a:r>
              <a:rPr sz="1500" b="0" dirty="0"/>
              <a:t> </a:t>
            </a:r>
            <a:r>
              <a:rPr sz="1500" b="0" dirty="0" err="1"/>
              <a:t>거리</a:t>
            </a:r>
            <a:r>
              <a:rPr sz="1500" b="0" dirty="0"/>
              <a:t>(</a:t>
            </a:r>
            <a:r>
              <a:rPr sz="1500" b="0" dirty="0" err="1"/>
              <a:t>멀다</a:t>
            </a:r>
            <a:r>
              <a:rPr sz="1500" b="0" dirty="0"/>
              <a:t>)</a:t>
            </a:r>
          </a:p>
          <a:p>
            <a:pPr lvl="1" defTabSz="612648">
              <a:spcBef>
                <a:spcPts val="300"/>
              </a:spcBef>
              <a:defRPr sz="1800" b="0"/>
            </a:pPr>
            <a:r>
              <a:rPr sz="1500" b="0" dirty="0" err="1"/>
              <a:t>동일</a:t>
            </a:r>
            <a:r>
              <a:rPr sz="1500" b="0" dirty="0"/>
              <a:t> </a:t>
            </a:r>
            <a:r>
              <a:rPr sz="1500" b="0" dirty="0" err="1"/>
              <a:t>염색체에</a:t>
            </a:r>
            <a:r>
              <a:rPr sz="1500" b="0" dirty="0"/>
              <a:t> </a:t>
            </a:r>
            <a:r>
              <a:rPr sz="1500" b="0" dirty="0" err="1"/>
              <a:t>존재하는</a:t>
            </a:r>
            <a:r>
              <a:rPr sz="1500" b="0" dirty="0"/>
              <a:t> 2개의 SNP site </a:t>
            </a:r>
            <a:r>
              <a:rPr sz="1500" b="0" dirty="0" err="1"/>
              <a:t>간의</a:t>
            </a:r>
            <a:r>
              <a:rPr sz="1500" b="0" dirty="0"/>
              <a:t> </a:t>
            </a:r>
            <a:r>
              <a:rPr sz="1500" b="0" dirty="0" err="1"/>
              <a:t>거리가</a:t>
            </a:r>
            <a:r>
              <a:rPr sz="1500" b="0" dirty="0"/>
              <a:t> </a:t>
            </a:r>
            <a:r>
              <a:rPr sz="1500" b="0" dirty="0" err="1"/>
              <a:t>아주</a:t>
            </a:r>
            <a:r>
              <a:rPr sz="1500" b="0" dirty="0"/>
              <a:t> </a:t>
            </a:r>
            <a:r>
              <a:rPr sz="1500" b="0" dirty="0" err="1"/>
              <a:t>멀면</a:t>
            </a:r>
            <a:r>
              <a:rPr sz="1500" b="0" dirty="0"/>
              <a:t> </a:t>
            </a:r>
            <a:r>
              <a:rPr sz="1500" b="0" dirty="0" err="1"/>
              <a:t>감수</a:t>
            </a:r>
            <a:r>
              <a:rPr sz="1500" b="0" dirty="0"/>
              <a:t> </a:t>
            </a:r>
            <a:r>
              <a:rPr sz="1500" b="0" dirty="0" err="1"/>
              <a:t>분열</a:t>
            </a:r>
            <a:r>
              <a:rPr sz="1500" b="0" dirty="0"/>
              <a:t> </a:t>
            </a:r>
            <a:r>
              <a:rPr sz="1500" b="0" dirty="0" err="1"/>
              <a:t>과정에서</a:t>
            </a:r>
            <a:r>
              <a:rPr sz="1500" b="0" dirty="0"/>
              <a:t> </a:t>
            </a:r>
            <a:r>
              <a:rPr sz="1500" b="0" dirty="0" err="1"/>
              <a:t>교차가</a:t>
            </a:r>
            <a:r>
              <a:rPr sz="1500" b="0" dirty="0"/>
              <a:t> </a:t>
            </a:r>
            <a:r>
              <a:rPr sz="1500" b="0" dirty="0" err="1"/>
              <a:t>빈번히</a:t>
            </a:r>
            <a:r>
              <a:rPr sz="1500" b="0" dirty="0"/>
              <a:t> </a:t>
            </a:r>
            <a:r>
              <a:rPr sz="1500" b="0" dirty="0" err="1"/>
              <a:t>발생하여</a:t>
            </a:r>
            <a:r>
              <a:rPr sz="1500" b="0" dirty="0"/>
              <a:t> </a:t>
            </a:r>
            <a:r>
              <a:rPr sz="1500" b="0" dirty="0" err="1"/>
              <a:t>서로</a:t>
            </a:r>
            <a:r>
              <a:rPr sz="1500" b="0" dirty="0"/>
              <a:t> </a:t>
            </a:r>
            <a:r>
              <a:rPr sz="1500" b="0" dirty="0" err="1"/>
              <a:t>다른</a:t>
            </a:r>
            <a:r>
              <a:rPr sz="1500" b="0" dirty="0"/>
              <a:t> </a:t>
            </a:r>
            <a:r>
              <a:rPr sz="1500" b="0" dirty="0" err="1"/>
              <a:t>조합이</a:t>
            </a:r>
            <a:r>
              <a:rPr sz="1500" b="0" dirty="0"/>
              <a:t> </a:t>
            </a:r>
            <a:r>
              <a:rPr sz="1500" b="0" dirty="0" err="1"/>
              <a:t>독립적으로</a:t>
            </a:r>
            <a:r>
              <a:rPr sz="1500" b="0" dirty="0"/>
              <a:t> </a:t>
            </a:r>
            <a:r>
              <a:rPr sz="1500" b="0" dirty="0" err="1"/>
              <a:t>발생하고</a:t>
            </a:r>
            <a:r>
              <a:rPr sz="1500" b="0" dirty="0"/>
              <a:t>, </a:t>
            </a:r>
            <a:r>
              <a:rPr sz="1500" b="0" dirty="0" err="1"/>
              <a:t>멀면</a:t>
            </a:r>
            <a:r>
              <a:rPr sz="1500" b="0" dirty="0"/>
              <a:t> 2개의 </a:t>
            </a:r>
            <a:r>
              <a:rPr sz="1500" b="0" dirty="0" err="1"/>
              <a:t>SNP이</a:t>
            </a:r>
            <a:r>
              <a:rPr sz="1500" b="0" dirty="0"/>
              <a:t> </a:t>
            </a:r>
            <a:r>
              <a:rPr sz="1500" b="0" dirty="0" err="1"/>
              <a:t>서로</a:t>
            </a:r>
            <a:r>
              <a:rPr sz="1500" b="0" dirty="0"/>
              <a:t> </a:t>
            </a:r>
            <a:r>
              <a:rPr sz="1500" b="0" dirty="0" err="1"/>
              <a:t>연관</a:t>
            </a:r>
            <a:r>
              <a:rPr sz="1500" b="0" dirty="0"/>
              <a:t>(linked)</a:t>
            </a:r>
            <a:r>
              <a:rPr sz="1500" b="0" dirty="0" err="1"/>
              <a:t>되어</a:t>
            </a:r>
            <a:r>
              <a:rPr sz="1500" b="0" dirty="0"/>
              <a:t> </a:t>
            </a:r>
            <a:r>
              <a:rPr sz="1500" b="0" dirty="0" err="1"/>
              <a:t>다음</a:t>
            </a:r>
            <a:r>
              <a:rPr sz="1500" b="0" dirty="0"/>
              <a:t> </a:t>
            </a:r>
            <a:r>
              <a:rPr sz="1500" b="0" dirty="0" err="1"/>
              <a:t>세대에</a:t>
            </a:r>
            <a:r>
              <a:rPr sz="1500" b="0" dirty="0"/>
              <a:t> </a:t>
            </a:r>
            <a:r>
              <a:rPr sz="1500" b="0" dirty="0" err="1"/>
              <a:t>같이</a:t>
            </a:r>
            <a:r>
              <a:rPr sz="1500" b="0" dirty="0"/>
              <a:t> </a:t>
            </a:r>
            <a:r>
              <a:rPr sz="1500" b="0" dirty="0" err="1"/>
              <a:t>전달</a:t>
            </a:r>
            <a:endParaRPr sz="1500" b="0" dirty="0"/>
          </a:p>
          <a:p>
            <a:pPr lvl="0" defTabSz="612648">
              <a:spcBef>
                <a:spcPts val="300"/>
              </a:spcBef>
              <a:defRPr sz="1800" b="0"/>
            </a:pPr>
            <a:endParaRPr sz="1800" b="1" dirty="0"/>
          </a:p>
          <a:p>
            <a:pPr marL="285750" lvl="0" indent="-285750" defTabSz="612648">
              <a:spcBef>
                <a:spcPts val="300"/>
              </a:spcBef>
              <a:buFont typeface="Arial" pitchFamily="34" charset="0"/>
              <a:buChar char="•"/>
              <a:defRPr sz="1800" b="0"/>
            </a:pPr>
            <a:r>
              <a:rPr sz="1800" b="1" dirty="0" smtClean="0"/>
              <a:t>Linkage </a:t>
            </a:r>
            <a:r>
              <a:rPr sz="1800" b="1" dirty="0"/>
              <a:t>Disequilibrium (LD):</a:t>
            </a:r>
          </a:p>
          <a:p>
            <a:pPr lvl="1" defTabSz="612648">
              <a:spcBef>
                <a:spcPts val="300"/>
              </a:spcBef>
              <a:defRPr sz="1800" b="0"/>
            </a:pPr>
            <a:r>
              <a:rPr sz="1500" b="0" dirty="0" smtClean="0"/>
              <a:t>두 </a:t>
            </a:r>
            <a:r>
              <a:rPr sz="1500" b="0" dirty="0" err="1"/>
              <a:t>loci에서</a:t>
            </a:r>
            <a:r>
              <a:rPr sz="1500" b="0" dirty="0"/>
              <a:t> </a:t>
            </a:r>
            <a:r>
              <a:rPr sz="1500" b="0" dirty="0" err="1"/>
              <a:t>일어나는</a:t>
            </a:r>
            <a:r>
              <a:rPr sz="1500" b="0" dirty="0"/>
              <a:t> </a:t>
            </a:r>
            <a:r>
              <a:rPr sz="1500" b="0" dirty="0" err="1"/>
              <a:t>대립</a:t>
            </a:r>
            <a:r>
              <a:rPr sz="1500" b="0" dirty="0"/>
              <a:t> </a:t>
            </a:r>
            <a:r>
              <a:rPr sz="1500" b="0" dirty="0" err="1"/>
              <a:t>유전자들</a:t>
            </a:r>
            <a:r>
              <a:rPr sz="1500" b="0" dirty="0"/>
              <a:t> 쌍(pair)의 </a:t>
            </a:r>
            <a:r>
              <a:rPr sz="1500" b="0" dirty="0" err="1"/>
              <a:t>이론적</a:t>
            </a:r>
            <a:r>
              <a:rPr sz="1500" b="0" dirty="0"/>
              <a:t> </a:t>
            </a:r>
            <a:r>
              <a:rPr sz="1500" b="0" dirty="0" err="1"/>
              <a:t>예측치와</a:t>
            </a:r>
            <a:r>
              <a:rPr sz="1500" b="0" dirty="0"/>
              <a:t> </a:t>
            </a:r>
            <a:r>
              <a:rPr sz="1500" b="0" dirty="0" err="1"/>
              <a:t>실제</a:t>
            </a:r>
            <a:r>
              <a:rPr sz="1500" b="0" dirty="0"/>
              <a:t> </a:t>
            </a:r>
            <a:r>
              <a:rPr sz="1500" b="0" dirty="0" err="1"/>
              <a:t>관측치</a:t>
            </a:r>
            <a:r>
              <a:rPr sz="1500" b="0" dirty="0"/>
              <a:t> </a:t>
            </a:r>
            <a:r>
              <a:rPr sz="1500" b="0" dirty="0" err="1"/>
              <a:t>간의</a:t>
            </a:r>
            <a:r>
              <a:rPr sz="1500" b="0" dirty="0"/>
              <a:t> </a:t>
            </a:r>
            <a:r>
              <a:rPr sz="1500" b="0" dirty="0" err="1"/>
              <a:t>차이</a:t>
            </a:r>
            <a:r>
              <a:rPr sz="1500" b="0" dirty="0"/>
              <a:t>(deviation)</a:t>
            </a:r>
          </a:p>
          <a:p>
            <a:pPr lvl="1" defTabSz="612648">
              <a:spcBef>
                <a:spcPts val="300"/>
              </a:spcBef>
              <a:defRPr sz="1800" b="0"/>
            </a:pPr>
            <a:r>
              <a:rPr sz="1500" b="0" dirty="0" smtClean="0"/>
              <a:t>한 </a:t>
            </a:r>
            <a:r>
              <a:rPr sz="1500" b="0" dirty="0" err="1"/>
              <a:t>집단에서</a:t>
            </a:r>
            <a:r>
              <a:rPr sz="1500" b="0" dirty="0"/>
              <a:t> 2개 </a:t>
            </a:r>
            <a:r>
              <a:rPr sz="1500" b="0" dirty="0" err="1"/>
              <a:t>이상의</a:t>
            </a:r>
            <a:r>
              <a:rPr sz="1500" b="0" dirty="0"/>
              <a:t> </a:t>
            </a:r>
            <a:r>
              <a:rPr sz="1500" b="0" dirty="0" err="1"/>
              <a:t>site에</a:t>
            </a:r>
            <a:r>
              <a:rPr sz="1500" b="0" dirty="0"/>
              <a:t> </a:t>
            </a:r>
            <a:r>
              <a:rPr sz="1500" b="0" dirty="0" err="1"/>
              <a:t>존재하는</a:t>
            </a:r>
            <a:r>
              <a:rPr sz="1500" b="0" dirty="0"/>
              <a:t> </a:t>
            </a:r>
            <a:r>
              <a:rPr sz="1500" b="0" dirty="0" err="1"/>
              <a:t>대립</a:t>
            </a:r>
            <a:r>
              <a:rPr sz="1500" b="0" dirty="0"/>
              <a:t> </a:t>
            </a:r>
            <a:r>
              <a:rPr sz="1500" b="0" dirty="0" err="1"/>
              <a:t>유전자</a:t>
            </a:r>
            <a:r>
              <a:rPr sz="1500" b="0" dirty="0"/>
              <a:t> </a:t>
            </a:r>
            <a:r>
              <a:rPr sz="1500" b="0" dirty="0" err="1"/>
              <a:t>간의</a:t>
            </a:r>
            <a:r>
              <a:rPr sz="1500" b="0" dirty="0"/>
              <a:t> </a:t>
            </a:r>
            <a:r>
              <a:rPr sz="1500" b="0" dirty="0" err="1"/>
              <a:t>통계적</a:t>
            </a:r>
            <a:r>
              <a:rPr sz="1500" b="0" dirty="0"/>
              <a:t> </a:t>
            </a:r>
            <a:r>
              <a:rPr sz="1500" b="0" dirty="0" err="1"/>
              <a:t>관련성</a:t>
            </a:r>
            <a:r>
              <a:rPr sz="1500" b="0" dirty="0"/>
              <a:t>(statistical association)을 </a:t>
            </a:r>
            <a:r>
              <a:rPr sz="1500" b="0" dirty="0" err="1"/>
              <a:t>나타내는</a:t>
            </a:r>
            <a:r>
              <a:rPr sz="1500" b="0" dirty="0"/>
              <a:t> </a:t>
            </a:r>
            <a:r>
              <a:rPr sz="1500" b="0" dirty="0" err="1"/>
              <a:t>하나의</a:t>
            </a:r>
            <a:r>
              <a:rPr sz="1500" b="0" dirty="0"/>
              <a:t> </a:t>
            </a:r>
            <a:r>
              <a:rPr sz="1500" b="0" dirty="0" err="1"/>
              <a:t>지표로</a:t>
            </a:r>
            <a:r>
              <a:rPr sz="1500" b="0" dirty="0"/>
              <a:t> </a:t>
            </a:r>
            <a:r>
              <a:rPr sz="1500" b="0" dirty="0" err="1"/>
              <a:t>사용됨</a:t>
            </a:r>
            <a:endParaRPr sz="1500" b="0" dirty="0"/>
          </a:p>
          <a:p>
            <a:pPr lvl="1" defTabSz="612648">
              <a:spcBef>
                <a:spcPts val="300"/>
              </a:spcBef>
              <a:defRPr sz="1800" b="0"/>
            </a:pPr>
            <a:r>
              <a:rPr sz="1500" b="0" dirty="0" err="1" smtClean="0"/>
              <a:t>LD</a:t>
            </a:r>
            <a:r>
              <a:rPr sz="1500" b="0" dirty="0" err="1"/>
              <a:t>는</a:t>
            </a:r>
            <a:r>
              <a:rPr sz="1500" b="0" dirty="0"/>
              <a:t> </a:t>
            </a:r>
            <a:r>
              <a:rPr sz="1500" b="0" dirty="0" err="1"/>
              <a:t>유전변이형</a:t>
            </a:r>
            <a:r>
              <a:rPr sz="1500" b="0" dirty="0"/>
              <a:t> </a:t>
            </a:r>
            <a:r>
              <a:rPr sz="1500" b="0" dirty="0" err="1"/>
              <a:t>마커의</a:t>
            </a:r>
            <a:r>
              <a:rPr sz="1500" b="0" dirty="0"/>
              <a:t> </a:t>
            </a:r>
            <a:r>
              <a:rPr sz="1500" b="0" dirty="0" err="1"/>
              <a:t>생성시기</a:t>
            </a:r>
            <a:r>
              <a:rPr sz="1500" b="0" dirty="0"/>
              <a:t>, </a:t>
            </a:r>
            <a:r>
              <a:rPr sz="1500" b="0" dirty="0" err="1"/>
              <a:t>집단의</a:t>
            </a:r>
            <a:r>
              <a:rPr sz="1500" b="0" dirty="0"/>
              <a:t> </a:t>
            </a:r>
            <a:r>
              <a:rPr sz="1500" b="0" dirty="0" err="1"/>
              <a:t>역사</a:t>
            </a:r>
            <a:r>
              <a:rPr sz="1500" b="0" dirty="0"/>
              <a:t>, </a:t>
            </a:r>
            <a:r>
              <a:rPr sz="1500" b="0" dirty="0" err="1"/>
              <a:t>유전자</a:t>
            </a:r>
            <a:r>
              <a:rPr sz="1500" b="0" dirty="0"/>
              <a:t> </a:t>
            </a:r>
            <a:r>
              <a:rPr sz="1500" b="0" dirty="0" err="1"/>
              <a:t>재조합률</a:t>
            </a:r>
            <a:r>
              <a:rPr sz="1500" b="0" dirty="0"/>
              <a:t>(recombination rate), </a:t>
            </a:r>
            <a:r>
              <a:rPr sz="1500" b="0" dirty="0" err="1"/>
              <a:t>선발</a:t>
            </a:r>
            <a:r>
              <a:rPr sz="1500" b="0" dirty="0"/>
              <a:t>(selection) 및 </a:t>
            </a:r>
            <a:r>
              <a:rPr sz="1500" b="0" dirty="0" err="1"/>
              <a:t>유전표류</a:t>
            </a:r>
            <a:r>
              <a:rPr sz="1500" b="0" dirty="0"/>
              <a:t>(genetic drift) </a:t>
            </a:r>
            <a:r>
              <a:rPr sz="1500" b="0" dirty="0" err="1"/>
              <a:t>등에</a:t>
            </a:r>
            <a:r>
              <a:rPr sz="1500" b="0" dirty="0"/>
              <a:t> </a:t>
            </a:r>
            <a:r>
              <a:rPr sz="1500" b="0" dirty="0" err="1"/>
              <a:t>의해</a:t>
            </a:r>
            <a:r>
              <a:rPr sz="1500" b="0" dirty="0"/>
              <a:t> </a:t>
            </a:r>
            <a:r>
              <a:rPr sz="1500" b="0" dirty="0" err="1"/>
              <a:t>결정됨</a:t>
            </a:r>
            <a:endParaRPr sz="1500" b="0" dirty="0"/>
          </a:p>
        </p:txBody>
      </p:sp>
      <p:sp>
        <p:nvSpPr>
          <p:cNvPr id="62" name="Shape 62"/>
          <p:cNvSpPr>
            <a:spLocks noGrp="1"/>
          </p:cNvSpPr>
          <p:nvPr>
            <p:ph type="sldNum" sz="quarter" idx="2"/>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t>3</a:t>
            </a:fld>
            <a:endParaRPr sz="1200">
              <a:solidFill>
                <a:srgbClr val="888888"/>
              </a:solidFil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image24.png"/>
          <p:cNvPicPr/>
          <p:nvPr/>
        </p:nvPicPr>
        <p:blipFill>
          <a:blip r:embed="rId2">
            <a:extLst/>
          </a:blip>
          <a:stretch>
            <a:fillRect/>
          </a:stretch>
        </p:blipFill>
        <p:spPr>
          <a:xfrm>
            <a:off x="749300" y="571500"/>
            <a:ext cx="7643814" cy="5715000"/>
          </a:xfrm>
          <a:prstGeom prst="rect">
            <a:avLst/>
          </a:prstGeom>
          <a:ln w="12700">
            <a:miter lim="400000"/>
          </a:ln>
        </p:spPr>
      </p:pic>
      <p:sp>
        <p:nvSpPr>
          <p:cNvPr id="154" name="Shape 154"/>
          <p:cNvSpPr/>
          <p:nvPr/>
        </p:nvSpPr>
        <p:spPr>
          <a:xfrm>
            <a:off x="64812" y="4656723"/>
            <a:ext cx="8899676" cy="147732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lvl="0"/>
            <a:r>
              <a:rPr dirty="0"/>
              <a:t>ENCODE </a:t>
            </a:r>
            <a:r>
              <a:rPr dirty="0" err="1"/>
              <a:t>프로젝트에서</a:t>
            </a:r>
            <a:r>
              <a:rPr dirty="0"/>
              <a:t> </a:t>
            </a:r>
            <a:r>
              <a:rPr dirty="0" err="1"/>
              <a:t>밝혀진</a:t>
            </a:r>
            <a:r>
              <a:rPr dirty="0"/>
              <a:t> </a:t>
            </a:r>
            <a:r>
              <a:rPr dirty="0" err="1"/>
              <a:t>내용</a:t>
            </a:r>
            <a:r>
              <a:rPr dirty="0"/>
              <a:t>: </a:t>
            </a:r>
            <a:r>
              <a:rPr dirty="0" err="1"/>
              <a:t>개별</a:t>
            </a:r>
            <a:r>
              <a:rPr dirty="0"/>
              <a:t> </a:t>
            </a:r>
            <a:r>
              <a:rPr dirty="0" err="1"/>
              <a:t>세포주</a:t>
            </a:r>
            <a:r>
              <a:rPr dirty="0"/>
              <a:t> </a:t>
            </a:r>
            <a:r>
              <a:rPr dirty="0" err="1"/>
              <a:t>단위에서</a:t>
            </a:r>
            <a:r>
              <a:rPr dirty="0"/>
              <a:t> 약 39%의 </a:t>
            </a:r>
            <a:r>
              <a:rPr dirty="0" err="1"/>
              <a:t>유전체가</a:t>
            </a:r>
            <a:r>
              <a:rPr dirty="0"/>
              <a:t> </a:t>
            </a:r>
            <a:r>
              <a:rPr dirty="0" err="1"/>
              <a:t>발현되고</a:t>
            </a:r>
            <a:r>
              <a:rPr dirty="0"/>
              <a:t> 15개 </a:t>
            </a:r>
            <a:r>
              <a:rPr dirty="0" err="1"/>
              <a:t>세포주에서</a:t>
            </a:r>
            <a:r>
              <a:rPr dirty="0"/>
              <a:t> </a:t>
            </a:r>
            <a:r>
              <a:rPr dirty="0" err="1"/>
              <a:t>최소한</a:t>
            </a:r>
            <a:r>
              <a:rPr dirty="0"/>
              <a:t> </a:t>
            </a:r>
            <a:r>
              <a:rPr dirty="0" err="1"/>
              <a:t>한번</a:t>
            </a:r>
            <a:r>
              <a:rPr dirty="0"/>
              <a:t> </a:t>
            </a:r>
            <a:r>
              <a:rPr dirty="0" err="1"/>
              <a:t>이상</a:t>
            </a:r>
            <a:r>
              <a:rPr dirty="0"/>
              <a:t> </a:t>
            </a:r>
            <a:r>
              <a:rPr dirty="0" err="1"/>
              <a:t>발현되는</a:t>
            </a:r>
            <a:r>
              <a:rPr dirty="0"/>
              <a:t> </a:t>
            </a:r>
            <a:r>
              <a:rPr dirty="0" err="1"/>
              <a:t>유전체</a:t>
            </a:r>
            <a:r>
              <a:rPr dirty="0"/>
              <a:t> </a:t>
            </a:r>
            <a:r>
              <a:rPr dirty="0" err="1"/>
              <a:t>부위는</a:t>
            </a:r>
            <a:r>
              <a:rPr dirty="0"/>
              <a:t> 총 74.7% (</a:t>
            </a:r>
            <a:r>
              <a:rPr dirty="0" err="1"/>
              <a:t>Djebali</a:t>
            </a:r>
            <a:r>
              <a:rPr dirty="0"/>
              <a:t> S et al, 2012)</a:t>
            </a:r>
          </a:p>
          <a:p>
            <a:pPr lvl="0"/>
            <a:r>
              <a:rPr dirty="0"/>
              <a:t>=&gt; </a:t>
            </a:r>
            <a:r>
              <a:rPr dirty="0" err="1"/>
              <a:t>대부분</a:t>
            </a:r>
            <a:r>
              <a:rPr dirty="0"/>
              <a:t> repetitive </a:t>
            </a:r>
            <a:r>
              <a:rPr dirty="0" err="1"/>
              <a:t>seqeunce로</a:t>
            </a:r>
            <a:r>
              <a:rPr dirty="0"/>
              <a:t> </a:t>
            </a:r>
            <a:r>
              <a:rPr dirty="0" err="1"/>
              <a:t>알려진</a:t>
            </a:r>
            <a:r>
              <a:rPr dirty="0"/>
              <a:t> junk DNA </a:t>
            </a:r>
            <a:r>
              <a:rPr dirty="0" err="1"/>
              <a:t>부위도</a:t>
            </a:r>
            <a:r>
              <a:rPr dirty="0"/>
              <a:t> </a:t>
            </a:r>
            <a:r>
              <a:rPr dirty="0" err="1"/>
              <a:t>유전자</a:t>
            </a:r>
            <a:r>
              <a:rPr dirty="0"/>
              <a:t> </a:t>
            </a:r>
            <a:r>
              <a:rPr dirty="0" err="1"/>
              <a:t>발현</a:t>
            </a:r>
            <a:r>
              <a:rPr dirty="0"/>
              <a:t> </a:t>
            </a:r>
            <a:r>
              <a:rPr dirty="0" err="1"/>
              <a:t>또는</a:t>
            </a:r>
            <a:r>
              <a:rPr dirty="0"/>
              <a:t> </a:t>
            </a:r>
            <a:r>
              <a:rPr dirty="0" err="1"/>
              <a:t>유전자</a:t>
            </a:r>
            <a:r>
              <a:rPr dirty="0"/>
              <a:t> </a:t>
            </a:r>
            <a:r>
              <a:rPr dirty="0" err="1"/>
              <a:t>조절</a:t>
            </a:r>
            <a:r>
              <a:rPr dirty="0"/>
              <a:t> </a:t>
            </a:r>
            <a:r>
              <a:rPr dirty="0" err="1"/>
              <a:t>기능에</a:t>
            </a:r>
            <a:r>
              <a:rPr dirty="0"/>
              <a:t> </a:t>
            </a:r>
            <a:r>
              <a:rPr dirty="0" err="1"/>
              <a:t>중요한</a:t>
            </a:r>
            <a:r>
              <a:rPr dirty="0"/>
              <a:t> </a:t>
            </a:r>
            <a:r>
              <a:rPr dirty="0" err="1"/>
              <a:t>역할을</a:t>
            </a:r>
            <a:r>
              <a:rPr dirty="0"/>
              <a:t> 할 것</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6" name="image25.png"/>
          <p:cNvPicPr/>
          <p:nvPr/>
        </p:nvPicPr>
        <p:blipFill>
          <a:blip r:embed="rId2">
            <a:extLst/>
          </a:blip>
          <a:stretch>
            <a:fillRect/>
          </a:stretch>
        </p:blipFill>
        <p:spPr>
          <a:xfrm>
            <a:off x="647700" y="461962"/>
            <a:ext cx="7848600" cy="5934076"/>
          </a:xfrm>
          <a:prstGeom prst="rect">
            <a:avLst/>
          </a:prstGeom>
          <a:ln w="12700">
            <a:miter lim="400000"/>
          </a:ln>
        </p:spPr>
      </p:pic>
      <p:sp>
        <p:nvSpPr>
          <p:cNvPr id="157" name="Shape 157"/>
          <p:cNvSpPr/>
          <p:nvPr/>
        </p:nvSpPr>
        <p:spPr>
          <a:xfrm>
            <a:off x="1717750" y="6419885"/>
            <a:ext cx="6454650" cy="323165"/>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sz="1500" dirty="0" err="1"/>
              <a:t>그림</a:t>
            </a:r>
            <a:r>
              <a:rPr sz="1500" dirty="0"/>
              <a:t> 11-15. ENCODE </a:t>
            </a:r>
            <a:r>
              <a:rPr sz="1500" dirty="0" err="1"/>
              <a:t>프로젝트</a:t>
            </a:r>
            <a:r>
              <a:rPr sz="1500" dirty="0"/>
              <a:t>: Genome </a:t>
            </a:r>
            <a:r>
              <a:rPr sz="1500" dirty="0" err="1"/>
              <a:t>Browser에</a:t>
            </a:r>
            <a:r>
              <a:rPr sz="1500" dirty="0"/>
              <a:t> </a:t>
            </a:r>
            <a:r>
              <a:rPr sz="1500" dirty="0" err="1"/>
              <a:t>통합된</a:t>
            </a:r>
            <a:r>
              <a:rPr sz="1500" dirty="0"/>
              <a:t> ENCODE data</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9" name="image26.png"/>
          <p:cNvPicPr/>
          <p:nvPr/>
        </p:nvPicPr>
        <p:blipFill>
          <a:blip r:embed="rId2">
            <a:extLst/>
          </a:blip>
          <a:stretch>
            <a:fillRect/>
          </a:stretch>
        </p:blipFill>
        <p:spPr>
          <a:xfrm>
            <a:off x="619125" y="442912"/>
            <a:ext cx="7905750" cy="5972176"/>
          </a:xfrm>
          <a:prstGeom prst="rect">
            <a:avLst/>
          </a:prstGeom>
          <a:ln w="12700">
            <a:miter lim="400000"/>
          </a:ln>
        </p:spPr>
      </p:pic>
      <p:sp>
        <p:nvSpPr>
          <p:cNvPr id="160" name="Shape 160"/>
          <p:cNvSpPr/>
          <p:nvPr/>
        </p:nvSpPr>
        <p:spPr>
          <a:xfrm>
            <a:off x="1429695" y="6404594"/>
            <a:ext cx="7749168" cy="386848"/>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t>그림 11-16. GWAS data와 ENCODE data 통합을 통한 질병 원인 유전변이형 예측</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2" name="image27.png"/>
          <p:cNvPicPr/>
          <p:nvPr/>
        </p:nvPicPr>
        <p:blipFill>
          <a:blip r:embed="rId2">
            <a:extLst/>
          </a:blip>
          <a:stretch>
            <a:fillRect/>
          </a:stretch>
        </p:blipFill>
        <p:spPr>
          <a:xfrm>
            <a:off x="600075" y="485775"/>
            <a:ext cx="7943850" cy="5886450"/>
          </a:xfrm>
          <a:prstGeom prst="rect">
            <a:avLst/>
          </a:prstGeom>
          <a:ln w="12700">
            <a:miter lim="400000"/>
          </a:ln>
        </p:spPr>
      </p:pic>
      <p:sp>
        <p:nvSpPr>
          <p:cNvPr id="163" name="Shape 163"/>
          <p:cNvSpPr/>
          <p:nvPr/>
        </p:nvSpPr>
        <p:spPr>
          <a:xfrm>
            <a:off x="527513" y="154066"/>
            <a:ext cx="2763577"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a:t>8. 1000 Genomes Project</a:t>
            </a:r>
          </a:p>
        </p:txBody>
      </p:sp>
      <p:sp>
        <p:nvSpPr>
          <p:cNvPr id="164" name="Shape 164"/>
          <p:cNvSpPr/>
          <p:nvPr/>
        </p:nvSpPr>
        <p:spPr>
          <a:xfrm>
            <a:off x="4426777" y="5808236"/>
            <a:ext cx="4323767" cy="386847"/>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dirty="0" err="1"/>
              <a:t>그림</a:t>
            </a:r>
            <a:r>
              <a:rPr dirty="0"/>
              <a:t> 11-17. 1000 genome project 웹 </a:t>
            </a:r>
            <a:r>
              <a:rPr dirty="0" err="1"/>
              <a:t>사이트</a:t>
            </a:r>
            <a:endParaRPr dirty="0"/>
          </a:p>
        </p:txBody>
      </p:sp>
      <p:sp>
        <p:nvSpPr>
          <p:cNvPr id="165" name="Shape 165"/>
          <p:cNvSpPr/>
          <p:nvPr/>
        </p:nvSpPr>
        <p:spPr>
          <a:xfrm>
            <a:off x="107504" y="6309320"/>
            <a:ext cx="7792901" cy="386848"/>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r>
              <a:rPr dirty="0"/>
              <a:t>=&gt; </a:t>
            </a:r>
            <a:r>
              <a:rPr dirty="0" err="1"/>
              <a:t>인간의</a:t>
            </a:r>
            <a:r>
              <a:rPr dirty="0"/>
              <a:t> </a:t>
            </a:r>
            <a:r>
              <a:rPr dirty="0" err="1"/>
              <a:t>유전변이에</a:t>
            </a:r>
            <a:r>
              <a:rPr dirty="0"/>
              <a:t> </a:t>
            </a:r>
            <a:r>
              <a:rPr dirty="0" err="1"/>
              <a:t>대한</a:t>
            </a:r>
            <a:r>
              <a:rPr dirty="0"/>
              <a:t> </a:t>
            </a:r>
            <a:r>
              <a:rPr dirty="0" err="1"/>
              <a:t>완전한</a:t>
            </a:r>
            <a:r>
              <a:rPr dirty="0"/>
              <a:t> </a:t>
            </a:r>
            <a:r>
              <a:rPr dirty="0" err="1"/>
              <a:t>정보를</a:t>
            </a:r>
            <a:r>
              <a:rPr dirty="0"/>
              <a:t> </a:t>
            </a:r>
            <a:r>
              <a:rPr dirty="0" err="1"/>
              <a:t>확보하여</a:t>
            </a:r>
            <a:r>
              <a:rPr dirty="0"/>
              <a:t> </a:t>
            </a:r>
            <a:r>
              <a:rPr dirty="0" err="1"/>
              <a:t>질병</a:t>
            </a:r>
            <a:r>
              <a:rPr dirty="0"/>
              <a:t> </a:t>
            </a:r>
            <a:r>
              <a:rPr dirty="0" err="1"/>
              <a:t>연관성</a:t>
            </a:r>
            <a:r>
              <a:rPr dirty="0"/>
              <a:t> </a:t>
            </a:r>
            <a:r>
              <a:rPr dirty="0" err="1"/>
              <a:t>연구에</a:t>
            </a:r>
            <a:r>
              <a:rPr dirty="0"/>
              <a:t> </a:t>
            </a:r>
            <a:r>
              <a:rPr dirty="0" err="1"/>
              <a:t>사용하기</a:t>
            </a:r>
            <a:r>
              <a:rPr dirty="0"/>
              <a:t> </a:t>
            </a:r>
            <a:r>
              <a:rPr dirty="0" err="1"/>
              <a:t>위함</a:t>
            </a:r>
            <a:endParaRPr dirty="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 name="image2.png"/>
          <p:cNvPicPr/>
          <p:nvPr/>
        </p:nvPicPr>
        <p:blipFill>
          <a:blip r:embed="rId2">
            <a:extLst/>
          </a:blip>
          <a:stretch>
            <a:fillRect/>
          </a:stretch>
        </p:blipFill>
        <p:spPr>
          <a:xfrm>
            <a:off x="628650" y="461962"/>
            <a:ext cx="7886700" cy="5934076"/>
          </a:xfrm>
          <a:prstGeom prst="rect">
            <a:avLst/>
          </a:prstGeom>
          <a:ln w="12700">
            <a:miter lim="400000"/>
          </a:ln>
        </p:spPr>
      </p:pic>
      <p:sp>
        <p:nvSpPr>
          <p:cNvPr id="65" name="Shape 65"/>
          <p:cNvSpPr/>
          <p:nvPr/>
        </p:nvSpPr>
        <p:spPr>
          <a:xfrm>
            <a:off x="2267744" y="6464369"/>
            <a:ext cx="4824536"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dirty="0" err="1"/>
              <a:t>그림</a:t>
            </a:r>
            <a:r>
              <a:rPr dirty="0"/>
              <a:t> 11-2. LD (Linkage Disequilibrium)의 </a:t>
            </a:r>
            <a:r>
              <a:rPr dirty="0" err="1"/>
              <a:t>개념</a:t>
            </a:r>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 name="image3.png"/>
          <p:cNvPicPr/>
          <p:nvPr/>
        </p:nvPicPr>
        <p:blipFill>
          <a:blip r:embed="rId2">
            <a:extLst/>
          </a:blip>
          <a:stretch>
            <a:fillRect/>
          </a:stretch>
        </p:blipFill>
        <p:spPr>
          <a:xfrm>
            <a:off x="619125" y="350837"/>
            <a:ext cx="7905750" cy="5953126"/>
          </a:xfrm>
          <a:prstGeom prst="rect">
            <a:avLst/>
          </a:prstGeom>
          <a:ln w="12700">
            <a:miter lim="400000"/>
          </a:ln>
        </p:spPr>
      </p:pic>
      <p:sp>
        <p:nvSpPr>
          <p:cNvPr id="68" name="Shape 68"/>
          <p:cNvSpPr/>
          <p:nvPr/>
        </p:nvSpPr>
        <p:spPr>
          <a:xfrm>
            <a:off x="19049" y="-27384"/>
            <a:ext cx="9105901" cy="553998"/>
          </a:xfrm>
          <a:prstGeom prst="rect">
            <a:avLst/>
          </a:prstGeom>
          <a:ln w="12700">
            <a:miter lim="400000"/>
          </a:ln>
          <a:extLst>
            <a:ext uri="{C572A759-6A51-4108-AA02-DFA0A04FC94B}">
              <ma14:wrappingTextBoxFlag xmlns:ma14="http://schemas.microsoft.com/office/mac/drawingml/2011/main" xmlns="" val="1"/>
            </a:ext>
          </a:extLst>
        </p:spPr>
        <p:txBody>
          <a:bodyPr wrap="square" lIns="45719" rIns="45719">
            <a:spAutoFit/>
          </a:bodyPr>
          <a:lstStyle/>
          <a:p>
            <a:pPr marL="285750" lvl="0" indent="-285750">
              <a:buFont typeface="Arial" pitchFamily="34" charset="0"/>
              <a:buChar char="•"/>
            </a:pPr>
            <a:r>
              <a:rPr sz="1500" dirty="0" err="1"/>
              <a:t>taggingSNP을</a:t>
            </a:r>
            <a:r>
              <a:rPr sz="1500" dirty="0"/>
              <a:t> </a:t>
            </a:r>
            <a:r>
              <a:rPr sz="1500" dirty="0" err="1"/>
              <a:t>통해</a:t>
            </a:r>
            <a:r>
              <a:rPr sz="1500" dirty="0"/>
              <a:t> </a:t>
            </a:r>
            <a:r>
              <a:rPr sz="1500" dirty="0" err="1"/>
              <a:t>동일한</a:t>
            </a:r>
            <a:r>
              <a:rPr sz="1500" dirty="0"/>
              <a:t> </a:t>
            </a:r>
            <a:r>
              <a:rPr sz="1500" dirty="0" err="1"/>
              <a:t>유전체</a:t>
            </a:r>
            <a:r>
              <a:rPr sz="1500" dirty="0"/>
              <a:t> </a:t>
            </a:r>
            <a:r>
              <a:rPr sz="1500" dirty="0" err="1"/>
              <a:t>블록</a:t>
            </a:r>
            <a:r>
              <a:rPr sz="1500" dirty="0"/>
              <a:t> </a:t>
            </a:r>
            <a:r>
              <a:rPr sz="1500" dirty="0" err="1"/>
              <a:t>위에</a:t>
            </a:r>
            <a:r>
              <a:rPr sz="1500" dirty="0"/>
              <a:t> </a:t>
            </a:r>
            <a:r>
              <a:rPr sz="1500" dirty="0" err="1"/>
              <a:t>놓여</a:t>
            </a:r>
            <a:r>
              <a:rPr sz="1500" dirty="0"/>
              <a:t> </a:t>
            </a:r>
            <a:r>
              <a:rPr sz="1500" dirty="0" err="1"/>
              <a:t>있는</a:t>
            </a:r>
            <a:r>
              <a:rPr sz="1500" dirty="0"/>
              <a:t> </a:t>
            </a:r>
            <a:r>
              <a:rPr sz="1500" dirty="0" err="1"/>
              <a:t>특정</a:t>
            </a:r>
            <a:r>
              <a:rPr sz="1500" dirty="0"/>
              <a:t> </a:t>
            </a:r>
            <a:r>
              <a:rPr sz="1500" dirty="0" err="1"/>
              <a:t>표현형</a:t>
            </a:r>
            <a:r>
              <a:rPr sz="1500" dirty="0"/>
              <a:t> </a:t>
            </a:r>
            <a:r>
              <a:rPr sz="1500" dirty="0" err="1"/>
              <a:t>또는</a:t>
            </a:r>
            <a:r>
              <a:rPr sz="1500" dirty="0"/>
              <a:t> </a:t>
            </a:r>
            <a:r>
              <a:rPr sz="1500" dirty="0" err="1"/>
              <a:t>질병의</a:t>
            </a:r>
            <a:r>
              <a:rPr sz="1500" dirty="0"/>
              <a:t> </a:t>
            </a:r>
            <a:r>
              <a:rPr sz="1500" dirty="0" err="1"/>
              <a:t>원인</a:t>
            </a:r>
            <a:r>
              <a:rPr sz="1500" dirty="0"/>
              <a:t> </a:t>
            </a:r>
            <a:r>
              <a:rPr sz="1500" dirty="0" err="1"/>
              <a:t>유전변이형을</a:t>
            </a:r>
            <a:r>
              <a:rPr sz="1500" dirty="0"/>
              <a:t> </a:t>
            </a:r>
            <a:r>
              <a:rPr sz="1500" dirty="0" err="1"/>
              <a:t>연관성</a:t>
            </a:r>
            <a:r>
              <a:rPr sz="1500" dirty="0"/>
              <a:t> </a:t>
            </a:r>
            <a:r>
              <a:rPr sz="1500" dirty="0" err="1"/>
              <a:t>분석을</a:t>
            </a:r>
            <a:r>
              <a:rPr sz="1500" dirty="0"/>
              <a:t> </a:t>
            </a:r>
            <a:r>
              <a:rPr sz="1500" dirty="0" err="1"/>
              <a:t>통해</a:t>
            </a:r>
            <a:r>
              <a:rPr sz="1500" dirty="0"/>
              <a:t> </a:t>
            </a:r>
            <a:r>
              <a:rPr sz="1500" dirty="0" err="1"/>
              <a:t>쉽게</a:t>
            </a:r>
            <a:r>
              <a:rPr sz="1500" dirty="0"/>
              <a:t> </a:t>
            </a:r>
            <a:r>
              <a:rPr sz="1500" dirty="0" err="1"/>
              <a:t>찾을수</a:t>
            </a:r>
            <a:r>
              <a:rPr sz="1500" dirty="0"/>
              <a:t> </a:t>
            </a:r>
            <a:r>
              <a:rPr sz="1500" dirty="0" err="1"/>
              <a:t>있음</a:t>
            </a:r>
            <a:r>
              <a:rPr sz="1500" dirty="0"/>
              <a:t>.</a:t>
            </a:r>
          </a:p>
        </p:txBody>
      </p:sp>
      <p:sp>
        <p:nvSpPr>
          <p:cNvPr id="69" name="Shape 69"/>
          <p:cNvSpPr/>
          <p:nvPr/>
        </p:nvSpPr>
        <p:spPr>
          <a:xfrm>
            <a:off x="163065" y="5818038"/>
            <a:ext cx="8873431" cy="923330"/>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marL="285750" lvl="0" indent="-285750">
              <a:buFont typeface="Arial" pitchFamily="34" charset="0"/>
              <a:buChar char="•"/>
            </a:pPr>
            <a:r>
              <a:rPr sz="1500" dirty="0" err="1"/>
              <a:t>연관성이</a:t>
            </a:r>
            <a:r>
              <a:rPr sz="1500" dirty="0"/>
              <a:t> </a:t>
            </a:r>
            <a:r>
              <a:rPr sz="1500" dirty="0" err="1"/>
              <a:t>확인된</a:t>
            </a:r>
            <a:r>
              <a:rPr sz="1500" dirty="0"/>
              <a:t> </a:t>
            </a:r>
            <a:r>
              <a:rPr sz="1500" dirty="0" err="1"/>
              <a:t>SNP이</a:t>
            </a:r>
            <a:r>
              <a:rPr sz="1500" dirty="0"/>
              <a:t> </a:t>
            </a:r>
            <a:r>
              <a:rPr sz="1500" dirty="0" err="1"/>
              <a:t>놓여있는</a:t>
            </a:r>
            <a:r>
              <a:rPr sz="1500" dirty="0"/>
              <a:t> </a:t>
            </a:r>
            <a:r>
              <a:rPr sz="1500" dirty="0" err="1"/>
              <a:t>유전체</a:t>
            </a:r>
            <a:r>
              <a:rPr sz="1500" dirty="0"/>
              <a:t>(LD) </a:t>
            </a:r>
            <a:r>
              <a:rPr sz="1500" dirty="0" err="1"/>
              <a:t>블록에는</a:t>
            </a:r>
            <a:r>
              <a:rPr sz="1500" dirty="0"/>
              <a:t> </a:t>
            </a:r>
            <a:r>
              <a:rPr sz="1500" dirty="0" err="1"/>
              <a:t>직접적으로</a:t>
            </a:r>
            <a:r>
              <a:rPr sz="1500" dirty="0"/>
              <a:t> </a:t>
            </a:r>
            <a:r>
              <a:rPr sz="1500" dirty="0" err="1"/>
              <a:t>원인이</a:t>
            </a:r>
            <a:r>
              <a:rPr sz="1500" dirty="0"/>
              <a:t> 될 수 </a:t>
            </a:r>
            <a:r>
              <a:rPr sz="1500" dirty="0" err="1"/>
              <a:t>있는</a:t>
            </a:r>
            <a:r>
              <a:rPr sz="1500" dirty="0"/>
              <a:t> </a:t>
            </a:r>
            <a:r>
              <a:rPr sz="1500" dirty="0" err="1"/>
              <a:t>기능적인</a:t>
            </a:r>
            <a:r>
              <a:rPr sz="1500" dirty="0"/>
              <a:t> </a:t>
            </a:r>
            <a:r>
              <a:rPr sz="1500" dirty="0" err="1"/>
              <a:t>SNP이</a:t>
            </a:r>
            <a:r>
              <a:rPr sz="1500" dirty="0"/>
              <a:t> </a:t>
            </a:r>
            <a:r>
              <a:rPr sz="1500" dirty="0" err="1"/>
              <a:t>함께</a:t>
            </a:r>
            <a:r>
              <a:rPr sz="1500" dirty="0"/>
              <a:t> </a:t>
            </a:r>
            <a:r>
              <a:rPr sz="1500" dirty="0" err="1"/>
              <a:t>놓여</a:t>
            </a:r>
            <a:r>
              <a:rPr sz="1500" dirty="0"/>
              <a:t> </a:t>
            </a:r>
            <a:r>
              <a:rPr sz="1500" dirty="0" err="1"/>
              <a:t>있을</a:t>
            </a:r>
            <a:r>
              <a:rPr sz="1500" dirty="0"/>
              <a:t> 것</a:t>
            </a:r>
            <a:r>
              <a:rPr sz="1500" dirty="0" smtClean="0"/>
              <a:t>.</a:t>
            </a:r>
            <a:endParaRPr lang="en-US" sz="1500" dirty="0" smtClean="0"/>
          </a:p>
          <a:p>
            <a:pPr marL="285750" lvl="0" indent="-285750">
              <a:buFont typeface="Arial" pitchFamily="34" charset="0"/>
              <a:buChar char="•"/>
            </a:pPr>
            <a:r>
              <a:rPr sz="1500" dirty="0" smtClean="0"/>
              <a:t>LD  </a:t>
            </a:r>
            <a:r>
              <a:rPr sz="1500" dirty="0" err="1"/>
              <a:t>구조를</a:t>
            </a:r>
            <a:r>
              <a:rPr sz="1500" dirty="0"/>
              <a:t> </a:t>
            </a:r>
            <a:r>
              <a:rPr sz="1500" dirty="0" err="1"/>
              <a:t>파악하면</a:t>
            </a:r>
            <a:r>
              <a:rPr sz="1500" dirty="0"/>
              <a:t> </a:t>
            </a:r>
            <a:r>
              <a:rPr sz="1500" dirty="0" err="1"/>
              <a:t>다양한</a:t>
            </a:r>
            <a:r>
              <a:rPr sz="1500" dirty="0"/>
              <a:t> </a:t>
            </a:r>
            <a:r>
              <a:rPr sz="1500" dirty="0" err="1"/>
              <a:t>종류의</a:t>
            </a:r>
            <a:r>
              <a:rPr sz="1500" dirty="0"/>
              <a:t> </a:t>
            </a:r>
            <a:r>
              <a:rPr sz="1500" dirty="0" err="1"/>
              <a:t>표현형</a:t>
            </a:r>
            <a:r>
              <a:rPr sz="1500" dirty="0"/>
              <a:t> 및 </a:t>
            </a:r>
            <a:r>
              <a:rPr sz="1500" dirty="0" err="1"/>
              <a:t>질병의</a:t>
            </a:r>
            <a:r>
              <a:rPr sz="1500" dirty="0"/>
              <a:t> </a:t>
            </a:r>
            <a:r>
              <a:rPr sz="1500" dirty="0" err="1"/>
              <a:t>원인</a:t>
            </a:r>
            <a:r>
              <a:rPr sz="1500" dirty="0"/>
              <a:t> </a:t>
            </a:r>
            <a:r>
              <a:rPr sz="1500" dirty="0" err="1"/>
              <a:t>유전자</a:t>
            </a:r>
            <a:r>
              <a:rPr sz="1500" dirty="0"/>
              <a:t> </a:t>
            </a:r>
            <a:r>
              <a:rPr sz="1500" dirty="0" err="1"/>
              <a:t>발굴에</a:t>
            </a:r>
            <a:r>
              <a:rPr sz="1500" dirty="0"/>
              <a:t> </a:t>
            </a:r>
            <a:r>
              <a:rPr sz="1500" dirty="0" err="1"/>
              <a:t>유용하게</a:t>
            </a:r>
            <a:r>
              <a:rPr sz="1500" dirty="0"/>
              <a:t> </a:t>
            </a:r>
            <a:r>
              <a:rPr sz="1500" dirty="0" err="1"/>
              <a:t>활용</a:t>
            </a:r>
            <a:r>
              <a:rPr sz="1500" dirty="0"/>
              <a:t> </a:t>
            </a:r>
            <a:r>
              <a:rPr sz="1500" dirty="0" err="1"/>
              <a:t>가능</a:t>
            </a:r>
            <a:r>
              <a:rPr sz="1500" dirty="0"/>
              <a:t>.</a:t>
            </a:r>
          </a:p>
          <a:p>
            <a:pPr marL="285750" lvl="0" indent="-285750">
              <a:buFont typeface="Arial" pitchFamily="34" charset="0"/>
              <a:buChar char="•"/>
            </a:pPr>
            <a:r>
              <a:rPr sz="1500" dirty="0" err="1"/>
              <a:t>그러나</a:t>
            </a:r>
            <a:r>
              <a:rPr sz="1500" dirty="0"/>
              <a:t> </a:t>
            </a:r>
            <a:r>
              <a:rPr sz="1500" dirty="0" err="1"/>
              <a:t>질병에</a:t>
            </a:r>
            <a:r>
              <a:rPr sz="1500" dirty="0"/>
              <a:t> </a:t>
            </a:r>
            <a:r>
              <a:rPr sz="1500" dirty="0" err="1"/>
              <a:t>연관된</a:t>
            </a:r>
            <a:r>
              <a:rPr sz="1500" dirty="0"/>
              <a:t> </a:t>
            </a:r>
            <a:r>
              <a:rPr sz="1500" dirty="0" err="1"/>
              <a:t>SNP이</a:t>
            </a:r>
            <a:r>
              <a:rPr sz="1500" dirty="0"/>
              <a:t> </a:t>
            </a:r>
            <a:r>
              <a:rPr sz="1500" dirty="0" err="1"/>
              <a:t>항상</a:t>
            </a:r>
            <a:r>
              <a:rPr sz="1500" dirty="0"/>
              <a:t> </a:t>
            </a:r>
            <a:r>
              <a:rPr sz="1500" dirty="0" err="1"/>
              <a:t>질병의</a:t>
            </a:r>
            <a:r>
              <a:rPr sz="1500" dirty="0"/>
              <a:t> </a:t>
            </a:r>
            <a:r>
              <a:rPr sz="1500" dirty="0" err="1"/>
              <a:t>원인</a:t>
            </a:r>
            <a:r>
              <a:rPr sz="1500" dirty="0"/>
              <a:t> </a:t>
            </a:r>
            <a:r>
              <a:rPr sz="1500" dirty="0" err="1"/>
              <a:t>유전변이형과</a:t>
            </a:r>
            <a:r>
              <a:rPr sz="1500" dirty="0"/>
              <a:t> </a:t>
            </a:r>
            <a:r>
              <a:rPr sz="1500" dirty="0" err="1"/>
              <a:t>연관되어</a:t>
            </a:r>
            <a:r>
              <a:rPr sz="1500" dirty="0"/>
              <a:t> </a:t>
            </a:r>
            <a:r>
              <a:rPr sz="1500" dirty="0" err="1"/>
              <a:t>있는</a:t>
            </a:r>
            <a:r>
              <a:rPr sz="1500" dirty="0"/>
              <a:t> </a:t>
            </a:r>
            <a:r>
              <a:rPr sz="1500" dirty="0" err="1"/>
              <a:t>것은</a:t>
            </a:r>
            <a:r>
              <a:rPr sz="1500" dirty="0"/>
              <a:t> </a:t>
            </a:r>
            <a:r>
              <a:rPr sz="1500" dirty="0" err="1"/>
              <a:t>아님</a:t>
            </a:r>
            <a:r>
              <a:rPr sz="1500" dirty="0"/>
              <a:t>.</a:t>
            </a:r>
          </a:p>
        </p:txBody>
      </p:sp>
      <p:sp>
        <p:nvSpPr>
          <p:cNvPr id="70" name="Shape 70"/>
          <p:cNvSpPr/>
          <p:nvPr/>
        </p:nvSpPr>
        <p:spPr>
          <a:xfrm>
            <a:off x="1043608" y="2780928"/>
            <a:ext cx="5544616"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dirty="0" err="1"/>
              <a:t>그림</a:t>
            </a:r>
            <a:r>
              <a:rPr dirty="0"/>
              <a:t> 11-3. LD </a:t>
            </a:r>
            <a:r>
              <a:rPr dirty="0" err="1"/>
              <a:t>정보를</a:t>
            </a:r>
            <a:r>
              <a:rPr dirty="0"/>
              <a:t> </a:t>
            </a:r>
            <a:r>
              <a:rPr dirty="0" err="1"/>
              <a:t>이용한</a:t>
            </a:r>
            <a:r>
              <a:rPr dirty="0"/>
              <a:t> </a:t>
            </a:r>
            <a:r>
              <a:rPr dirty="0" err="1"/>
              <a:t>유전연관성</a:t>
            </a:r>
            <a:r>
              <a:rPr dirty="0"/>
              <a:t> </a:t>
            </a:r>
            <a:r>
              <a:rPr dirty="0" err="1"/>
              <a:t>분석의</a:t>
            </a:r>
            <a:r>
              <a:rPr dirty="0"/>
              <a:t> </a:t>
            </a:r>
            <a:r>
              <a:rPr dirty="0" err="1"/>
              <a:t>원리</a:t>
            </a:r>
            <a:endParaRPr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image4.png"/>
          <p:cNvPicPr/>
          <p:nvPr/>
        </p:nvPicPr>
        <p:blipFill>
          <a:blip r:embed="rId2">
            <a:extLst/>
          </a:blip>
          <a:stretch>
            <a:fillRect/>
          </a:stretch>
        </p:blipFill>
        <p:spPr>
          <a:xfrm>
            <a:off x="647700" y="466725"/>
            <a:ext cx="7848600" cy="5924550"/>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image5.png"/>
          <p:cNvPicPr/>
          <p:nvPr/>
        </p:nvPicPr>
        <p:blipFill>
          <a:blip r:embed="rId2">
            <a:extLst/>
          </a:blip>
          <a:stretch>
            <a:fillRect/>
          </a:stretch>
        </p:blipFill>
        <p:spPr>
          <a:xfrm>
            <a:off x="623887" y="452437"/>
            <a:ext cx="7896226" cy="5953126"/>
          </a:xfrm>
          <a:prstGeom prst="rect">
            <a:avLst/>
          </a:prstGeom>
          <a:ln w="12700">
            <a:miter lim="400000"/>
          </a:ln>
        </p:spPr>
      </p:pic>
      <p:sp>
        <p:nvSpPr>
          <p:cNvPr id="75" name="Shape 75"/>
          <p:cNvSpPr/>
          <p:nvPr/>
        </p:nvSpPr>
        <p:spPr>
          <a:xfrm>
            <a:off x="527513" y="154066"/>
            <a:ext cx="3286156" cy="276999"/>
          </a:xfrm>
          <a:prstGeom prst="rect">
            <a:avLst/>
          </a:prstGeom>
          <a:ln w="12700">
            <a:miter lim="400000"/>
          </a:ln>
          <a:extLst>
            <a:ext uri="{C572A759-6A51-4108-AA02-DFA0A04FC94B}">
              <ma14:wrappingTextBoxFlag xmlns:ma14="http://schemas.microsoft.com/office/mac/drawingml/2011/main" xmlns="" val="1"/>
            </a:ext>
          </a:extLst>
        </p:spPr>
        <p:txBody>
          <a:bodyPr wrap="none" lIns="0" tIns="0" rIns="0" bIns="0">
            <a:spAutoFit/>
          </a:bodyPr>
          <a:lstStyle/>
          <a:p>
            <a:pPr lvl="0"/>
            <a:r>
              <a:rPr b="1" dirty="0"/>
              <a:t>2. </a:t>
            </a:r>
            <a:r>
              <a:rPr b="1" dirty="0" err="1"/>
              <a:t>유전자</a:t>
            </a:r>
            <a:r>
              <a:rPr b="1" dirty="0"/>
              <a:t> </a:t>
            </a:r>
            <a:r>
              <a:rPr b="1" dirty="0" err="1"/>
              <a:t>연관</a:t>
            </a:r>
            <a:r>
              <a:rPr b="1" dirty="0"/>
              <a:t>(LD)의 </a:t>
            </a:r>
            <a:r>
              <a:rPr b="1" dirty="0" err="1"/>
              <a:t>계산</a:t>
            </a:r>
            <a:r>
              <a:rPr b="1" dirty="0"/>
              <a:t> </a:t>
            </a:r>
            <a:r>
              <a:rPr b="1" dirty="0" err="1"/>
              <a:t>방법</a:t>
            </a:r>
            <a:endParaRPr b="1" dirty="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image6.png"/>
          <p:cNvPicPr/>
          <p:nvPr/>
        </p:nvPicPr>
        <p:blipFill>
          <a:blip r:embed="rId2">
            <a:extLst/>
          </a:blip>
          <a:stretch>
            <a:fillRect/>
          </a:stretch>
        </p:blipFill>
        <p:spPr>
          <a:xfrm>
            <a:off x="623887" y="481012"/>
            <a:ext cx="7896226" cy="5895976"/>
          </a:xfrm>
          <a:prstGeom prst="rect">
            <a:avLst/>
          </a:prstGeom>
          <a:ln w="12700">
            <a:miter lim="400000"/>
          </a:ln>
        </p:spPr>
      </p:pic>
      <p:sp>
        <p:nvSpPr>
          <p:cNvPr id="78" name="Shape 78"/>
          <p:cNvSpPr/>
          <p:nvPr/>
        </p:nvSpPr>
        <p:spPr>
          <a:xfrm>
            <a:off x="1115616" y="6353492"/>
            <a:ext cx="4032448" cy="276999"/>
          </a:xfrm>
          <a:prstGeom prst="rect">
            <a:avLst/>
          </a:prstGeom>
          <a:ln w="12700">
            <a:miter lim="400000"/>
          </a:ln>
          <a:extLst>
            <a:ext uri="{C572A759-6A51-4108-AA02-DFA0A04FC94B}">
              <ma14:wrappingTextBoxFlag xmlns:ma14="http://schemas.microsoft.com/office/mac/drawingml/2011/main" xmlns="" val="1"/>
            </a:ext>
          </a:extLst>
        </p:spPr>
        <p:txBody>
          <a:bodyPr wrap="square" lIns="0" tIns="0" rIns="0" bIns="0">
            <a:spAutoFit/>
          </a:bodyPr>
          <a:lstStyle/>
          <a:p>
            <a:pPr lvl="0"/>
            <a:r>
              <a:rPr dirty="0" err="1"/>
              <a:t>그림</a:t>
            </a:r>
            <a:r>
              <a:rPr dirty="0"/>
              <a:t> 11-4. D’ </a:t>
            </a:r>
            <a:r>
              <a:rPr dirty="0" err="1"/>
              <a:t>값을</a:t>
            </a:r>
            <a:r>
              <a:rPr dirty="0"/>
              <a:t> </a:t>
            </a:r>
            <a:r>
              <a:rPr dirty="0" err="1"/>
              <a:t>계산하는</a:t>
            </a:r>
            <a:r>
              <a:rPr dirty="0"/>
              <a:t> </a:t>
            </a:r>
            <a:r>
              <a:rPr dirty="0" err="1"/>
              <a:t>방법의</a:t>
            </a:r>
            <a:r>
              <a:rPr dirty="0"/>
              <a:t> 예</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 name="image8.png"/>
          <p:cNvPicPr/>
          <p:nvPr/>
        </p:nvPicPr>
        <p:blipFill>
          <a:blip r:embed="rId2">
            <a:extLst/>
          </a:blip>
          <a:stretch>
            <a:fillRect/>
          </a:stretch>
        </p:blipFill>
        <p:spPr>
          <a:xfrm>
            <a:off x="633412" y="466725"/>
            <a:ext cx="7877176" cy="5924550"/>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맑은 고딕"/>
            <a:ea typeface="맑은 고딕"/>
            <a:cs typeface="맑은 고딕"/>
            <a:sym typeface="맑은 고딕"/>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209</TotalTime>
  <Words>1163</Words>
  <Application>Microsoft Office PowerPoint</Application>
  <PresentationFormat>화면 슬라이드 쇼(4:3)</PresentationFormat>
  <Paragraphs>91</Paragraphs>
  <Slides>33</Slides>
  <Notes>0</Notes>
  <HiddenSlides>0</HiddenSlides>
  <MMClips>0</MMClips>
  <ScaleCrop>false</ScaleCrop>
  <HeadingPairs>
    <vt:vector size="4" baseType="variant">
      <vt:variant>
        <vt:lpstr>테마</vt:lpstr>
      </vt:variant>
      <vt:variant>
        <vt:i4>1</vt:i4>
      </vt:variant>
      <vt:variant>
        <vt:lpstr>슬라이드 제목</vt:lpstr>
      </vt:variant>
      <vt:variant>
        <vt:i4>33</vt:i4>
      </vt:variant>
    </vt:vector>
  </HeadingPairs>
  <TitlesOfParts>
    <vt:vector size="34" baseType="lpstr">
      <vt:lpstr>Default</vt:lpstr>
      <vt:lpstr>Chapter 11. Linkage Disequilibrium (LD)</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Haplotype block 정의 방법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질병 유전자 발굴을 위한 LD mapping 과정</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Linkage Disequilibrium (LD)</dc:title>
  <cp:lastModifiedBy>김가경(의생명과학부)</cp:lastModifiedBy>
  <cp:revision>7</cp:revision>
  <dcterms:modified xsi:type="dcterms:W3CDTF">2015-08-18T08:00:58Z</dcterms:modified>
</cp:coreProperties>
</file>