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7" r:id="rId2"/>
    <p:sldId id="258" r:id="rId3"/>
    <p:sldId id="259" r:id="rId4"/>
    <p:sldId id="295" r:id="rId5"/>
    <p:sldId id="296" r:id="rId6"/>
    <p:sldId id="297" r:id="rId7"/>
    <p:sldId id="260" r:id="rId8"/>
    <p:sldId id="261" r:id="rId9"/>
    <p:sldId id="262" r:id="rId10"/>
    <p:sldId id="263" r:id="rId11"/>
    <p:sldId id="264" r:id="rId12"/>
    <p:sldId id="265" r:id="rId13"/>
    <p:sldId id="266" r:id="rId14"/>
    <p:sldId id="267" r:id="rId15"/>
    <p:sldId id="268" r:id="rId16"/>
    <p:sldId id="269" r:id="rId17"/>
    <p:sldId id="270" r:id="rId18"/>
    <p:sldId id="298"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93" r:id="rId34"/>
    <p:sldId id="294" r:id="rId35"/>
    <p:sldId id="292" r:id="rId36"/>
    <p:sldId id="288" r:id="rId37"/>
    <p:sldId id="289" r:id="rId38"/>
    <p:sldId id="290" r:id="rId39"/>
    <p:sldId id="291" r:id="rId40"/>
    <p:sldId id="299" r:id="rId41"/>
    <p:sldId id="301" r:id="rId42"/>
    <p:sldId id="310" r:id="rId43"/>
    <p:sldId id="308" r:id="rId44"/>
    <p:sldId id="306" r:id="rId45"/>
    <p:sldId id="307" r:id="rId46"/>
    <p:sldId id="309" r:id="rId47"/>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0398" autoAdjust="0"/>
    <p:restoredTop sz="94660"/>
  </p:normalViewPr>
  <p:slideViewPr>
    <p:cSldViewPr>
      <p:cViewPr varScale="1">
        <p:scale>
          <a:sx n="78" d="100"/>
          <a:sy n="78" d="100"/>
        </p:scale>
        <p:origin x="-1344"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D45B6C-0D33-4317-84D2-8F13E5EFC376}" type="datetimeFigureOut">
              <a:rPr lang="ko-KR" altLang="en-US" smtClean="0"/>
              <a:pPr/>
              <a:t>2015-09-01</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463C42-CF49-41B4-9FC7-D298EF918087}"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B1B804-1600-4311-A643-39EA40A35C89}" type="slidenum">
              <a:rPr lang="en-US"/>
              <a:pPr/>
              <a:t>41</a:t>
            </a:fld>
            <a:endParaRPr lang="en-US"/>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p:txBody>
          <a:bodyPr/>
          <a:lstStyle/>
          <a:p>
            <a:r>
              <a:rPr lang="en-GB"/>
              <a:t>95% CI very wide for reduction in CHD (Blacks 0.02-0.81, Whites 0.32-0.79).</a:t>
            </a:r>
          </a:p>
          <a:p>
            <a:r>
              <a:rPr lang="en-GB"/>
              <a:t>Chromosome 1.</a:t>
            </a:r>
          </a:p>
          <a:p>
            <a:r>
              <a:rPr lang="en-GB"/>
              <a:t>ARH is needed for PCSK9 to reduce LDLR activity. In its absence neither protein is internalised. ?it is secreted PCSK9 which is active in degrading LDLR. Is this why ARH is milder than HoFH – because  PCSK9 cannot degrade any residual LDLR activity?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FB30EDBD-1C2D-4C1E-B459-B60219FAB484}" type="datetimeFigureOut">
              <a:rPr lang="ko-KR" altLang="en-US" smtClean="0"/>
              <a:pPr/>
              <a:t>2015-09-01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pPr/>
              <a:t>‹#›</a:t>
            </a:fld>
            <a:endParaRPr lang="ko-KR"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FB30EDBD-1C2D-4C1E-B459-B60219FAB484}" type="datetimeFigureOut">
              <a:rPr lang="ko-KR" altLang="en-US" smtClean="0"/>
              <a:pPr/>
              <a:t>2015-09-01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pPr/>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FB30EDBD-1C2D-4C1E-B459-B60219FAB484}" type="datetimeFigureOut">
              <a:rPr lang="ko-KR" altLang="en-US" smtClean="0"/>
              <a:pPr/>
              <a:t>2015-09-01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pPr/>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FB30EDBD-1C2D-4C1E-B459-B60219FAB484}" type="datetimeFigureOut">
              <a:rPr lang="ko-KR" altLang="en-US" smtClean="0"/>
              <a:pPr/>
              <a:t>2015-09-01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pPr/>
              <a:t>‹#›</a:t>
            </a:fld>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FB30EDBD-1C2D-4C1E-B459-B60219FAB484}" type="datetimeFigureOut">
              <a:rPr lang="ko-KR" altLang="en-US" smtClean="0"/>
              <a:pPr/>
              <a:t>2015-09-01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pPr/>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FB30EDBD-1C2D-4C1E-B459-B60219FAB484}" type="datetimeFigureOut">
              <a:rPr lang="ko-KR" altLang="en-US" smtClean="0"/>
              <a:pPr/>
              <a:t>2015-09-01</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4BEDD84E-25D4-4983-8AA1-2863C96F08D9}" type="slidenum">
              <a:rPr lang="ko-KR" altLang="en-US" smtClean="0"/>
              <a:pPr/>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FB30EDBD-1C2D-4C1E-B459-B60219FAB484}" type="datetimeFigureOut">
              <a:rPr lang="ko-KR" altLang="en-US" smtClean="0"/>
              <a:pPr/>
              <a:t>2015-09-01</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4BEDD84E-25D4-4983-8AA1-2863C96F08D9}" type="slidenum">
              <a:rPr lang="ko-KR" altLang="en-US" smtClean="0"/>
              <a:pPr/>
              <a:t>‹#›</a:t>
            </a:fld>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FB30EDBD-1C2D-4C1E-B459-B60219FAB484}" type="datetimeFigureOut">
              <a:rPr lang="ko-KR" altLang="en-US" smtClean="0"/>
              <a:pPr/>
              <a:t>2015-09-01</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4BEDD84E-25D4-4983-8AA1-2863C96F08D9}" type="slidenum">
              <a:rPr lang="ko-KR" altLang="en-US" smtClean="0"/>
              <a:pPr/>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FB30EDBD-1C2D-4C1E-B459-B60219FAB484}" type="datetimeFigureOut">
              <a:rPr lang="ko-KR" altLang="en-US" smtClean="0"/>
              <a:pPr/>
              <a:t>2015-09-01</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pPr/>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FB30EDBD-1C2D-4C1E-B459-B60219FAB484}" type="datetimeFigureOut">
              <a:rPr lang="ko-KR" altLang="en-US" smtClean="0"/>
              <a:pPr/>
              <a:t>2015-09-01</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4BEDD84E-25D4-4983-8AA1-2863C96F08D9}" type="slidenum">
              <a:rPr lang="ko-KR" altLang="en-US" smtClean="0"/>
              <a:pPr/>
              <a:t>‹#›</a:t>
            </a:fld>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FB30EDBD-1C2D-4C1E-B459-B60219FAB484}" type="datetimeFigureOut">
              <a:rPr lang="ko-KR" altLang="en-US" smtClean="0"/>
              <a:pPr/>
              <a:t>2015-09-01</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4BEDD84E-25D4-4983-8AA1-2863C96F08D9}" type="slidenum">
              <a:rPr lang="ko-KR" altLang="en-US" smtClean="0"/>
              <a:pPr/>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30EDBD-1C2D-4C1E-B459-B60219FAB484}" type="datetimeFigureOut">
              <a:rPr lang="ko-KR" altLang="en-US" smtClean="0"/>
              <a:pPr/>
              <a:t>2015-09-01</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EDD84E-25D4-4983-8AA1-2863C96F08D9}"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en.wikipedia.org/wiki/Tyrosine_kinase" TargetMode="External"/><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hyperlink" Target="https://en.wikipedia.org/wiki/Nabil_Seidah" TargetMode="External"/><Relationship Id="rId2" Type="http://schemas.openxmlformats.org/officeDocument/2006/relationships/image" Target="../media/image37.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제목 1"/>
          <p:cNvSpPr>
            <a:spLocks noGrp="1"/>
          </p:cNvSpPr>
          <p:nvPr>
            <p:ph type="title"/>
          </p:nvPr>
        </p:nvSpPr>
        <p:spPr>
          <a:xfrm>
            <a:off x="857250" y="2000250"/>
            <a:ext cx="7367588" cy="1428750"/>
          </a:xfrm>
        </p:spPr>
        <p:txBody>
          <a:bodyPr>
            <a:normAutofit fontScale="90000"/>
          </a:bodyPr>
          <a:lstStyle/>
          <a:p>
            <a:r>
              <a:rPr lang="en-US" altLang="ko-KR" sz="4800" b="1" smtClean="0">
                <a:solidFill>
                  <a:srgbClr val="FF0000"/>
                </a:solidFill>
                <a:latin typeface="Times New Roman" pitchFamily="18" charset="0"/>
                <a:cs typeface="Times New Roman" pitchFamily="18" charset="0"/>
              </a:rPr>
              <a:t>Part III. Genetic Association Analysis</a:t>
            </a:r>
            <a:endParaRPr lang="ko-KR" altLang="en-US" sz="4800" b="1" smtClean="0">
              <a:solidFill>
                <a:srgbClr val="FF0000"/>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24844683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61938" y="195263"/>
            <a:ext cx="8620125" cy="6467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8389437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80988" y="238125"/>
            <a:ext cx="8582025" cy="63817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8389437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90513" y="247650"/>
            <a:ext cx="8562975" cy="6362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8389437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85750" y="209550"/>
            <a:ext cx="8572500" cy="6438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8389437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61938" y="195263"/>
            <a:ext cx="8620125" cy="6467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8389437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09563" y="261938"/>
            <a:ext cx="8524875" cy="63341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8389437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76225" y="252413"/>
            <a:ext cx="8591550" cy="6353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8389437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61938" y="223838"/>
            <a:ext cx="8620125" cy="6410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8389437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upload.wikimedia.org/wikipedia/commons/thumb/c/c6/Schematic_of_the_Philadelphia_Chromosome.svg/300px-Schematic_of_the_Philadelphia_Chromosome.svg.png"/>
          <p:cNvPicPr>
            <a:picLocks noChangeAspect="1" noChangeArrowheads="1"/>
          </p:cNvPicPr>
          <p:nvPr/>
        </p:nvPicPr>
        <p:blipFill>
          <a:blip r:embed="rId2"/>
          <a:srcRect/>
          <a:stretch>
            <a:fillRect/>
          </a:stretch>
        </p:blipFill>
        <p:spPr bwMode="auto">
          <a:xfrm>
            <a:off x="428596" y="428604"/>
            <a:ext cx="4429156" cy="6057900"/>
          </a:xfrm>
          <a:prstGeom prst="rect">
            <a:avLst/>
          </a:prstGeom>
          <a:noFill/>
        </p:spPr>
      </p:pic>
      <p:sp>
        <p:nvSpPr>
          <p:cNvPr id="3" name="직사각형 2"/>
          <p:cNvSpPr/>
          <p:nvPr/>
        </p:nvSpPr>
        <p:spPr>
          <a:xfrm>
            <a:off x="5143504" y="1785926"/>
            <a:ext cx="3714776" cy="3429024"/>
          </a:xfrm>
          <a:prstGeom prst="rect">
            <a:avLst/>
          </a:prstGeom>
        </p:spPr>
        <p:txBody>
          <a:bodyPr wrap="square">
            <a:spAutoFit/>
          </a:bodyPr>
          <a:lstStyle/>
          <a:p>
            <a:pPr>
              <a:lnSpc>
                <a:spcPts val="2300"/>
              </a:lnSpc>
              <a:spcBef>
                <a:spcPts val="600"/>
              </a:spcBef>
            </a:pPr>
            <a:r>
              <a:rPr lang="en-US" sz="1600" dirty="0" smtClean="0"/>
              <a:t>The </a:t>
            </a:r>
            <a:r>
              <a:rPr lang="en-US" sz="1600" dirty="0" err="1" smtClean="0"/>
              <a:t>Abl</a:t>
            </a:r>
            <a:r>
              <a:rPr lang="en-US" sz="1600" dirty="0" smtClean="0"/>
              <a:t> gene expresses a membrane-associated protein, a </a:t>
            </a:r>
            <a:r>
              <a:rPr lang="en-US" sz="1600" dirty="0" smtClean="0">
                <a:hlinkClick r:id="rId3" tooltip="Tyrosine kinase"/>
              </a:rPr>
              <a:t>tyrosine </a:t>
            </a:r>
            <a:r>
              <a:rPr lang="en-US" sz="1600" dirty="0" err="1" smtClean="0">
                <a:hlinkClick r:id="rId3" tooltip="Tyrosine kinase"/>
              </a:rPr>
              <a:t>kinase</a:t>
            </a:r>
            <a:r>
              <a:rPr lang="en-US" sz="1600" dirty="0" smtClean="0"/>
              <a:t>, and the BCR-</a:t>
            </a:r>
            <a:r>
              <a:rPr lang="en-US" sz="1600" dirty="0" err="1" smtClean="0"/>
              <a:t>Abl</a:t>
            </a:r>
            <a:r>
              <a:rPr lang="en-US" sz="1600" dirty="0" smtClean="0"/>
              <a:t> transcript is also translated into a tyrosine </a:t>
            </a:r>
            <a:r>
              <a:rPr lang="en-US" sz="1600" dirty="0" err="1" smtClean="0"/>
              <a:t>kinase</a:t>
            </a:r>
            <a:r>
              <a:rPr lang="en-US" sz="1600" dirty="0" smtClean="0"/>
              <a:t>. The activity of tyrosine </a:t>
            </a:r>
            <a:r>
              <a:rPr lang="en-US" sz="1600" dirty="0" err="1" smtClean="0"/>
              <a:t>kinases</a:t>
            </a:r>
            <a:r>
              <a:rPr lang="en-US" sz="1600" dirty="0" smtClean="0"/>
              <a:t> is typically controlled by other molecules, but the mutant tyrosine </a:t>
            </a:r>
            <a:r>
              <a:rPr lang="en-US" sz="1600" dirty="0" err="1" smtClean="0"/>
              <a:t>kinase</a:t>
            </a:r>
            <a:r>
              <a:rPr lang="en-US" sz="1600" dirty="0" smtClean="0"/>
              <a:t> of the BCR-</a:t>
            </a:r>
            <a:r>
              <a:rPr lang="en-US" sz="1600" dirty="0" err="1" smtClean="0"/>
              <a:t>Abl</a:t>
            </a:r>
            <a:r>
              <a:rPr lang="en-US" sz="1600" dirty="0" smtClean="0"/>
              <a:t> transcript codes for a protein that is "always on" or continuously activated, which results in unregulated cell division (i.e. cancer). </a:t>
            </a:r>
            <a:endParaRPr lang="ko-KR" altLang="en-US" sz="1600" dirty="0"/>
          </a:p>
        </p:txBody>
      </p:sp>
      <p:sp>
        <p:nvSpPr>
          <p:cNvPr id="4" name="TextBox 3"/>
          <p:cNvSpPr txBox="1"/>
          <p:nvPr/>
        </p:nvSpPr>
        <p:spPr>
          <a:xfrm>
            <a:off x="428596" y="357166"/>
            <a:ext cx="2879250" cy="369332"/>
          </a:xfrm>
          <a:prstGeom prst="rect">
            <a:avLst/>
          </a:prstGeom>
          <a:noFill/>
        </p:spPr>
        <p:txBody>
          <a:bodyPr wrap="none" rtlCol="0">
            <a:spAutoFit/>
          </a:bodyPr>
          <a:lstStyle/>
          <a:p>
            <a:r>
              <a:rPr lang="en-US" altLang="ko-KR" dirty="0" smtClean="0"/>
              <a:t>Philadelphia chromosome</a:t>
            </a:r>
            <a:endParaRPr lang="ko-KR" altLang="en-US" dirty="0"/>
          </a:p>
        </p:txBody>
      </p:sp>
      <p:sp>
        <p:nvSpPr>
          <p:cNvPr id="5" name="직사각형 4"/>
          <p:cNvSpPr/>
          <p:nvPr/>
        </p:nvSpPr>
        <p:spPr>
          <a:xfrm>
            <a:off x="4214810" y="6286520"/>
            <a:ext cx="4704942" cy="369332"/>
          </a:xfrm>
          <a:prstGeom prst="rect">
            <a:avLst/>
          </a:prstGeom>
        </p:spPr>
        <p:txBody>
          <a:bodyPr wrap="none">
            <a:spAutoFit/>
          </a:bodyPr>
          <a:lstStyle/>
          <a:p>
            <a:r>
              <a:rPr lang="en-US" altLang="ko-KR" i="1" dirty="0" smtClean="0">
                <a:solidFill>
                  <a:schemeClr val="tx1">
                    <a:lumMod val="50000"/>
                    <a:lumOff val="50000"/>
                  </a:schemeClr>
                </a:solidFill>
              </a:rPr>
              <a:t>Ref&gt; Wikipedia (https://www.wikipedia.org)</a:t>
            </a:r>
            <a:endParaRPr lang="ko-KR" altLang="en-US" i="1" dirty="0">
              <a:solidFill>
                <a:schemeClr val="tx1">
                  <a:lumMod val="50000"/>
                  <a:lumOff val="50000"/>
                </a:schemeClr>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76225" y="204788"/>
            <a:ext cx="8591550" cy="64484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8389437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제목 1"/>
          <p:cNvSpPr>
            <a:spLocks noGrp="1"/>
          </p:cNvSpPr>
          <p:nvPr>
            <p:ph type="title"/>
          </p:nvPr>
        </p:nvSpPr>
        <p:spPr>
          <a:xfrm>
            <a:off x="285750" y="1500188"/>
            <a:ext cx="8858250" cy="1928812"/>
          </a:xfrm>
        </p:spPr>
        <p:txBody>
          <a:bodyPr/>
          <a:lstStyle/>
          <a:p>
            <a:r>
              <a:rPr lang="en-US" altLang="ko-KR" sz="4000" b="1" dirty="0" smtClean="0">
                <a:solidFill>
                  <a:srgbClr val="FF0000"/>
                </a:solidFill>
                <a:latin typeface="Times New Roman" pitchFamily="18" charset="0"/>
                <a:cs typeface="Times New Roman" pitchFamily="18" charset="0"/>
              </a:rPr>
              <a:t>Chapter 13. Classification of Phenotype and Strategies for Disease Gene Identification</a:t>
            </a:r>
            <a:endParaRPr lang="ko-KR" altLang="en-US" sz="4000" b="1" dirty="0" smtClean="0">
              <a:solidFill>
                <a:srgbClr val="FF0000"/>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41833941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90513" y="209550"/>
            <a:ext cx="8562975" cy="6438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8389437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52413" y="209550"/>
            <a:ext cx="8639175" cy="6438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8389437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76225" y="219075"/>
            <a:ext cx="8591550" cy="64198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8389437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04800" y="223838"/>
            <a:ext cx="8534400" cy="6410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8389437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52413" y="223838"/>
            <a:ext cx="8639175" cy="6410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8389437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80988" y="214313"/>
            <a:ext cx="8582025" cy="6429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8389437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57175" y="195263"/>
            <a:ext cx="8629650" cy="6467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8389437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04800" y="200025"/>
            <a:ext cx="8534400" cy="64579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8389437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66700" y="195263"/>
            <a:ext cx="8610600" cy="6467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8389437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66700" y="204788"/>
            <a:ext cx="8610600" cy="64484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8389437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71463" y="204788"/>
            <a:ext cx="8601075" cy="64484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8582001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42888" y="171450"/>
            <a:ext cx="8658225" cy="6515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8389437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61938" y="209550"/>
            <a:ext cx="8620125" cy="6438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8389437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79511" y="188640"/>
            <a:ext cx="8736971" cy="65527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8389437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33388" y="323850"/>
            <a:ext cx="8275637" cy="6208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508716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61963" y="333375"/>
            <a:ext cx="8220075" cy="6191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4561491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47675" y="352425"/>
            <a:ext cx="8248650" cy="6153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54009582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71463" y="209550"/>
            <a:ext cx="8601075" cy="6438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8389437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66700" y="223838"/>
            <a:ext cx="8610600" cy="6410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8389437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61938" y="195263"/>
            <a:ext cx="8620125" cy="6467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47262465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47650" y="190500"/>
            <a:ext cx="8648700" cy="6477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4726246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utosomal dominant genes"/>
          <p:cNvPicPr>
            <a:picLocks noChangeAspect="1" noChangeArrowheads="1"/>
          </p:cNvPicPr>
          <p:nvPr/>
        </p:nvPicPr>
        <p:blipFill>
          <a:blip r:embed="rId2"/>
          <a:srcRect b="7812"/>
          <a:stretch>
            <a:fillRect/>
          </a:stretch>
        </p:blipFill>
        <p:spPr bwMode="auto">
          <a:xfrm>
            <a:off x="1643042" y="729976"/>
            <a:ext cx="6096000" cy="4495824"/>
          </a:xfrm>
          <a:prstGeom prst="rect">
            <a:avLst/>
          </a:prstGeom>
          <a:noFill/>
        </p:spPr>
      </p:pic>
      <p:sp>
        <p:nvSpPr>
          <p:cNvPr id="3" name="직사각형 2"/>
          <p:cNvSpPr/>
          <p:nvPr/>
        </p:nvSpPr>
        <p:spPr>
          <a:xfrm>
            <a:off x="571472" y="5429264"/>
            <a:ext cx="7643866" cy="923330"/>
          </a:xfrm>
          <a:prstGeom prst="rect">
            <a:avLst/>
          </a:prstGeom>
        </p:spPr>
        <p:txBody>
          <a:bodyPr wrap="square">
            <a:spAutoFit/>
          </a:bodyPr>
          <a:lstStyle/>
          <a:p>
            <a:r>
              <a:rPr lang="en-US" dirty="0" smtClean="0"/>
              <a:t>In the case of </a:t>
            </a:r>
            <a:r>
              <a:rPr lang="en-US" dirty="0" err="1" smtClean="0"/>
              <a:t>autosomal</a:t>
            </a:r>
            <a:r>
              <a:rPr lang="en-US" dirty="0" smtClean="0"/>
              <a:t> dominant genes, a single abnormal gene on one of the </a:t>
            </a:r>
            <a:r>
              <a:rPr lang="en-US" dirty="0" err="1" smtClean="0"/>
              <a:t>autosomal</a:t>
            </a:r>
            <a:r>
              <a:rPr lang="en-US" dirty="0" smtClean="0"/>
              <a:t> chromosomes from either parent can cause the disease.</a:t>
            </a:r>
          </a:p>
        </p:txBody>
      </p:sp>
      <p:sp>
        <p:nvSpPr>
          <p:cNvPr id="6" name="직사각형 5"/>
          <p:cNvSpPr/>
          <p:nvPr/>
        </p:nvSpPr>
        <p:spPr>
          <a:xfrm>
            <a:off x="4572000" y="6286520"/>
            <a:ext cx="3795591" cy="338554"/>
          </a:xfrm>
          <a:prstGeom prst="rect">
            <a:avLst/>
          </a:prstGeom>
        </p:spPr>
        <p:txBody>
          <a:bodyPr wrap="none">
            <a:spAutoFit/>
          </a:bodyPr>
          <a:lstStyle/>
          <a:p>
            <a:r>
              <a:rPr lang="en-US" altLang="ko-KR" sz="1600" i="1" dirty="0" smtClean="0">
                <a:solidFill>
                  <a:schemeClr val="tx1">
                    <a:lumMod val="50000"/>
                    <a:lumOff val="50000"/>
                  </a:schemeClr>
                </a:solidFill>
              </a:rPr>
              <a:t>Ref&gt; U.S National library of Medicine</a:t>
            </a:r>
          </a:p>
        </p:txBody>
      </p:sp>
      <p:sp>
        <p:nvSpPr>
          <p:cNvPr id="7" name="TextBox 6"/>
          <p:cNvSpPr txBox="1"/>
          <p:nvPr/>
        </p:nvSpPr>
        <p:spPr>
          <a:xfrm>
            <a:off x="714348" y="214290"/>
            <a:ext cx="2388474" cy="369332"/>
          </a:xfrm>
          <a:prstGeom prst="rect">
            <a:avLst/>
          </a:prstGeom>
          <a:noFill/>
        </p:spPr>
        <p:txBody>
          <a:bodyPr wrap="none" rtlCol="0">
            <a:spAutoFit/>
          </a:bodyPr>
          <a:lstStyle/>
          <a:p>
            <a:r>
              <a:rPr lang="en-US" altLang="ko-KR" dirty="0" err="1" smtClean="0"/>
              <a:t>Autosomal</a:t>
            </a:r>
            <a:r>
              <a:rPr lang="en-US" altLang="ko-KR" dirty="0" smtClean="0"/>
              <a:t> dominant</a:t>
            </a:r>
            <a:endParaRPr lang="ko-KR"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2928894" y="6273225"/>
            <a:ext cx="6215106" cy="584775"/>
          </a:xfrm>
          <a:prstGeom prst="rect">
            <a:avLst/>
          </a:prstGeom>
        </p:spPr>
        <p:txBody>
          <a:bodyPr wrap="square">
            <a:spAutoFit/>
          </a:bodyPr>
          <a:lstStyle/>
          <a:p>
            <a:r>
              <a:rPr lang="en-US" sz="1600" i="1" dirty="0" smtClean="0">
                <a:solidFill>
                  <a:schemeClr val="tx1">
                    <a:lumMod val="50000"/>
                    <a:lumOff val="50000"/>
                  </a:schemeClr>
                </a:solidFill>
              </a:rPr>
              <a:t>Ref&gt; Davidson, </a:t>
            </a:r>
            <a:r>
              <a:rPr lang="en-US" sz="1600" i="1" dirty="0" err="1" smtClean="0">
                <a:solidFill>
                  <a:schemeClr val="tx1">
                    <a:lumMod val="50000"/>
                    <a:lumOff val="50000"/>
                  </a:schemeClr>
                </a:solidFill>
              </a:rPr>
              <a:t>Dyslipidaemia</a:t>
            </a:r>
            <a:r>
              <a:rPr lang="en-US" sz="1600" i="1" dirty="0" smtClean="0">
                <a:solidFill>
                  <a:schemeClr val="tx1">
                    <a:lumMod val="50000"/>
                    <a:lumOff val="50000"/>
                  </a:schemeClr>
                </a:solidFill>
              </a:rPr>
              <a:t>: PCSK9 antibodies: a dividend of the genomics revolution, Nature Reviews Cardiology, 2013</a:t>
            </a:r>
            <a:endParaRPr lang="en-US" sz="1600" i="1" dirty="0">
              <a:solidFill>
                <a:schemeClr val="tx1">
                  <a:lumMod val="50000"/>
                  <a:lumOff val="50000"/>
                </a:schemeClr>
              </a:solidFill>
            </a:endParaRPr>
          </a:p>
        </p:txBody>
      </p:sp>
      <p:pic>
        <p:nvPicPr>
          <p:cNvPr id="1026" name="Picture 2" descr="http://www.nature.com/nrcardio/journal/v10/n11/images/nrcardio.2013.139-f1.jpg"/>
          <p:cNvPicPr>
            <a:picLocks noChangeAspect="1" noChangeArrowheads="1"/>
          </p:cNvPicPr>
          <p:nvPr/>
        </p:nvPicPr>
        <p:blipFill>
          <a:blip r:embed="rId2"/>
          <a:srcRect/>
          <a:stretch>
            <a:fillRect/>
          </a:stretch>
        </p:blipFill>
        <p:spPr bwMode="auto">
          <a:xfrm>
            <a:off x="1500166" y="1643050"/>
            <a:ext cx="6215106" cy="4381501"/>
          </a:xfrm>
          <a:prstGeom prst="rect">
            <a:avLst/>
          </a:prstGeom>
          <a:noFill/>
        </p:spPr>
      </p:pic>
      <p:sp>
        <p:nvSpPr>
          <p:cNvPr id="4" name="TextBox 3"/>
          <p:cNvSpPr txBox="1"/>
          <p:nvPr/>
        </p:nvSpPr>
        <p:spPr>
          <a:xfrm>
            <a:off x="500034" y="357166"/>
            <a:ext cx="8001056" cy="1200329"/>
          </a:xfrm>
          <a:prstGeom prst="rect">
            <a:avLst/>
          </a:prstGeom>
          <a:noFill/>
        </p:spPr>
        <p:txBody>
          <a:bodyPr wrap="square" rtlCol="0">
            <a:spAutoFit/>
          </a:bodyPr>
          <a:lstStyle/>
          <a:p>
            <a:r>
              <a:rPr lang="en-US" altLang="ko-KR" sz="2400" dirty="0" smtClean="0">
                <a:latin typeface="+mj-lt"/>
              </a:rPr>
              <a:t>PCSK9(</a:t>
            </a:r>
            <a:r>
              <a:rPr lang="en-GB" sz="2400" dirty="0" err="1" smtClean="0">
                <a:latin typeface="+mj-lt"/>
              </a:rPr>
              <a:t>Proprotein</a:t>
            </a:r>
            <a:r>
              <a:rPr lang="en-GB" sz="2400" dirty="0" smtClean="0">
                <a:latin typeface="+mj-lt"/>
              </a:rPr>
              <a:t> </a:t>
            </a:r>
            <a:r>
              <a:rPr lang="en-GB" sz="2400" dirty="0" err="1" smtClean="0">
                <a:latin typeface="+mj-lt"/>
              </a:rPr>
              <a:t>convertase</a:t>
            </a:r>
            <a:r>
              <a:rPr lang="en-GB" sz="2400" dirty="0" smtClean="0">
                <a:latin typeface="+mj-lt"/>
              </a:rPr>
              <a:t> </a:t>
            </a:r>
            <a:r>
              <a:rPr lang="en-GB" sz="2400" dirty="0" err="1" smtClean="0">
                <a:latin typeface="+mj-lt"/>
              </a:rPr>
              <a:t>subtilisin</a:t>
            </a:r>
            <a:r>
              <a:rPr lang="en-GB" sz="2400" dirty="0" smtClean="0">
                <a:latin typeface="+mj-lt"/>
              </a:rPr>
              <a:t>/</a:t>
            </a:r>
            <a:r>
              <a:rPr lang="en-GB" sz="2400" dirty="0" err="1" smtClean="0">
                <a:latin typeface="+mj-lt"/>
              </a:rPr>
              <a:t>kexin</a:t>
            </a:r>
            <a:r>
              <a:rPr lang="en-GB" sz="2400" dirty="0" smtClean="0">
                <a:latin typeface="+mj-lt"/>
              </a:rPr>
              <a:t> type 9 )</a:t>
            </a:r>
            <a:r>
              <a:rPr lang="en-US" altLang="ko-KR" sz="2400" dirty="0" smtClean="0">
                <a:latin typeface="+mj-lt"/>
              </a:rPr>
              <a:t>: </a:t>
            </a:r>
            <a:r>
              <a:rPr lang="en-US" sz="2400" dirty="0" err="1" smtClean="0">
                <a:latin typeface="+mj-lt"/>
                <a:hlinkClick r:id="rId3" tooltip="Nabil Seidah"/>
              </a:rPr>
              <a:t>Nabil</a:t>
            </a:r>
            <a:r>
              <a:rPr lang="en-US" sz="2400" dirty="0" smtClean="0">
                <a:latin typeface="+mj-lt"/>
                <a:hlinkClick r:id="rId3" tooltip="Nabil Seidah"/>
              </a:rPr>
              <a:t> </a:t>
            </a:r>
            <a:r>
              <a:rPr lang="en-US" sz="2400" dirty="0" err="1" smtClean="0">
                <a:latin typeface="+mj-lt"/>
                <a:hlinkClick r:id="rId3" tooltip="Nabil Seidah"/>
              </a:rPr>
              <a:t>Seidah</a:t>
            </a:r>
            <a:r>
              <a:rPr lang="en-US" sz="2400" dirty="0" smtClean="0">
                <a:latin typeface="+mj-lt"/>
              </a:rPr>
              <a:t>, a scientist at the Clinical Research Institute of Montreal in Canada, discovered, in 2003.</a:t>
            </a:r>
            <a:endParaRPr lang="ko-KR" altLang="en-US" sz="2400" dirty="0">
              <a:latin typeface="+mj-lt"/>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28596" y="214290"/>
            <a:ext cx="8229600" cy="857256"/>
          </a:xfrm>
        </p:spPr>
        <p:txBody>
          <a:bodyPr>
            <a:normAutofit/>
          </a:bodyPr>
          <a:lstStyle/>
          <a:p>
            <a:r>
              <a:rPr lang="en-GB" sz="4000" dirty="0"/>
              <a:t>FH3: mutations in </a:t>
            </a:r>
            <a:r>
              <a:rPr lang="en-GB" sz="4000" dirty="0" smtClean="0"/>
              <a:t>PCSK9</a:t>
            </a:r>
            <a:endParaRPr lang="en-GB" sz="4000" dirty="0"/>
          </a:p>
        </p:txBody>
      </p:sp>
      <p:sp>
        <p:nvSpPr>
          <p:cNvPr id="29699" name="Rectangle 3"/>
          <p:cNvSpPr>
            <a:spLocks noGrp="1" noChangeArrowheads="1"/>
          </p:cNvSpPr>
          <p:nvPr>
            <p:ph type="body" idx="1"/>
          </p:nvPr>
        </p:nvSpPr>
        <p:spPr>
          <a:xfrm>
            <a:off x="357158" y="1071546"/>
            <a:ext cx="8358246" cy="5026029"/>
          </a:xfrm>
        </p:spPr>
        <p:txBody>
          <a:bodyPr>
            <a:normAutofit fontScale="92500" lnSpcReduction="10000"/>
          </a:bodyPr>
          <a:lstStyle/>
          <a:p>
            <a:pPr>
              <a:spcBef>
                <a:spcPts val="600"/>
              </a:spcBef>
            </a:pPr>
            <a:r>
              <a:rPr lang="en-GB" sz="2000" dirty="0">
                <a:latin typeface="+mj-lt"/>
              </a:rPr>
              <a:t>PCSK9 is a protease which binds to LDL-R and directs them to </a:t>
            </a:r>
            <a:r>
              <a:rPr lang="en-GB" sz="2000" dirty="0" err="1">
                <a:latin typeface="+mj-lt"/>
              </a:rPr>
              <a:t>lysosomes</a:t>
            </a:r>
            <a:r>
              <a:rPr lang="en-GB" sz="2000" dirty="0">
                <a:latin typeface="+mj-lt"/>
              </a:rPr>
              <a:t> for degradation, rather than recycling to cell surface</a:t>
            </a:r>
            <a:endParaRPr lang="en-GB" sz="2000" dirty="0">
              <a:latin typeface="+mj-lt"/>
              <a:sym typeface="Symbol" pitchFamily="18" charset="2"/>
            </a:endParaRPr>
          </a:p>
          <a:p>
            <a:pPr>
              <a:spcBef>
                <a:spcPts val="600"/>
              </a:spcBef>
            </a:pPr>
            <a:r>
              <a:rPr lang="en-GB" sz="2000" dirty="0">
                <a:latin typeface="+mj-lt"/>
              </a:rPr>
              <a:t>Loss of function (non-sense and some </a:t>
            </a:r>
            <a:r>
              <a:rPr lang="en-GB" sz="2000" dirty="0" err="1">
                <a:latin typeface="+mj-lt"/>
              </a:rPr>
              <a:t>mis</a:t>
            </a:r>
            <a:r>
              <a:rPr lang="en-GB" sz="2000" dirty="0">
                <a:latin typeface="+mj-lt"/>
              </a:rPr>
              <a:t>-sense) </a:t>
            </a:r>
            <a:r>
              <a:rPr lang="en-GB" sz="2000" dirty="0" smtClean="0">
                <a:latin typeface="+mj-lt"/>
              </a:rPr>
              <a:t>mutations of PCSK9 </a:t>
            </a:r>
            <a:r>
              <a:rPr lang="en-GB" sz="2000" dirty="0">
                <a:latin typeface="+mj-lt"/>
              </a:rPr>
              <a:t>lead to </a:t>
            </a:r>
            <a:r>
              <a:rPr lang="en-GB" sz="2000" dirty="0">
                <a:latin typeface="+mj-lt"/>
                <a:sym typeface="Symbol" pitchFamily="18" charset="2"/>
              </a:rPr>
              <a:t></a:t>
            </a:r>
            <a:r>
              <a:rPr lang="en-GB" sz="2000" dirty="0">
                <a:latin typeface="+mj-lt"/>
              </a:rPr>
              <a:t>LDL levels</a:t>
            </a:r>
          </a:p>
          <a:p>
            <a:pPr lvl="1">
              <a:spcBef>
                <a:spcPts val="600"/>
              </a:spcBef>
            </a:pPr>
            <a:r>
              <a:rPr lang="en-GB" sz="2000" dirty="0">
                <a:latin typeface="+mj-lt"/>
              </a:rPr>
              <a:t>2.6% of US blacks, LDL </a:t>
            </a:r>
            <a:r>
              <a:rPr lang="en-GB" sz="2000" dirty="0">
                <a:latin typeface="+mj-lt"/>
                <a:sym typeface="Symbol" pitchFamily="18" charset="2"/>
              </a:rPr>
              <a:t></a:t>
            </a:r>
            <a:r>
              <a:rPr lang="en-GB" sz="2000" dirty="0">
                <a:latin typeface="+mj-lt"/>
              </a:rPr>
              <a:t>28%, CHD </a:t>
            </a:r>
            <a:r>
              <a:rPr lang="en-GB" sz="2000" dirty="0">
                <a:latin typeface="+mj-lt"/>
                <a:sym typeface="Symbol" pitchFamily="18" charset="2"/>
              </a:rPr>
              <a:t>88%</a:t>
            </a:r>
          </a:p>
          <a:p>
            <a:pPr lvl="1">
              <a:spcBef>
                <a:spcPts val="600"/>
              </a:spcBef>
            </a:pPr>
            <a:r>
              <a:rPr lang="en-GB" sz="2000" dirty="0">
                <a:latin typeface="+mj-lt"/>
                <a:sym typeface="Symbol" pitchFamily="18" charset="2"/>
              </a:rPr>
              <a:t>3.2% of US whites, LDL 15%, CHD 47</a:t>
            </a:r>
            <a:r>
              <a:rPr lang="en-GB" sz="2000" dirty="0" smtClean="0">
                <a:latin typeface="+mj-lt"/>
                <a:sym typeface="Symbol" pitchFamily="18" charset="2"/>
              </a:rPr>
              <a:t>%</a:t>
            </a:r>
          </a:p>
          <a:p>
            <a:pPr lvl="1">
              <a:spcBef>
                <a:spcPts val="600"/>
              </a:spcBef>
            </a:pPr>
            <a:endParaRPr lang="en-GB" sz="2000" dirty="0">
              <a:latin typeface="+mj-lt"/>
              <a:sym typeface="Symbol" pitchFamily="18" charset="2"/>
            </a:endParaRPr>
          </a:p>
          <a:p>
            <a:pPr>
              <a:spcBef>
                <a:spcPts val="600"/>
              </a:spcBef>
            </a:pPr>
            <a:r>
              <a:rPr lang="en-GB" sz="2000" dirty="0" smtClean="0">
                <a:latin typeface="+mj-lt"/>
              </a:rPr>
              <a:t>Familial hypercholesterolemia (FH)</a:t>
            </a:r>
          </a:p>
          <a:p>
            <a:pPr lvl="1">
              <a:spcBef>
                <a:spcPts val="600"/>
              </a:spcBef>
              <a:buFontTx/>
              <a:buChar char="-"/>
            </a:pPr>
            <a:r>
              <a:rPr lang="en-GB" sz="2000" dirty="0" err="1" smtClean="0">
                <a:ea typeface="+mj-ea"/>
              </a:rPr>
              <a:t>Autosomal</a:t>
            </a:r>
            <a:r>
              <a:rPr lang="en-GB" sz="2000" dirty="0" smtClean="0">
                <a:ea typeface="+mj-ea"/>
              </a:rPr>
              <a:t> dominant inheritance</a:t>
            </a:r>
          </a:p>
          <a:p>
            <a:pPr lvl="1">
              <a:spcBef>
                <a:spcPts val="600"/>
              </a:spcBef>
              <a:buFontTx/>
              <a:buChar char="-"/>
            </a:pPr>
            <a:r>
              <a:rPr lang="en-GB" sz="2000" dirty="0" smtClean="0">
                <a:ea typeface="+mj-ea"/>
              </a:rPr>
              <a:t>Heterozygous (</a:t>
            </a:r>
            <a:r>
              <a:rPr lang="en-GB" sz="2000" dirty="0" err="1" smtClean="0">
                <a:ea typeface="+mj-ea"/>
              </a:rPr>
              <a:t>HeFH</a:t>
            </a:r>
            <a:r>
              <a:rPr lang="en-GB" sz="2000" dirty="0" smtClean="0">
                <a:ea typeface="+mj-ea"/>
              </a:rPr>
              <a:t>): prevalence 1/500 (LDL 250-500)</a:t>
            </a:r>
          </a:p>
          <a:p>
            <a:pPr lvl="1">
              <a:spcBef>
                <a:spcPts val="600"/>
              </a:spcBef>
              <a:buFontTx/>
              <a:buChar char="-"/>
            </a:pPr>
            <a:r>
              <a:rPr lang="en-GB" sz="2000" dirty="0" smtClean="0">
                <a:ea typeface="+mj-ea"/>
              </a:rPr>
              <a:t>Homozygous: often die &lt;20yo (LDL &gt;600-1000)</a:t>
            </a:r>
          </a:p>
          <a:p>
            <a:pPr lvl="1">
              <a:spcBef>
                <a:spcPts val="600"/>
              </a:spcBef>
              <a:buFontTx/>
              <a:buChar char="-"/>
            </a:pPr>
            <a:r>
              <a:rPr lang="en-GB" sz="2000" dirty="0" smtClean="0"/>
              <a:t>Genetic defect at the LDL receptor</a:t>
            </a:r>
            <a:endParaRPr lang="en-GB" sz="2000" dirty="0" smtClean="0">
              <a:ea typeface="+mj-ea"/>
            </a:endParaRPr>
          </a:p>
          <a:p>
            <a:pPr lvl="1">
              <a:spcBef>
                <a:spcPts val="600"/>
              </a:spcBef>
              <a:buFontTx/>
              <a:buChar char="-"/>
            </a:pPr>
            <a:r>
              <a:rPr lang="en-GB" sz="2000" dirty="0" smtClean="0">
                <a:ea typeface="+mj-ea"/>
              </a:rPr>
              <a:t>Premature vascular disease: untreated CHD risk is  30% by age 40, 50% by 50yo</a:t>
            </a:r>
          </a:p>
          <a:p>
            <a:pPr lvl="1">
              <a:spcBef>
                <a:spcPts val="600"/>
              </a:spcBef>
              <a:buFontTx/>
              <a:buChar char="-"/>
            </a:pPr>
            <a:r>
              <a:rPr lang="en-GB" sz="2000" dirty="0" smtClean="0">
                <a:ea typeface="+mj-ea"/>
              </a:rPr>
              <a:t>Not responsive to diet or exercise</a:t>
            </a:r>
          </a:p>
          <a:p>
            <a:pPr lvl="1">
              <a:spcBef>
                <a:spcPts val="600"/>
              </a:spcBef>
              <a:buNone/>
            </a:pPr>
            <a:endParaRPr lang="en-GB" sz="2000" dirty="0" smtClean="0">
              <a:ea typeface="+mj-ea"/>
            </a:endParaRPr>
          </a:p>
        </p:txBody>
      </p:sp>
      <p:sp>
        <p:nvSpPr>
          <p:cNvPr id="5" name="직사각형 4"/>
          <p:cNvSpPr/>
          <p:nvPr/>
        </p:nvSpPr>
        <p:spPr>
          <a:xfrm>
            <a:off x="4500562" y="6286520"/>
            <a:ext cx="4284763" cy="369332"/>
          </a:xfrm>
          <a:prstGeom prst="rect">
            <a:avLst/>
          </a:prstGeom>
        </p:spPr>
        <p:txBody>
          <a:bodyPr wrap="none">
            <a:spAutoFit/>
          </a:bodyPr>
          <a:lstStyle/>
          <a:p>
            <a:r>
              <a:rPr lang="en-GB" i="1" dirty="0" smtClean="0">
                <a:solidFill>
                  <a:schemeClr val="tx1">
                    <a:lumMod val="50000"/>
                    <a:lumOff val="50000"/>
                  </a:schemeClr>
                </a:solidFill>
                <a:sym typeface="Symbol" pitchFamily="18" charset="2"/>
              </a:rPr>
              <a:t>Ref&gt; Cohen et al. NEJM 2006;354:1264</a:t>
            </a:r>
            <a:endParaRPr lang="ko-KR" altLang="en-US" i="1" dirty="0">
              <a:solidFill>
                <a:schemeClr val="tx1">
                  <a:lumMod val="50000"/>
                  <a:lumOff val="50000"/>
                </a:schemeClr>
              </a:solidFill>
            </a:endParaRPr>
          </a:p>
        </p:txBody>
      </p:sp>
    </p:spTree>
  </p:cSld>
  <p:clrMapOvr>
    <a:masterClrMapping/>
  </p:clrMapOvr>
  <p:transition spd="med">
    <p:split orient="ver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multivu.com/players/English/7500451-sanofi-praluent-fda-approval/gallery/image/b1d6e6f6-f25d-4e3f-80fe-53e4aab3b89d.HR.jpg"/>
          <p:cNvPicPr>
            <a:picLocks noGrp="1" noChangeAspect="1" noChangeArrowheads="1"/>
          </p:cNvPicPr>
          <p:nvPr>
            <p:ph idx="1"/>
          </p:nvPr>
        </p:nvPicPr>
        <p:blipFill>
          <a:blip r:embed="rId2" cstate="print"/>
          <a:srcRect/>
          <a:stretch>
            <a:fillRect/>
          </a:stretch>
        </p:blipFill>
        <p:spPr bwMode="auto">
          <a:xfrm>
            <a:off x="1071538" y="2000240"/>
            <a:ext cx="6788945" cy="4525963"/>
          </a:xfrm>
          <a:prstGeom prst="rect">
            <a:avLst/>
          </a:prstGeom>
          <a:noFill/>
        </p:spPr>
      </p:pic>
      <p:pic>
        <p:nvPicPr>
          <p:cNvPr id="1028" name="Picture 4" descr="http://i1.wp.com/www.medicaldialogues.in/wp-content/uploads/2015/07/product-praluent.jpg?fit=420%2C420"/>
          <p:cNvPicPr>
            <a:picLocks noChangeAspect="1" noChangeArrowheads="1"/>
          </p:cNvPicPr>
          <p:nvPr/>
        </p:nvPicPr>
        <p:blipFill>
          <a:blip r:embed="rId3"/>
          <a:srcRect/>
          <a:stretch>
            <a:fillRect/>
          </a:stretch>
        </p:blipFill>
        <p:spPr bwMode="auto">
          <a:xfrm>
            <a:off x="2857488" y="428604"/>
            <a:ext cx="3524250" cy="2200275"/>
          </a:xfrm>
          <a:prstGeom prst="rect">
            <a:avLst/>
          </a:prstGeom>
          <a:noFill/>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2" descr="ODYSSEY – A Large Phase 3 Clinical TrialProgram Initiated Across a Broad Patient PopulationPopulation                     ..."/>
          <p:cNvPicPr>
            <a:picLocks noChangeAspect="1" noChangeArrowheads="1"/>
          </p:cNvPicPr>
          <p:nvPr/>
        </p:nvPicPr>
        <p:blipFill>
          <a:blip r:embed="rId2"/>
          <a:srcRect/>
          <a:stretch>
            <a:fillRect/>
          </a:stretch>
        </p:blipFill>
        <p:spPr bwMode="auto">
          <a:xfrm>
            <a:off x="28575" y="19218"/>
            <a:ext cx="9115425" cy="6843713"/>
          </a:xfrm>
          <a:prstGeom prst="rect">
            <a:avLst/>
          </a:prstGeom>
          <a:noFill/>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descr="Phase 2 Data Demonstrated Significant                      LDL-C Reduction                      Q2W Dosing Provides Consis..."/>
          <p:cNvPicPr>
            <a:picLocks noChangeAspect="1" noChangeArrowheads="1"/>
          </p:cNvPicPr>
          <p:nvPr/>
        </p:nvPicPr>
        <p:blipFill>
          <a:blip r:embed="rId2"/>
          <a:srcRect/>
          <a:stretch>
            <a:fillRect/>
          </a:stretch>
        </p:blipFill>
        <p:spPr bwMode="auto">
          <a:xfrm>
            <a:off x="7018" y="14287"/>
            <a:ext cx="9115425" cy="6843713"/>
          </a:xfrm>
          <a:prstGeom prst="rect">
            <a:avLst/>
          </a:prstGeom>
          <a:noFill/>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2" descr="Summary &amp; Conclusions from CompletedClinical StudiesEfficacy:• Reductions in LDL-C of up 66.2% to 72.4% with 150 mg Q2W; c..."/>
          <p:cNvPicPr>
            <a:picLocks noChangeAspect="1" noChangeArrowheads="1"/>
          </p:cNvPicPr>
          <p:nvPr/>
        </p:nvPicPr>
        <p:blipFill>
          <a:blip r:embed="rId2"/>
          <a:srcRect/>
          <a:stretch>
            <a:fillRect/>
          </a:stretch>
        </p:blipFill>
        <p:spPr bwMode="auto">
          <a:xfrm>
            <a:off x="28575" y="14287"/>
            <a:ext cx="9115425" cy="6843713"/>
          </a:xfrm>
          <a:prstGeom prst="rect">
            <a:avLst/>
          </a:prstGeom>
          <a:noFill/>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654032"/>
          </a:xfrm>
        </p:spPr>
        <p:txBody>
          <a:bodyPr>
            <a:normAutofit fontScale="90000"/>
          </a:bodyPr>
          <a:lstStyle/>
          <a:p>
            <a:r>
              <a:rPr lang="en-US" altLang="ko-KR" dirty="0" smtClean="0"/>
              <a:t>PCSK9 </a:t>
            </a:r>
            <a:r>
              <a:rPr lang="ko-KR" altLang="en-US" dirty="0" smtClean="0"/>
              <a:t>관련 기사</a:t>
            </a:r>
            <a:endParaRPr lang="ko-KR" altLang="en-US" dirty="0"/>
          </a:p>
        </p:txBody>
      </p:sp>
      <p:sp>
        <p:nvSpPr>
          <p:cNvPr id="3" name="내용 개체 틀 2"/>
          <p:cNvSpPr>
            <a:spLocks noGrp="1"/>
          </p:cNvSpPr>
          <p:nvPr>
            <p:ph idx="1"/>
          </p:nvPr>
        </p:nvSpPr>
        <p:spPr>
          <a:xfrm>
            <a:off x="457200" y="1071546"/>
            <a:ext cx="8229600" cy="5500726"/>
          </a:xfrm>
        </p:spPr>
        <p:txBody>
          <a:bodyPr>
            <a:normAutofit fontScale="70000" lnSpcReduction="20000"/>
          </a:bodyPr>
          <a:lstStyle/>
          <a:p>
            <a:pPr>
              <a:lnSpc>
                <a:spcPct val="120000"/>
              </a:lnSpc>
              <a:spcBef>
                <a:spcPts val="1200"/>
              </a:spcBef>
            </a:pPr>
            <a:r>
              <a:rPr lang="en-US" altLang="ko-KR" dirty="0" smtClean="0"/>
              <a:t>2015. 7: </a:t>
            </a:r>
            <a:r>
              <a:rPr lang="ko-KR" altLang="en-US" dirty="0" smtClean="0"/>
              <a:t>‘</a:t>
            </a:r>
            <a:r>
              <a:rPr lang="ko-KR" altLang="en-US" dirty="0" err="1" smtClean="0"/>
              <a:t>알리로쿠맙</a:t>
            </a:r>
            <a:r>
              <a:rPr lang="ko-KR" altLang="en-US" dirty="0" smtClean="0"/>
              <a:t>’</a:t>
            </a:r>
            <a:r>
              <a:rPr lang="en-US" altLang="ko-KR" dirty="0" smtClean="0"/>
              <a:t>(</a:t>
            </a:r>
            <a:r>
              <a:rPr lang="en-US" altLang="ko-KR" dirty="0" err="1" smtClean="0"/>
              <a:t>alirocumab</a:t>
            </a:r>
            <a:r>
              <a:rPr lang="en-US" altLang="ko-KR" dirty="0" smtClean="0"/>
              <a:t>)</a:t>
            </a:r>
            <a:r>
              <a:rPr lang="ko-KR" altLang="en-US" dirty="0" smtClean="0"/>
              <a:t>이 </a:t>
            </a:r>
            <a:r>
              <a:rPr lang="en-US" altLang="ko-KR" dirty="0" smtClean="0"/>
              <a:t>PCSK9</a:t>
            </a:r>
            <a:r>
              <a:rPr lang="ko-KR" altLang="en-US" dirty="0" smtClean="0"/>
              <a:t>억제제로는 처음으로 미 </a:t>
            </a:r>
            <a:r>
              <a:rPr lang="en-US" altLang="ko-KR" dirty="0" smtClean="0"/>
              <a:t>FDA</a:t>
            </a:r>
            <a:r>
              <a:rPr lang="ko-KR" altLang="en-US" dirty="0" smtClean="0"/>
              <a:t>로부터 승인을 획득</a:t>
            </a:r>
            <a:endParaRPr lang="en-US" altLang="ko-KR" dirty="0" smtClean="0"/>
          </a:p>
          <a:p>
            <a:pPr>
              <a:lnSpc>
                <a:spcPct val="120000"/>
              </a:lnSpc>
              <a:spcBef>
                <a:spcPts val="1200"/>
              </a:spcBef>
            </a:pPr>
            <a:r>
              <a:rPr lang="en-US" altLang="ko-KR" dirty="0" smtClean="0"/>
              <a:t>2015. 8: </a:t>
            </a:r>
            <a:r>
              <a:rPr lang="ko-KR" altLang="en-US" dirty="0" err="1" smtClean="0"/>
              <a:t>암젠은</a:t>
            </a:r>
            <a:r>
              <a:rPr lang="ko-KR" altLang="en-US" dirty="0" smtClean="0"/>
              <a:t> 경쟁사인 </a:t>
            </a:r>
            <a:r>
              <a:rPr lang="ko-KR" altLang="en-US" dirty="0" err="1" smtClean="0"/>
              <a:t>사노피와</a:t>
            </a:r>
            <a:r>
              <a:rPr lang="ko-KR" altLang="en-US" dirty="0" smtClean="0"/>
              <a:t> </a:t>
            </a:r>
            <a:r>
              <a:rPr lang="ko-KR" altLang="en-US" dirty="0" err="1" smtClean="0"/>
              <a:t>리제네론의</a:t>
            </a:r>
            <a:r>
              <a:rPr lang="ko-KR" altLang="en-US" dirty="0" smtClean="0"/>
              <a:t> </a:t>
            </a:r>
            <a:r>
              <a:rPr lang="ko-KR" altLang="en-US" dirty="0" err="1" smtClean="0"/>
              <a:t>프랄루엔트</a:t>
            </a:r>
            <a:r>
              <a:rPr lang="en-US" altLang="ko-KR" dirty="0" smtClean="0"/>
              <a:t>(</a:t>
            </a:r>
            <a:r>
              <a:rPr lang="en-US" altLang="ko-KR" dirty="0" err="1" smtClean="0"/>
              <a:t>Praluent</a:t>
            </a:r>
            <a:r>
              <a:rPr lang="en-US" altLang="ko-KR" dirty="0" smtClean="0"/>
              <a:t>, </a:t>
            </a:r>
            <a:r>
              <a:rPr lang="en-US" altLang="ko-KR" dirty="0" err="1" smtClean="0"/>
              <a:t>alirocumab</a:t>
            </a:r>
            <a:r>
              <a:rPr lang="en-US" altLang="ko-KR" dirty="0" smtClean="0"/>
              <a:t>)</a:t>
            </a:r>
            <a:r>
              <a:rPr lang="ko-KR" altLang="en-US" dirty="0" smtClean="0"/>
              <a:t>가 미국 최초의 </a:t>
            </a:r>
            <a:r>
              <a:rPr lang="en-US" altLang="ko-KR" dirty="0" smtClean="0"/>
              <a:t>PCSK9 </a:t>
            </a:r>
            <a:r>
              <a:rPr lang="ko-KR" altLang="en-US" dirty="0" smtClean="0"/>
              <a:t>저해제로 승인된 지 한 달 만에 미국 </a:t>
            </a:r>
            <a:r>
              <a:rPr lang="en-US" altLang="ko-KR" dirty="0" smtClean="0"/>
              <a:t>FDA</a:t>
            </a:r>
            <a:r>
              <a:rPr lang="ko-KR" altLang="en-US" dirty="0" smtClean="0"/>
              <a:t>로부터 </a:t>
            </a:r>
            <a:r>
              <a:rPr lang="ko-KR" altLang="en-US" dirty="0" err="1" smtClean="0"/>
              <a:t>항콜레스테롤</a:t>
            </a:r>
            <a:r>
              <a:rPr lang="ko-KR" altLang="en-US" dirty="0" smtClean="0"/>
              <a:t> 약물 </a:t>
            </a:r>
            <a:r>
              <a:rPr lang="ko-KR" altLang="en-US" dirty="0" err="1" smtClean="0"/>
              <a:t>레파타</a:t>
            </a:r>
            <a:r>
              <a:rPr lang="en-US" altLang="ko-KR" dirty="0" smtClean="0"/>
              <a:t>(</a:t>
            </a:r>
            <a:r>
              <a:rPr lang="en-US" altLang="ko-KR" dirty="0" err="1" smtClean="0"/>
              <a:t>Repatha</a:t>
            </a:r>
            <a:r>
              <a:rPr lang="en-US" altLang="ko-KR" dirty="0" smtClean="0"/>
              <a:t>, </a:t>
            </a:r>
            <a:r>
              <a:rPr lang="en-US" altLang="ko-KR" dirty="0" err="1" smtClean="0"/>
              <a:t>evolocumab</a:t>
            </a:r>
            <a:r>
              <a:rPr lang="en-US" altLang="ko-KR" dirty="0" smtClean="0"/>
              <a:t>)</a:t>
            </a:r>
            <a:r>
              <a:rPr lang="ko-KR" altLang="en-US" dirty="0" smtClean="0"/>
              <a:t>를 </a:t>
            </a:r>
            <a:r>
              <a:rPr lang="ko-KR" altLang="en-US" dirty="0" err="1" smtClean="0"/>
              <a:t>승인받음</a:t>
            </a:r>
            <a:endParaRPr lang="en-US" altLang="ko-KR" dirty="0" smtClean="0"/>
          </a:p>
          <a:p>
            <a:pPr>
              <a:lnSpc>
                <a:spcPct val="120000"/>
              </a:lnSpc>
              <a:spcBef>
                <a:spcPts val="1200"/>
              </a:spcBef>
            </a:pPr>
            <a:r>
              <a:rPr lang="ko-KR" altLang="en-US" dirty="0" smtClean="0"/>
              <a:t>“</a:t>
            </a:r>
            <a:r>
              <a:rPr lang="ko-KR" altLang="en-US" dirty="0" err="1" smtClean="0"/>
              <a:t>알리로쿠맙은</a:t>
            </a:r>
            <a:r>
              <a:rPr lang="ko-KR" altLang="en-US" dirty="0" smtClean="0"/>
              <a:t> </a:t>
            </a:r>
            <a:r>
              <a:rPr lang="en-US" altLang="ko-KR" dirty="0" smtClean="0"/>
              <a:t>PCSK9</a:t>
            </a:r>
            <a:r>
              <a:rPr lang="ko-KR" altLang="en-US" dirty="0" smtClean="0"/>
              <a:t>의 유전자 기반의 발견을 혁신적인 의약품으로 변모시키기 위한 지칠 줄 모르는 오랜 작업의 결정체”</a:t>
            </a:r>
            <a:endParaRPr lang="en-US" altLang="ko-KR" dirty="0" smtClean="0"/>
          </a:p>
          <a:p>
            <a:pPr>
              <a:lnSpc>
                <a:spcPct val="120000"/>
              </a:lnSpc>
              <a:spcBef>
                <a:spcPts val="1200"/>
              </a:spcBef>
            </a:pPr>
            <a:r>
              <a:rPr lang="en-US" altLang="ko-KR" dirty="0" smtClean="0"/>
              <a:t>NYT</a:t>
            </a:r>
            <a:r>
              <a:rPr lang="ko-KR" altLang="en-US" dirty="0" smtClean="0"/>
              <a:t>에 따르면 스탠퍼드대학 심장병 전문의인 </a:t>
            </a:r>
            <a:r>
              <a:rPr lang="ko-KR" altLang="en-US" dirty="0" err="1" smtClean="0"/>
              <a:t>조슈아</a:t>
            </a:r>
            <a:r>
              <a:rPr lang="ko-KR" altLang="en-US" dirty="0" smtClean="0"/>
              <a:t> </a:t>
            </a:r>
            <a:r>
              <a:rPr lang="ko-KR" altLang="en-US" dirty="0" err="1" smtClean="0"/>
              <a:t>놀스</a:t>
            </a:r>
            <a:r>
              <a:rPr lang="ko-KR" altLang="en-US" dirty="0" smtClean="0"/>
              <a:t> 박사는 유전학 연구에서 개발 아이디어를 얻은 이 약에 대해 “현대 유전 혁명의 승리”라고 평가</a:t>
            </a:r>
            <a:endParaRPr lang="ko-KR"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그룹 10"/>
          <p:cNvGrpSpPr/>
          <p:nvPr/>
        </p:nvGrpSpPr>
        <p:grpSpPr>
          <a:xfrm>
            <a:off x="1643042" y="928670"/>
            <a:ext cx="5715000" cy="3500462"/>
            <a:chOff x="1643042" y="928670"/>
            <a:chExt cx="5715000" cy="3500462"/>
          </a:xfrm>
        </p:grpSpPr>
        <p:pic>
          <p:nvPicPr>
            <p:cNvPr id="2" name="Picture 2" descr="Autosomal dominant genes"/>
            <p:cNvPicPr>
              <a:picLocks noChangeAspect="1" noChangeArrowheads="1"/>
            </p:cNvPicPr>
            <p:nvPr/>
          </p:nvPicPr>
          <p:blipFill>
            <a:blip r:embed="rId2"/>
            <a:srcRect t="7813" b="15624"/>
            <a:stretch>
              <a:fillRect/>
            </a:stretch>
          </p:blipFill>
          <p:spPr bwMode="auto">
            <a:xfrm>
              <a:off x="1643042" y="928670"/>
              <a:ext cx="5715000" cy="3500462"/>
            </a:xfrm>
            <a:prstGeom prst="rect">
              <a:avLst/>
            </a:prstGeom>
            <a:noFill/>
          </p:spPr>
        </p:pic>
        <p:sp>
          <p:nvSpPr>
            <p:cNvPr id="4" name="TextBox 3"/>
            <p:cNvSpPr txBox="1"/>
            <p:nvPr/>
          </p:nvSpPr>
          <p:spPr>
            <a:xfrm>
              <a:off x="5780323" y="3221626"/>
              <a:ext cx="142876" cy="194605"/>
            </a:xfrm>
            <a:prstGeom prst="rect">
              <a:avLst/>
            </a:prstGeom>
            <a:solidFill>
              <a:schemeClr val="bg1"/>
            </a:solidFill>
          </p:spPr>
          <p:txBody>
            <a:bodyPr wrap="square" lIns="0" tIns="0" rIns="0" bIns="0" rtlCol="0">
              <a:spAutoFit/>
            </a:bodyPr>
            <a:lstStyle/>
            <a:p>
              <a:pPr>
                <a:lnSpc>
                  <a:spcPts val="1500"/>
                </a:lnSpc>
              </a:pPr>
              <a:r>
                <a:rPr lang="en-US" altLang="ko-KR" b="1" spc="-100" dirty="0" smtClean="0">
                  <a:solidFill>
                    <a:srgbClr val="0070C0"/>
                  </a:solidFill>
                </a:rPr>
                <a:t>A</a:t>
              </a:r>
              <a:endParaRPr lang="ko-KR" altLang="en-US" b="1" spc="-100" dirty="0">
                <a:solidFill>
                  <a:srgbClr val="0070C0"/>
                </a:solidFill>
              </a:endParaRPr>
            </a:p>
          </p:txBody>
        </p:sp>
        <p:sp>
          <p:nvSpPr>
            <p:cNvPr id="9" name="TextBox 8"/>
            <p:cNvSpPr txBox="1"/>
            <p:nvPr/>
          </p:nvSpPr>
          <p:spPr>
            <a:xfrm>
              <a:off x="5572132" y="4169506"/>
              <a:ext cx="357190" cy="192360"/>
            </a:xfrm>
            <a:prstGeom prst="rect">
              <a:avLst/>
            </a:prstGeom>
            <a:solidFill>
              <a:schemeClr val="bg1"/>
            </a:solidFill>
          </p:spPr>
          <p:txBody>
            <a:bodyPr wrap="square" lIns="0" tIns="0" rIns="0" bIns="0" rtlCol="0">
              <a:spAutoFit/>
            </a:bodyPr>
            <a:lstStyle/>
            <a:p>
              <a:pPr>
                <a:lnSpc>
                  <a:spcPts val="1500"/>
                </a:lnSpc>
              </a:pPr>
              <a:r>
                <a:rPr lang="en-US" altLang="ko-KR" b="1" spc="-100" dirty="0" smtClean="0">
                  <a:solidFill>
                    <a:srgbClr val="0070C0"/>
                  </a:solidFill>
                </a:rPr>
                <a:t>AA</a:t>
              </a:r>
              <a:endParaRPr lang="ko-KR" altLang="en-US" b="1" spc="-100" dirty="0">
                <a:solidFill>
                  <a:srgbClr val="0070C0"/>
                </a:solidFill>
              </a:endParaRPr>
            </a:p>
          </p:txBody>
        </p:sp>
        <p:sp>
          <p:nvSpPr>
            <p:cNvPr id="10" name="TextBox 9"/>
            <p:cNvSpPr txBox="1"/>
            <p:nvPr/>
          </p:nvSpPr>
          <p:spPr>
            <a:xfrm>
              <a:off x="4195624" y="4175629"/>
              <a:ext cx="142876" cy="194605"/>
            </a:xfrm>
            <a:prstGeom prst="rect">
              <a:avLst/>
            </a:prstGeom>
            <a:solidFill>
              <a:schemeClr val="bg1"/>
            </a:solidFill>
          </p:spPr>
          <p:txBody>
            <a:bodyPr wrap="square" lIns="0" tIns="0" rIns="0" bIns="0" rtlCol="0">
              <a:spAutoFit/>
            </a:bodyPr>
            <a:lstStyle/>
            <a:p>
              <a:pPr>
                <a:lnSpc>
                  <a:spcPts val="1500"/>
                </a:lnSpc>
              </a:pPr>
              <a:r>
                <a:rPr lang="en-US" altLang="ko-KR" b="1" spc="-100" dirty="0" smtClean="0">
                  <a:solidFill>
                    <a:srgbClr val="0070C0"/>
                  </a:solidFill>
                </a:rPr>
                <a:t>A</a:t>
              </a:r>
              <a:endParaRPr lang="ko-KR" altLang="en-US" b="1" spc="-100" dirty="0">
                <a:solidFill>
                  <a:srgbClr val="0070C0"/>
                </a:solidFill>
              </a:endParaRPr>
            </a:p>
          </p:txBody>
        </p:sp>
      </p:grpSp>
      <p:sp>
        <p:nvSpPr>
          <p:cNvPr id="12" name="TextBox 11"/>
          <p:cNvSpPr txBox="1"/>
          <p:nvPr/>
        </p:nvSpPr>
        <p:spPr>
          <a:xfrm>
            <a:off x="857224" y="428604"/>
            <a:ext cx="2308389" cy="369332"/>
          </a:xfrm>
          <a:prstGeom prst="rect">
            <a:avLst/>
          </a:prstGeom>
          <a:noFill/>
        </p:spPr>
        <p:txBody>
          <a:bodyPr wrap="none" rtlCol="0">
            <a:spAutoFit/>
          </a:bodyPr>
          <a:lstStyle/>
          <a:p>
            <a:r>
              <a:rPr lang="en-US" altLang="ko-KR" dirty="0" err="1" smtClean="0"/>
              <a:t>Autosomal</a:t>
            </a:r>
            <a:r>
              <a:rPr lang="en-US" altLang="ko-KR" dirty="0" smtClean="0"/>
              <a:t> recessive</a:t>
            </a:r>
            <a:endParaRPr lang="ko-KR" altLang="en-US" dirty="0"/>
          </a:p>
        </p:txBody>
      </p:sp>
      <p:sp>
        <p:nvSpPr>
          <p:cNvPr id="13" name="직사각형 12"/>
          <p:cNvSpPr/>
          <p:nvPr/>
        </p:nvSpPr>
        <p:spPr>
          <a:xfrm>
            <a:off x="500034" y="4857760"/>
            <a:ext cx="8072494" cy="1200329"/>
          </a:xfrm>
          <a:prstGeom prst="rect">
            <a:avLst/>
          </a:prstGeom>
        </p:spPr>
        <p:txBody>
          <a:bodyPr wrap="square">
            <a:spAutoFit/>
          </a:bodyPr>
          <a:lstStyle/>
          <a:p>
            <a:r>
              <a:rPr lang="en-US" dirty="0" smtClean="0"/>
              <a:t>If you are born to parents who carry the same </a:t>
            </a:r>
            <a:r>
              <a:rPr lang="en-US" dirty="0" err="1" smtClean="0"/>
              <a:t>autosomal</a:t>
            </a:r>
            <a:r>
              <a:rPr lang="en-US" dirty="0" smtClean="0"/>
              <a:t> recessive change (mutation), you have a 1 in 4 chance of inheriting the abnormal gene from both parents and developing the disease. You have a 50% (1 in 2) chance of inheriting one abnormal gene. This would make you a carrier.</a:t>
            </a:r>
            <a:endParaRPr lang="ko-KR" altLang="en-US" dirty="0"/>
          </a:p>
        </p:txBody>
      </p:sp>
      <p:sp>
        <p:nvSpPr>
          <p:cNvPr id="14" name="직사각형 13"/>
          <p:cNvSpPr/>
          <p:nvPr/>
        </p:nvSpPr>
        <p:spPr>
          <a:xfrm>
            <a:off x="4714876" y="6286520"/>
            <a:ext cx="3795591" cy="338554"/>
          </a:xfrm>
          <a:prstGeom prst="rect">
            <a:avLst/>
          </a:prstGeom>
        </p:spPr>
        <p:txBody>
          <a:bodyPr wrap="none">
            <a:spAutoFit/>
          </a:bodyPr>
          <a:lstStyle/>
          <a:p>
            <a:r>
              <a:rPr lang="en-US" altLang="ko-KR" sz="1600" i="1" dirty="0" smtClean="0">
                <a:solidFill>
                  <a:schemeClr val="tx1">
                    <a:lumMod val="50000"/>
                    <a:lumOff val="50000"/>
                  </a:schemeClr>
                </a:solidFill>
              </a:rPr>
              <a:t>Ref&gt; U.S National library of Medicine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descr="https://www.urmc.rochester.edu/Encyclopedia/GetImage.aspx?ImageID=125644"/>
          <p:cNvPicPr>
            <a:picLocks noChangeAspect="1" noChangeArrowheads="1"/>
          </p:cNvPicPr>
          <p:nvPr/>
        </p:nvPicPr>
        <p:blipFill>
          <a:blip r:embed="rId2"/>
          <a:srcRect/>
          <a:stretch>
            <a:fillRect/>
          </a:stretch>
        </p:blipFill>
        <p:spPr bwMode="auto">
          <a:xfrm>
            <a:off x="214282" y="785794"/>
            <a:ext cx="8582025" cy="5343525"/>
          </a:xfrm>
          <a:prstGeom prst="rect">
            <a:avLst/>
          </a:prstGeom>
          <a:noFill/>
        </p:spPr>
      </p:pic>
      <p:sp>
        <p:nvSpPr>
          <p:cNvPr id="3" name="직사각형 2"/>
          <p:cNvSpPr/>
          <p:nvPr/>
        </p:nvSpPr>
        <p:spPr>
          <a:xfrm>
            <a:off x="5143504" y="6215082"/>
            <a:ext cx="3614451" cy="338554"/>
          </a:xfrm>
          <a:prstGeom prst="rect">
            <a:avLst/>
          </a:prstGeom>
        </p:spPr>
        <p:txBody>
          <a:bodyPr wrap="none">
            <a:spAutoFit/>
          </a:bodyPr>
          <a:lstStyle/>
          <a:p>
            <a:r>
              <a:rPr lang="en-US" altLang="ko-KR" sz="1600" i="1" dirty="0" smtClean="0">
                <a:solidFill>
                  <a:schemeClr val="tx1">
                    <a:lumMod val="50000"/>
                    <a:lumOff val="50000"/>
                  </a:schemeClr>
                </a:solidFill>
              </a:rPr>
              <a:t>Ref&gt; https://www.urmc.rochester.edu</a:t>
            </a:r>
            <a:endParaRPr lang="ko-KR" altLang="en-US" sz="1600" i="1" dirty="0">
              <a:solidFill>
                <a:schemeClr val="tx1">
                  <a:lumMod val="50000"/>
                  <a:lumOff val="50000"/>
                </a:schemeClr>
              </a:solidFill>
            </a:endParaRPr>
          </a:p>
        </p:txBody>
      </p:sp>
      <p:sp>
        <p:nvSpPr>
          <p:cNvPr id="4" name="TextBox 3"/>
          <p:cNvSpPr txBox="1"/>
          <p:nvPr/>
        </p:nvSpPr>
        <p:spPr>
          <a:xfrm>
            <a:off x="785786" y="357166"/>
            <a:ext cx="2357454" cy="369332"/>
          </a:xfrm>
          <a:prstGeom prst="rect">
            <a:avLst/>
          </a:prstGeom>
          <a:noFill/>
        </p:spPr>
        <p:txBody>
          <a:bodyPr wrap="square" rtlCol="0">
            <a:spAutoFit/>
          </a:bodyPr>
          <a:lstStyle/>
          <a:p>
            <a:r>
              <a:rPr lang="en-US" altLang="ko-KR" dirty="0" smtClean="0"/>
              <a:t>X-linked recessive</a:t>
            </a:r>
            <a:endParaRPr lang="ko-KR"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76225" y="200025"/>
            <a:ext cx="8591550" cy="64579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838943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00038" y="223838"/>
            <a:ext cx="8543925" cy="6410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838943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61938" y="209550"/>
            <a:ext cx="8620125" cy="6438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8389437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828</TotalTime>
  <Words>569</Words>
  <Application>Microsoft Office PowerPoint</Application>
  <PresentationFormat>화면 슬라이드 쇼(4:3)</PresentationFormat>
  <Paragraphs>41</Paragraphs>
  <Slides>46</Slides>
  <Notes>1</Notes>
  <HiddenSlides>0</HiddenSlides>
  <MMClips>0</MMClips>
  <ScaleCrop>false</ScaleCrop>
  <HeadingPairs>
    <vt:vector size="4" baseType="variant">
      <vt:variant>
        <vt:lpstr>테마</vt:lpstr>
      </vt:variant>
      <vt:variant>
        <vt:i4>1</vt:i4>
      </vt:variant>
      <vt:variant>
        <vt:lpstr>슬라이드 제목</vt:lpstr>
      </vt:variant>
      <vt:variant>
        <vt:i4>46</vt:i4>
      </vt:variant>
    </vt:vector>
  </HeadingPairs>
  <TitlesOfParts>
    <vt:vector size="47" baseType="lpstr">
      <vt:lpstr>Office 테마</vt:lpstr>
      <vt:lpstr>Part III. Genetic Association Analysis</vt:lpstr>
      <vt:lpstr>Chapter 13. Classification of Phenotype and Strategies for Disease Gene Identification</vt:lpstr>
      <vt:lpstr>슬라이드 3</vt:lpstr>
      <vt:lpstr>슬라이드 4</vt:lpstr>
      <vt:lpstr>슬라이드 5</vt:lpstr>
      <vt:lpstr>슬라이드 6</vt:lpstr>
      <vt:lpstr>슬라이드 7</vt:lpstr>
      <vt:lpstr>슬라이드 8</vt:lpstr>
      <vt:lpstr>슬라이드 9</vt:lpstr>
      <vt:lpstr>슬라이드 10</vt:lpstr>
      <vt:lpstr>슬라이드 11</vt:lpstr>
      <vt:lpstr>슬라이드 12</vt:lpstr>
      <vt:lpstr>슬라이드 13</vt:lpstr>
      <vt:lpstr>슬라이드 14</vt:lpstr>
      <vt:lpstr>슬라이드 15</vt:lpstr>
      <vt:lpstr>슬라이드 16</vt:lpstr>
      <vt:lpstr>슬라이드 17</vt:lpstr>
      <vt:lpstr>슬라이드 18</vt:lpstr>
      <vt:lpstr>슬라이드 19</vt:lpstr>
      <vt:lpstr>슬라이드 20</vt:lpstr>
      <vt:lpstr>슬라이드 21</vt:lpstr>
      <vt:lpstr>슬라이드 22</vt:lpstr>
      <vt:lpstr>슬라이드 23</vt:lpstr>
      <vt:lpstr>슬라이드 24</vt:lpstr>
      <vt:lpstr>슬라이드 25</vt:lpstr>
      <vt:lpstr>슬라이드 26</vt:lpstr>
      <vt:lpstr>슬라이드 27</vt:lpstr>
      <vt:lpstr>슬라이드 28</vt:lpstr>
      <vt:lpstr>슬라이드 29</vt:lpstr>
      <vt:lpstr>슬라이드 30</vt:lpstr>
      <vt:lpstr>슬라이드 31</vt:lpstr>
      <vt:lpstr>슬라이드 32</vt:lpstr>
      <vt:lpstr>슬라이드 33</vt:lpstr>
      <vt:lpstr>슬라이드 34</vt:lpstr>
      <vt:lpstr>슬라이드 35</vt:lpstr>
      <vt:lpstr>슬라이드 36</vt:lpstr>
      <vt:lpstr>슬라이드 37</vt:lpstr>
      <vt:lpstr>슬라이드 38</vt:lpstr>
      <vt:lpstr>슬라이드 39</vt:lpstr>
      <vt:lpstr>슬라이드 40</vt:lpstr>
      <vt:lpstr>FH3: mutations in PCSK9</vt:lpstr>
      <vt:lpstr>슬라이드 42</vt:lpstr>
      <vt:lpstr>슬라이드 43</vt:lpstr>
      <vt:lpstr>슬라이드 44</vt:lpstr>
      <vt:lpstr>슬라이드 45</vt:lpstr>
      <vt:lpstr>PCSK9 관련 기사</vt:lpstr>
    </vt:vector>
  </TitlesOfParts>
  <Company>R&amp;D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III. Genetic Association Analysis</dc:title>
  <dc:creator>Microsoft Corporation</dc:creator>
  <cp:lastModifiedBy>Xnote</cp:lastModifiedBy>
  <cp:revision>27</cp:revision>
  <dcterms:created xsi:type="dcterms:W3CDTF">2006-10-05T04:04:58Z</dcterms:created>
  <dcterms:modified xsi:type="dcterms:W3CDTF">2015-09-01T07:14:18Z</dcterms:modified>
</cp:coreProperties>
</file>