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79" r:id="rId9"/>
    <p:sldId id="280" r:id="rId10"/>
    <p:sldId id="258" r:id="rId11"/>
    <p:sldId id="259" r:id="rId12"/>
    <p:sldId id="260" r:id="rId13"/>
    <p:sldId id="26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518520" y="6356350"/>
            <a:ext cx="2133600" cy="365125"/>
          </a:xfrm>
        </p:spPr>
        <p:txBody>
          <a:bodyPr/>
          <a:lstStyle/>
          <a:p>
            <a:fld id="{F9188E36-37B4-4BF0-B8C9-19020FFF9A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0A27-F63C-4389-867C-42F46BE3A474}" type="datetimeFigureOut">
              <a:rPr lang="ko-KR" altLang="en-US" smtClean="0"/>
              <a:pPr/>
              <a:t>2015-08-31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4A814-4569-42E4-97C3-48D9B293C9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cuda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readme.skplanet.com/?p=1080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dx.doi.org/10.1007/978-3-540-68880-8_32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log.naver.com/PostView.nhn?blogId=asan_nanum&amp;logNo=220405859058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18648" cy="1470025"/>
          </a:xfrm>
        </p:spPr>
        <p:txBody>
          <a:bodyPr/>
          <a:lstStyle/>
          <a:p>
            <a:r>
              <a:rPr lang="en-US" altLang="ko-KR" dirty="0" err="1" smtClean="0"/>
              <a:t>Deeplearning</a:t>
            </a:r>
            <a:r>
              <a:rPr lang="ko-KR" altLang="en-US" dirty="0" smtClean="0"/>
              <a:t>을 이용한 추천기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Deeplearning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오픈소스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39552" y="1434501"/>
          <a:ext cx="8208912" cy="4597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35"/>
                <a:gridCol w="3504361"/>
                <a:gridCol w="2448272"/>
                <a:gridCol w="1296144"/>
              </a:tblGrid>
              <a:tr h="5093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오픈소스명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설명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장단점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CUDA</a:t>
                      </a:r>
                      <a:r>
                        <a:rPr lang="ko-KR" altLang="en-US" sz="1200" dirty="0" smtClean="0"/>
                        <a:t>지원</a:t>
                      </a:r>
                      <a:endParaRPr lang="ko-KR" altLang="en-US" sz="1200" dirty="0"/>
                    </a:p>
                  </a:txBody>
                  <a:tcPr/>
                </a:tc>
              </a:tr>
              <a:tr h="816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Theano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University of Montreal</a:t>
                      </a:r>
                      <a:r>
                        <a:rPr lang="ko-KR" altLang="en-US" sz="1200" dirty="0" smtClean="0"/>
                        <a:t>에서 개발한 </a:t>
                      </a:r>
                      <a:r>
                        <a:rPr lang="en-US" altLang="ko-KR" sz="1200" dirty="0" smtClean="0"/>
                        <a:t>LIB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Python ,</a:t>
                      </a:r>
                      <a:r>
                        <a:rPr lang="en-US" altLang="ko-KR" sz="1200" baseline="0" dirty="0" smtClean="0"/>
                        <a:t> C++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http://deeplearning.net/software/theano/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문서화와 사용자층이 가장</a:t>
                      </a:r>
                      <a:r>
                        <a:rPr lang="ko-KR" altLang="en-US" sz="1200" baseline="0" dirty="0" smtClean="0"/>
                        <a:t> 많음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err="1" smtClean="0"/>
                        <a:t>Theano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기반의 간편한 </a:t>
                      </a:r>
                      <a:r>
                        <a:rPr lang="en-US" altLang="ko-KR" sz="1200" dirty="0" smtClean="0"/>
                        <a:t>LIB</a:t>
                      </a:r>
                      <a:r>
                        <a:rPr lang="ko-KR" altLang="en-US" sz="1200" dirty="0" smtClean="0"/>
                        <a:t>가 많이 개발되어 있음</a:t>
                      </a:r>
                      <a:r>
                        <a:rPr lang="en-US" altLang="ko-KR" sz="1200" dirty="0" smtClean="0"/>
                        <a:t>(  keras.io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</a:tr>
              <a:tr h="816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torch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NYU</a:t>
                      </a:r>
                      <a:r>
                        <a:rPr lang="ko-KR" altLang="en-US" sz="1200" dirty="0" smtClean="0"/>
                        <a:t>에서 개발한 </a:t>
                      </a:r>
                      <a:r>
                        <a:rPr lang="en-US" altLang="ko-KR" sz="1200" dirty="0" smtClean="0"/>
                        <a:t>LIB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Ruby,</a:t>
                      </a:r>
                      <a:r>
                        <a:rPr lang="en-US" altLang="ko-KR" sz="1200" baseline="0" dirty="0" smtClean="0"/>
                        <a:t> C++ </a:t>
                      </a:r>
                      <a:r>
                        <a:rPr lang="ko-KR" altLang="en-US" sz="1200" baseline="0" dirty="0" smtClean="0"/>
                        <a:t>구현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http://torch.ch/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사용예제가 많고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아이폰과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안드로이드용도</a:t>
                      </a:r>
                      <a:r>
                        <a:rPr lang="ko-KR" altLang="en-US" sz="1200" dirty="0" smtClean="0"/>
                        <a:t> 있음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YES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8163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Caffe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UC Berkeley</a:t>
                      </a:r>
                      <a:r>
                        <a:rPr lang="ko-KR" altLang="en-US" sz="1200" dirty="0" smtClean="0"/>
                        <a:t>에서 개발한</a:t>
                      </a:r>
                      <a:r>
                        <a:rPr lang="en-US" altLang="ko-KR" sz="1200" dirty="0" smtClean="0"/>
                        <a:t> LIB</a:t>
                      </a:r>
                    </a:p>
                    <a:p>
                      <a:pPr latinLnBrk="1"/>
                      <a:r>
                        <a:rPr lang="en-US" altLang="ko-KR" sz="1200" dirty="0" smtClean="0"/>
                        <a:t>Python ,</a:t>
                      </a:r>
                      <a:r>
                        <a:rPr lang="en-US" altLang="ko-KR" sz="1200" baseline="0" dirty="0" smtClean="0"/>
                        <a:t> C++ </a:t>
                      </a:r>
                      <a:r>
                        <a:rPr lang="ko-KR" altLang="en-US" sz="1200" baseline="0" dirty="0" smtClean="0"/>
                        <a:t>구현</a:t>
                      </a:r>
                      <a:r>
                        <a:rPr lang="en-US" altLang="ko-KR" sz="1200" baseline="0" dirty="0" smtClean="0"/>
                        <a:t>,  </a:t>
                      </a:r>
                      <a:r>
                        <a:rPr lang="ko-KR" altLang="en-US" sz="1200" baseline="0" dirty="0" smtClean="0"/>
                        <a:t>설정파일로 대부분 제어가 가능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en-US" altLang="ko-KR" sz="1200" dirty="0" smtClean="0"/>
                        <a:t>http://caffe.berkeleyvision.org/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모델을 </a:t>
                      </a:r>
                      <a:r>
                        <a:rPr lang="en-US" altLang="ko-KR" sz="1200" dirty="0" smtClean="0"/>
                        <a:t>JSON</a:t>
                      </a:r>
                      <a:r>
                        <a:rPr lang="ko-KR" altLang="en-US" sz="1200" dirty="0" smtClean="0"/>
                        <a:t>형식으로 정의 가능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범용성이</a:t>
                      </a:r>
                      <a:r>
                        <a:rPr lang="ko-KR" altLang="en-US" sz="1200" dirty="0" smtClean="0"/>
                        <a:t> 좋음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ko-KR" altLang="en-US" sz="1200" dirty="0" smtClean="0"/>
                        <a:t>메모리와 </a:t>
                      </a:r>
                      <a:r>
                        <a:rPr lang="en-US" altLang="ko-KR" sz="1200" dirty="0" smtClean="0"/>
                        <a:t>CPU</a:t>
                      </a:r>
                      <a:r>
                        <a:rPr lang="ko-KR" altLang="en-US" sz="1200" dirty="0" smtClean="0"/>
                        <a:t>을 더 많이 사용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YES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</a:tr>
              <a:tr h="10465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DL4J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자바로 구현된 </a:t>
                      </a:r>
                      <a:r>
                        <a:rPr lang="en-US" altLang="ko-KR" sz="1200" dirty="0" smtClean="0"/>
                        <a:t>LIB</a:t>
                      </a:r>
                    </a:p>
                    <a:p>
                      <a:pPr latinLnBrk="1"/>
                      <a:r>
                        <a:rPr lang="ko-KR" altLang="en-US" sz="1200" dirty="0" smtClean="0"/>
                        <a:t>자바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스칼라</a:t>
                      </a:r>
                      <a:r>
                        <a:rPr lang="en-US" altLang="ko-KR" sz="1200" baseline="0" dirty="0" smtClean="0"/>
                        <a:t>, C++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http://deeplearning4j.org/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자바로 구현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여러 장비에서 병렬처리가 가능</a:t>
                      </a:r>
                      <a:endParaRPr lang="en-US" altLang="ko-KR" sz="12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버전업이 잦고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버전별</a:t>
                      </a:r>
                      <a:r>
                        <a:rPr lang="ko-KR" altLang="en-US" sz="1200" dirty="0" smtClean="0"/>
                        <a:t> 호환성이 낮고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메뉴얼이</a:t>
                      </a:r>
                      <a:r>
                        <a:rPr lang="ko-KR" altLang="en-US" sz="1200" dirty="0" smtClean="0"/>
                        <a:t> 빈약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YES</a:t>
                      </a:r>
                      <a:endParaRPr lang="ko-KR" altLang="en-US" sz="1200" dirty="0"/>
                    </a:p>
                  </a:txBody>
                  <a:tcPr/>
                </a:tc>
              </a:tr>
              <a:tr h="5860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lmj.rbm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PyPI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에서 제공하는 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RBM LIB</a:t>
                      </a:r>
                    </a:p>
                    <a:p>
                      <a:pPr latinLnBrk="1"/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pypi.python.org/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pypi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/lmj.rbm/0.1.1</a:t>
                      </a:r>
                      <a:endParaRPr lang="ko-KR" alt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사용하기 편리함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학습시간이 오래 걸림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DeepLearning4J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4208" y="1227232"/>
            <a:ext cx="4963212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직선 연결선 5"/>
          <p:cNvCxnSpPr/>
          <p:nvPr/>
        </p:nvCxnSpPr>
        <p:spPr>
          <a:xfrm>
            <a:off x="3995936" y="3046100"/>
            <a:ext cx="6480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370180" y="3046100"/>
            <a:ext cx="8503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53488" y="3190116"/>
            <a:ext cx="96658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090312" y="3342516"/>
            <a:ext cx="16257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DL4J </a:t>
            </a:r>
            <a:r>
              <a:rPr lang="ko-KR" altLang="en-US" dirty="0" smtClean="0"/>
              <a:t>설치 및 개발환경</a:t>
            </a:r>
            <a:r>
              <a:rPr lang="en-US" altLang="ko-KR" dirty="0" smtClean="0"/>
              <a:t>( 1/3 )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자바로 구현되어 있어서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을 다운로드됨</a:t>
            </a:r>
            <a:r>
              <a:rPr lang="en-US" altLang="ko-KR" dirty="0" smtClean="0"/>
              <a:t>. ( </a:t>
            </a:r>
            <a:r>
              <a:rPr lang="ko-KR" altLang="en-US" b="1" dirty="0" smtClean="0">
                <a:solidFill>
                  <a:schemeClr val="tx2"/>
                </a:solidFill>
              </a:rPr>
              <a:t>자바 </a:t>
            </a:r>
            <a:r>
              <a:rPr lang="en-US" altLang="ko-KR" b="1" dirty="0" smtClean="0">
                <a:solidFill>
                  <a:schemeClr val="tx2"/>
                </a:solidFill>
              </a:rPr>
              <a:t>7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이상 필요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GPU</a:t>
            </a:r>
            <a:r>
              <a:rPr lang="ko-KR" altLang="en-US" dirty="0" smtClean="0"/>
              <a:t>를 사용하지 않으면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특별한 설정이 필요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좋은 시작점 </a:t>
            </a:r>
            <a:r>
              <a:rPr lang="en-US" altLang="ko-KR" dirty="0" smtClean="0"/>
              <a:t>=&gt; </a:t>
            </a:r>
            <a:r>
              <a:rPr lang="en-US" altLang="ko-KR" b="1" dirty="0" smtClean="0">
                <a:solidFill>
                  <a:schemeClr val="tx2"/>
                </a:solidFill>
              </a:rPr>
              <a:t>DL4J Examples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https://github.com/deeplearning4j/dl4j-0.0.3.3-examples.git</a:t>
            </a:r>
          </a:p>
          <a:p>
            <a:r>
              <a:rPr lang="en-US" altLang="ko-KR" dirty="0" err="1" smtClean="0"/>
              <a:t>mvn</a:t>
            </a:r>
            <a:r>
              <a:rPr lang="en-US" altLang="ko-KR" dirty="0" smtClean="0"/>
              <a:t> clean install -</a:t>
            </a:r>
            <a:r>
              <a:rPr lang="en-US" altLang="ko-KR" dirty="0" err="1" smtClean="0"/>
              <a:t>DskipTests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Dmaven.javadoc.skip</a:t>
            </a:r>
            <a:r>
              <a:rPr lang="en-US" altLang="ko-KR" dirty="0" smtClean="0"/>
              <a:t>=true</a:t>
            </a:r>
          </a:p>
          <a:p>
            <a:r>
              <a:rPr lang="ko-KR" altLang="en-US" dirty="0" smtClean="0"/>
              <a:t>주의 </a:t>
            </a:r>
            <a:r>
              <a:rPr lang="en-US" altLang="ko-KR" dirty="0" smtClean="0"/>
              <a:t>: Eclipse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IntelliJ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mvn</a:t>
            </a:r>
            <a:r>
              <a:rPr lang="ko-KR" altLang="en-US" dirty="0" smtClean="0"/>
              <a:t>으로 핵심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파일들이 다운로드가 안 되는 문제가 있음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sz="2600" dirty="0" smtClean="0"/>
              <a:t>    =&gt; </a:t>
            </a:r>
            <a:r>
              <a:rPr lang="ko-KR" altLang="en-US" sz="2600" dirty="0" err="1" smtClean="0"/>
              <a:t>리눅스</a:t>
            </a:r>
            <a:r>
              <a:rPr lang="ko-KR" altLang="en-US" sz="2600" dirty="0" smtClean="0"/>
              <a:t> 명령 프롬프트에서 실행함</a:t>
            </a:r>
            <a:r>
              <a:rPr lang="en-US" altLang="ko-KR" sz="2600" dirty="0" smtClean="0"/>
              <a:t>.</a:t>
            </a:r>
            <a:endParaRPr lang="ko-KR" altLang="en-US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DL4J </a:t>
            </a:r>
            <a:r>
              <a:rPr lang="ko-KR" altLang="en-US" dirty="0" smtClean="0"/>
              <a:t>설치 및 개발환경</a:t>
            </a:r>
            <a:r>
              <a:rPr lang="en-US" altLang="ko-KR" dirty="0" smtClean="0"/>
              <a:t> ( 2/3 )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Mvn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빌드가</a:t>
            </a:r>
            <a:r>
              <a:rPr lang="ko-KR" altLang="en-US" dirty="0" smtClean="0"/>
              <a:t> 완료 되면</a:t>
            </a:r>
            <a:r>
              <a:rPr lang="en-US" altLang="ko-KR" dirty="0" smtClean="0"/>
              <a:t>, dl4j-0.0.3.3-examples/target/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deeplearning4j-examples-0.0.3.3.3-SNAPSHOT-bin.zip</a:t>
            </a:r>
            <a:r>
              <a:rPr lang="ko-KR" altLang="en-US" dirty="0" smtClean="0"/>
              <a:t>이 생성</a:t>
            </a:r>
            <a:endParaRPr lang="en-US" altLang="ko-KR" dirty="0" smtClean="0"/>
          </a:p>
          <a:p>
            <a:r>
              <a:rPr lang="ko-KR" altLang="en-US" dirty="0" smtClean="0"/>
              <a:t>생성된 </a:t>
            </a:r>
            <a:r>
              <a:rPr lang="en-US" altLang="ko-KR" dirty="0" smtClean="0"/>
              <a:t>zip</a:t>
            </a:r>
            <a:r>
              <a:rPr lang="ko-KR" altLang="en-US" dirty="0" err="1" smtClean="0"/>
              <a:t>파일안에</a:t>
            </a:r>
            <a:r>
              <a:rPr lang="ko-KR" altLang="en-US" dirty="0" smtClean="0"/>
              <a:t> 필요한 모든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파일들이 포함됨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DL4J </a:t>
            </a:r>
            <a:r>
              <a:rPr lang="ko-KR" altLang="en-US" dirty="0" smtClean="0"/>
              <a:t>설치 및 개발환경</a:t>
            </a:r>
            <a:r>
              <a:rPr lang="en-US" altLang="ko-KR" dirty="0" smtClean="0"/>
              <a:t> ( 3/3 )</a:t>
            </a:r>
            <a:endParaRPr lang="ko-KR" alt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732" y="1600200"/>
            <a:ext cx="8016535" cy="45259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1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실행환경</a:t>
            </a:r>
            <a:endParaRPr lang="ko-KR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31776"/>
            <a:ext cx="8229600" cy="2259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3384842"/>
            <a:ext cx="8208912" cy="26314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## run_recommend_02.sh </a:t>
            </a:r>
          </a:p>
          <a:p>
            <a:r>
              <a:rPr lang="en-US" altLang="ko-KR" sz="1100" dirty="0" smtClean="0"/>
              <a:t>export LIB_JARS</a:t>
            </a:r>
          </a:p>
          <a:p>
            <a:r>
              <a:rPr lang="en-US" altLang="ko-KR" sz="1100" dirty="0" smtClean="0"/>
              <a:t>for f in lib/*.jar; do</a:t>
            </a:r>
          </a:p>
          <a:p>
            <a:r>
              <a:rPr lang="en-US" altLang="ko-KR" sz="1100" dirty="0" smtClean="0"/>
              <a:t>  if [ "$LIB_JARS" ]; then</a:t>
            </a:r>
          </a:p>
          <a:p>
            <a:r>
              <a:rPr lang="en-US" altLang="ko-KR" sz="1100" dirty="0" smtClean="0"/>
              <a:t>    export LIB_JARS=$LIB_JARS:$f</a:t>
            </a:r>
          </a:p>
          <a:p>
            <a:r>
              <a:rPr lang="en-US" altLang="ko-KR" sz="1100" dirty="0" smtClean="0"/>
              <a:t>  else</a:t>
            </a:r>
          </a:p>
          <a:p>
            <a:r>
              <a:rPr lang="en-US" altLang="ko-KR" sz="1100" dirty="0" smtClean="0"/>
              <a:t>    export LIB_JARS=$f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fi</a:t>
            </a:r>
            <a:endParaRPr lang="en-US" altLang="ko-KR" sz="1100" dirty="0" smtClean="0"/>
          </a:p>
          <a:p>
            <a:r>
              <a:rPr lang="en-US" altLang="ko-KR" sz="1100" dirty="0" smtClean="0"/>
              <a:t>done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NS_CLASSPATH=$LIB_JARS:dl4j-rbm.jar</a:t>
            </a:r>
          </a:p>
          <a:p>
            <a:r>
              <a:rPr lang="en-US" altLang="ko-KR" sz="1100" dirty="0" smtClean="0"/>
              <a:t>CLASS_NAME=</a:t>
            </a:r>
            <a:r>
              <a:rPr lang="en-US" altLang="ko-KR" sz="1100" dirty="0" err="1" smtClean="0"/>
              <a:t>com.feelingk.recommender.Recommend</a:t>
            </a:r>
            <a:endParaRPr lang="en-US" altLang="ko-KR" sz="1100" dirty="0" smtClean="0"/>
          </a:p>
          <a:p>
            <a:r>
              <a:rPr lang="en-US" altLang="ko-KR" sz="1100" dirty="0" smtClean="0"/>
              <a:t>JAVA_OPTION="-Dorg.slf4j.simpleLogger.defaultLogLevel=STDOUT"</a:t>
            </a:r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java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-Xmx16g</a:t>
            </a:r>
            <a:r>
              <a:rPr lang="en-US" altLang="ko-KR" sz="1100" dirty="0" smtClean="0"/>
              <a:t> $JAVA_OPTION -</a:t>
            </a:r>
            <a:r>
              <a:rPr lang="en-US" altLang="ko-KR" sz="1100" dirty="0" err="1" smtClean="0"/>
              <a:t>classpath</a:t>
            </a:r>
            <a:r>
              <a:rPr lang="en-US" altLang="ko-KR" sz="1100" dirty="0" smtClean="0"/>
              <a:t> $NS_CLASSPATH $CLASS_NAME DBN vod_model_1000 ALL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6160348"/>
            <a:ext cx="8208912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GPU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5472608" cy="414276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64716" y="2420888"/>
            <a:ext cx="32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nd4j-jblas =&gt;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nd4j-jcublas-X.X </a:t>
            </a:r>
            <a:r>
              <a:rPr lang="ko-KR" altLang="en-US" dirty="0" smtClean="0"/>
              <a:t>로 변경</a:t>
            </a:r>
            <a:endParaRPr lang="ko-KR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4716" y="3645024"/>
            <a:ext cx="3240360" cy="94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1259632" y="5013176"/>
            <a:ext cx="2376264" cy="64807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GPU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build-essential</a:t>
            </a:r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-headers-`</a:t>
            </a:r>
            <a:r>
              <a:rPr lang="en-US" altLang="ko-KR" dirty="0" err="1" smtClean="0"/>
              <a:t>uname</a:t>
            </a:r>
            <a:r>
              <a:rPr lang="en-US" altLang="ko-KR" dirty="0" smtClean="0"/>
              <a:t> -r`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libgfortran3 </a:t>
            </a:r>
            <a:endParaRPr lang="en-US" altLang="ko-KR" dirty="0" smtClean="0"/>
          </a:p>
          <a:p>
            <a:r>
              <a:rPr lang="ko-KR" altLang="en-US" dirty="0" smtClean="0"/>
              <a:t>자신의 그래픽카드에 맞는 그래픽 드라이버 설치</a:t>
            </a:r>
            <a:endParaRPr lang="en-US" altLang="ko-KR" dirty="0" smtClean="0"/>
          </a:p>
          <a:p>
            <a:r>
              <a:rPr lang="en-US" altLang="ko-KR" dirty="0" smtClean="0"/>
              <a:t>CUDA </a:t>
            </a:r>
            <a:r>
              <a:rPr lang="en-US" altLang="ko-KR" dirty="0" err="1" smtClean="0"/>
              <a:t>x.x</a:t>
            </a:r>
            <a:r>
              <a:rPr lang="en-US" altLang="ko-KR" dirty="0" smtClean="0"/>
              <a:t> </a:t>
            </a:r>
            <a:r>
              <a:rPr lang="ko-KR" altLang="en-US" dirty="0" smtClean="0"/>
              <a:t>드라이버 설치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www.jcuda.org</a:t>
            </a:r>
            <a:r>
              <a:rPr lang="ko-KR" altLang="en-US" dirty="0" smtClean="0"/>
              <a:t>사이트에서 </a:t>
            </a:r>
            <a:r>
              <a:rPr lang="en-US" altLang="ko-KR" dirty="0" err="1" smtClean="0"/>
              <a:t>jcuda</a:t>
            </a:r>
            <a:r>
              <a:rPr lang="en-US" altLang="ko-KR" dirty="0" smtClean="0"/>
              <a:t> LIB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bashrc</a:t>
            </a:r>
            <a:r>
              <a:rPr lang="ko-KR" altLang="en-US" dirty="0" smtClean="0"/>
              <a:t>파일에 아래 등록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export </a:t>
            </a:r>
            <a:r>
              <a:rPr lang="en-US" altLang="ko-KR" dirty="0"/>
              <a:t>PATH=/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cuda</a:t>
            </a:r>
            <a:r>
              <a:rPr lang="en-US" altLang="ko-KR" dirty="0"/>
              <a:t>/bin:$</a:t>
            </a:r>
            <a:r>
              <a:rPr lang="en-US" altLang="ko-KR" dirty="0" smtClean="0"/>
              <a:t>PATH</a:t>
            </a:r>
          </a:p>
          <a:p>
            <a:pPr lvl="1">
              <a:buNone/>
            </a:pPr>
            <a:r>
              <a:rPr lang="en-US" altLang="ko-KR" dirty="0" smtClean="0"/>
              <a:t>export LD_LIBRARY_PATH</a:t>
            </a:r>
            <a:r>
              <a:rPr lang="en-US" altLang="ko-KR" dirty="0"/>
              <a:t>=$LD_LIBRARY_PATH:/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cuda</a:t>
            </a:r>
            <a:r>
              <a:rPr lang="en-US" altLang="ko-KR" dirty="0"/>
              <a:t>/lib64:/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/local/lib:~/work/</a:t>
            </a:r>
            <a:r>
              <a:rPr lang="en-US" altLang="ko-KR" dirty="0" err="1" smtClean="0"/>
              <a:t>jcuda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VOD </a:t>
            </a:r>
            <a:r>
              <a:rPr lang="ko-KR" altLang="en-US" dirty="0" smtClean="0"/>
              <a:t>시청 데이터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76872"/>
            <a:ext cx="5003175" cy="410158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27584" y="1258674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사용자 수 </a:t>
            </a:r>
            <a:r>
              <a:rPr lang="en-US" altLang="ko-KR" dirty="0" smtClean="0"/>
              <a:t>: 15,000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한명당</a:t>
            </a:r>
            <a:r>
              <a:rPr lang="ko-KR" altLang="en-US" dirty="0" smtClean="0"/>
              <a:t> 평균 </a:t>
            </a:r>
            <a:r>
              <a:rPr lang="en-US" altLang="ko-KR" dirty="0" smtClean="0"/>
              <a:t>90</a:t>
            </a:r>
            <a:r>
              <a:rPr lang="ko-KR" altLang="en-US" dirty="0" smtClean="0"/>
              <a:t>개 정도 </a:t>
            </a:r>
            <a:r>
              <a:rPr lang="en-US" altLang="ko-KR" dirty="0" smtClean="0"/>
              <a:t>VOD </a:t>
            </a:r>
            <a:r>
              <a:rPr lang="ko-KR" altLang="en-US" dirty="0" smtClean="0"/>
              <a:t>시청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수 </a:t>
            </a:r>
            <a:r>
              <a:rPr lang="en-US" altLang="ko-KR" dirty="0" smtClean="0"/>
              <a:t>: 18,831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dirty="0" smtClean="0"/>
              <a:t> 데이터 수 </a:t>
            </a:r>
            <a:r>
              <a:rPr lang="en-US" altLang="ko-KR" dirty="0" smtClean="0"/>
              <a:t>: 1,345,178</a:t>
            </a:r>
            <a:r>
              <a:rPr lang="ko-KR" altLang="en-US" dirty="0" smtClean="0"/>
              <a:t>개 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DBN </a:t>
            </a:r>
            <a:r>
              <a:rPr lang="ko-KR" altLang="en-US" dirty="0" smtClean="0"/>
              <a:t>이용한 추천엔진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556792"/>
            <a:ext cx="4104456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Deeplearning4J</a:t>
            </a:r>
            <a:r>
              <a:rPr lang="ko-KR" altLang="en-US" sz="1800" dirty="0" smtClean="0"/>
              <a:t>의 예제</a:t>
            </a:r>
            <a:endParaRPr lang="en-US" altLang="ko-KR" sz="1800" dirty="0" smtClean="0"/>
          </a:p>
          <a:p>
            <a:pPr marL="800100" lvl="1" indent="-342900">
              <a:buFont typeface="+mj-lt"/>
              <a:buAutoNum type="arabicParenR"/>
            </a:pP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Convolutional</a:t>
            </a:r>
            <a:r>
              <a:rPr lang="en-US" altLang="ko-KR" sz="1600" dirty="0" smtClean="0"/>
              <a:t> Neural Nets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 smtClean="0"/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Deep-belief Neural Nets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 smtClean="0"/>
              <a:t> Glove Example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 smtClean="0"/>
              <a:t> Restricted Boltzmann Machines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 smtClean="0"/>
              <a:t> Recurrent Neural Nets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 smtClean="0"/>
              <a:t> Recursive Neural Nets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 smtClean="0"/>
              <a:t> TSNE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600" dirty="0" smtClean="0"/>
              <a:t> Word2Vec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sz="1600" dirty="0"/>
          </a:p>
          <a:p>
            <a:pPr marL="400050"/>
            <a:r>
              <a:rPr lang="en-US" altLang="ko-KR" sz="1800" dirty="0" smtClean="0"/>
              <a:t>Deep-belief Neural Nets</a:t>
            </a:r>
            <a:r>
              <a:rPr lang="ko-KR" altLang="en-US" sz="1800" dirty="0" smtClean="0"/>
              <a:t>의 </a:t>
            </a:r>
            <a:r>
              <a:rPr lang="en-US" altLang="ko-KR" sz="1800" dirty="0" err="1" smtClean="0"/>
              <a:t>DBNSmallMnistExample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예제를 활용</a:t>
            </a:r>
            <a:endParaRPr lang="en-US" altLang="ko-KR" sz="1800" dirty="0" smtClean="0"/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5583" y="1556792"/>
            <a:ext cx="4718221" cy="388843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</a:t>
            </a:r>
            <a:r>
              <a:rPr lang="ko-KR" altLang="en-US" dirty="0"/>
              <a:t>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Deep learning </a:t>
            </a:r>
            <a:r>
              <a:rPr lang="ko-KR" altLang="en-US" sz="2000" b="1" dirty="0"/>
              <a:t>기반 </a:t>
            </a:r>
            <a:r>
              <a:rPr lang="en-US" altLang="ko-KR" sz="2000" b="1" dirty="0"/>
              <a:t>T map POI </a:t>
            </a:r>
            <a:r>
              <a:rPr lang="ko-KR" altLang="en-US" sz="2000" b="1" dirty="0"/>
              <a:t>추천 기술개발 </a:t>
            </a:r>
            <a:r>
              <a:rPr lang="ko-KR" altLang="en-US" sz="2000" b="1" dirty="0" smtClean="0"/>
              <a:t>사례</a:t>
            </a:r>
            <a:r>
              <a:rPr lang="en-US" altLang="ko-KR" sz="2000" b="1" dirty="0" smtClean="0"/>
              <a:t>( SKP )</a:t>
            </a:r>
            <a:endParaRPr lang="ko-KR" altLang="en-US" sz="2000" b="1" dirty="0"/>
          </a:p>
          <a:p>
            <a:r>
              <a:rPr lang="en-US" altLang="ko-KR" sz="2000" dirty="0" smtClean="0">
                <a:hlinkClick r:id="rId2"/>
              </a:rPr>
              <a:t>http://readme.skplanet.com/?p=10804</a:t>
            </a:r>
            <a:endParaRPr lang="en-US" altLang="ko-KR" sz="2000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420888"/>
            <a:ext cx="5040560" cy="404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DBN </a:t>
            </a:r>
            <a:r>
              <a:rPr lang="ko-KR" altLang="en-US" dirty="0" smtClean="0"/>
              <a:t>이용한 추천엔진 개발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276872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실행 단계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 </a:t>
            </a:r>
            <a:r>
              <a:rPr lang="ko-KR" altLang="en-US" dirty="0" smtClean="0"/>
              <a:t>학습 데이터 로딩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 </a:t>
            </a:r>
            <a:r>
              <a:rPr lang="ko-KR" altLang="en-US" dirty="0" smtClean="0"/>
              <a:t>모델 설정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 </a:t>
            </a:r>
            <a:r>
              <a:rPr lang="ko-KR" altLang="en-US" dirty="0" smtClean="0"/>
              <a:t>모델 학습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 </a:t>
            </a:r>
            <a:r>
              <a:rPr lang="ko-KR" altLang="en-US" dirty="0" smtClean="0"/>
              <a:t>학습된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값 출력</a:t>
            </a:r>
            <a:endParaRPr lang="en-US" altLang="ko-KR" dirty="0" smtClean="0"/>
          </a:p>
          <a:p>
            <a:pPr marL="800100" lvl="1" indent="-342900">
              <a:buFont typeface="+mj-lt"/>
              <a:buAutoNum type="arabicParenR"/>
            </a:pPr>
            <a:r>
              <a:rPr lang="en-US" altLang="ko-KR" dirty="0" smtClean="0"/>
              <a:t> </a:t>
            </a:r>
            <a:r>
              <a:rPr lang="ko-KR" altLang="en-US" dirty="0" smtClean="0"/>
              <a:t>학습모델 평가</a:t>
            </a:r>
            <a:endParaRPr lang="en-US" altLang="ko-K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75648"/>
            <a:ext cx="3960440" cy="543801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z="5900" dirty="0" smtClean="0"/>
              <a:t>추천알고리즘을 위한 코드 수정</a:t>
            </a:r>
            <a:endParaRPr lang="en-US" altLang="ko-KR" sz="5900" dirty="0" smtClean="0"/>
          </a:p>
          <a:p>
            <a:r>
              <a:rPr lang="en-US" altLang="ko-KR" sz="5900" dirty="0" smtClean="0"/>
              <a:t>RBM</a:t>
            </a:r>
            <a:r>
              <a:rPr lang="ko-KR" altLang="en-US" sz="5900" dirty="0" smtClean="0"/>
              <a:t>의 비지도학습을 실행하고 복원 기능 </a:t>
            </a:r>
            <a:endParaRPr lang="en-US" altLang="ko-KR" sz="59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log.info("</a:t>
            </a:r>
            <a:r>
              <a:rPr lang="en-US" altLang="ko-KR" dirty="0" err="1" smtClean="0"/>
              <a:t>preTrain</a:t>
            </a:r>
            <a:r>
              <a:rPr lang="en-US" altLang="ko-KR" dirty="0" smtClean="0"/>
              <a:t> model....");</a:t>
            </a:r>
          </a:p>
          <a:p>
            <a:pPr>
              <a:buNone/>
            </a:pPr>
            <a:r>
              <a:rPr lang="en-US" altLang="ko-KR" dirty="0" err="1" smtClean="0"/>
              <a:t>model.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pretrain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);</a:t>
            </a:r>
          </a:p>
          <a:p>
            <a:pPr>
              <a:buNone/>
            </a:pPr>
            <a:r>
              <a:rPr lang="en-US" altLang="ko-KR" dirty="0" smtClean="0"/>
              <a:t>    </a:t>
            </a:r>
          </a:p>
          <a:p>
            <a:pPr>
              <a:buNone/>
            </a:pPr>
            <a:r>
              <a:rPr lang="en-US" altLang="ko-KR" dirty="0" err="1" smtClean="0"/>
              <a:t>INDArray</a:t>
            </a:r>
            <a:r>
              <a:rPr lang="en-US" altLang="ko-KR" dirty="0" smtClean="0"/>
              <a:t> </a:t>
            </a:r>
            <a:r>
              <a:rPr lang="en-US" altLang="ko-KR" dirty="0" err="1"/>
              <a:t>evalData</a:t>
            </a:r>
            <a:r>
              <a:rPr lang="en-US" altLang="ko-KR" dirty="0"/>
              <a:t> = </a:t>
            </a:r>
            <a:r>
              <a:rPr lang="en-US" altLang="ko-KR" i="1" dirty="0" err="1"/>
              <a:t>loadTestData</a:t>
            </a:r>
            <a:r>
              <a:rPr lang="en-US" altLang="ko-KR" i="1" dirty="0"/>
              <a:t>(</a:t>
            </a:r>
            <a:r>
              <a:rPr lang="en-US" altLang="ko-KR" i="1" dirty="0" err="1"/>
              <a:t>args</a:t>
            </a:r>
            <a:r>
              <a:rPr lang="en-US" altLang="ko-KR" i="1" dirty="0"/>
              <a:t>, </a:t>
            </a:r>
            <a:r>
              <a:rPr lang="en-US" altLang="ko-KR" i="1" dirty="0" err="1"/>
              <a:t>mapRowNumUserSeq</a:t>
            </a:r>
            <a:r>
              <a:rPr lang="en-US" altLang="ko-KR" i="1" dirty="0"/>
              <a:t>);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for(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= 0 ;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 &lt; rows ; </a:t>
            </a:r>
            <a:r>
              <a:rPr lang="en-US" altLang="ko-KR" dirty="0" err="1" smtClean="0"/>
              <a:t>idx</a:t>
            </a:r>
            <a:r>
              <a:rPr lang="en-US" altLang="ko-KR" dirty="0" smtClean="0"/>
              <a:t>++) {      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INDArray</a:t>
            </a:r>
            <a:r>
              <a:rPr lang="en-US" altLang="ko-KR" dirty="0" smtClean="0"/>
              <a:t> </a:t>
            </a:r>
            <a:r>
              <a:rPr lang="en-US" altLang="ko-KR" dirty="0" err="1"/>
              <a:t>orgData</a:t>
            </a:r>
            <a:r>
              <a:rPr lang="en-US" altLang="ko-KR" dirty="0"/>
              <a:t> = </a:t>
            </a:r>
            <a:r>
              <a:rPr lang="en-US" altLang="ko-KR" dirty="0" err="1"/>
              <a:t>input.getRow</a:t>
            </a:r>
            <a:r>
              <a:rPr lang="en-US" altLang="ko-KR" dirty="0"/>
              <a:t>(</a:t>
            </a:r>
            <a:r>
              <a:rPr lang="en-US" altLang="ko-KR" dirty="0" err="1"/>
              <a:t>idx</a:t>
            </a:r>
            <a:r>
              <a:rPr lang="en-US" altLang="ko-KR" dirty="0"/>
              <a:t>);</a:t>
            </a:r>
            <a:r>
              <a:rPr lang="en-US" altLang="ko-KR" dirty="0" smtClean="0"/>
              <a:t>	        </a:t>
            </a:r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en-US" altLang="ko-KR" dirty="0" err="1" smtClean="0"/>
              <a:t>INDArray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retData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model.</a:t>
            </a:r>
            <a:r>
              <a:rPr lang="en-US" altLang="ko-KR" b="1" dirty="0" err="1" smtClean="0">
                <a:solidFill>
                  <a:srgbClr val="C00000"/>
                </a:solidFill>
              </a:rPr>
              <a:t>reconstruct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orgData</a:t>
            </a:r>
            <a:r>
              <a:rPr lang="en-US" altLang="ko-KR" dirty="0" smtClean="0"/>
              <a:t> , 1); </a:t>
            </a:r>
          </a:p>
          <a:p>
            <a:pPr>
              <a:buNone/>
            </a:pPr>
            <a:r>
              <a:rPr lang="en-US" altLang="ko-KR" dirty="0" smtClean="0"/>
              <a:t>    …	        </a:t>
            </a:r>
          </a:p>
          <a:p>
            <a:pPr>
              <a:buNone/>
            </a:pPr>
            <a:r>
              <a:rPr lang="en-US" altLang="ko-KR" dirty="0" smtClean="0"/>
              <a:t>    double predict = </a:t>
            </a:r>
            <a:r>
              <a:rPr lang="en-US" altLang="ko-KR" dirty="0" err="1" smtClean="0"/>
              <a:t>retData.getDouble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movieSeq</a:t>
            </a:r>
            <a:r>
              <a:rPr lang="en-US" altLang="ko-KR" dirty="0" smtClean="0"/>
              <a:t> -1 );</a:t>
            </a:r>
          </a:p>
          <a:p>
            <a:pPr>
              <a:buNone/>
            </a:pPr>
            <a:r>
              <a:rPr lang="en-US" altLang="ko-KR" dirty="0" smtClean="0"/>
              <a:t>    if(  predict &gt; </a:t>
            </a:r>
            <a:r>
              <a:rPr lang="en-US" altLang="ko-KR" b="1" dirty="0" smtClean="0">
                <a:solidFill>
                  <a:srgbClr val="FF0000"/>
                </a:solidFill>
              </a:rPr>
              <a:t>0.5</a:t>
            </a:r>
            <a:r>
              <a:rPr lang="en-US" altLang="ko-KR" dirty="0" smtClean="0"/>
              <a:t> ) {</a:t>
            </a:r>
          </a:p>
          <a:p>
            <a:pPr>
              <a:buNone/>
            </a:pPr>
            <a:r>
              <a:rPr lang="en-US" altLang="ko-KR" dirty="0" smtClean="0"/>
              <a:t>        </a:t>
            </a:r>
            <a:r>
              <a:rPr lang="en-US" altLang="ko-KR" dirty="0" err="1" smtClean="0"/>
              <a:t>repredictCount</a:t>
            </a:r>
            <a:r>
              <a:rPr lang="en-US" altLang="ko-KR" dirty="0" smtClean="0"/>
              <a:t>++;</a:t>
            </a:r>
          </a:p>
          <a:p>
            <a:pPr>
              <a:buNone/>
            </a:pPr>
            <a:r>
              <a:rPr lang="en-US" altLang="ko-KR" dirty="0" smtClean="0"/>
              <a:t>    }</a:t>
            </a:r>
          </a:p>
          <a:p>
            <a:pPr>
              <a:buNone/>
            </a:pPr>
            <a:r>
              <a:rPr lang="en-US" altLang="ko-KR" dirty="0" smtClean="0"/>
              <a:t>}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DBN </a:t>
            </a:r>
            <a:r>
              <a:rPr lang="ko-KR" altLang="en-US" dirty="0" smtClean="0"/>
              <a:t>이용한 추천엔진 개발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DBN </a:t>
            </a:r>
            <a:r>
              <a:rPr lang="ko-KR" altLang="en-US" dirty="0" smtClean="0"/>
              <a:t>이용한 추천엔진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학습된 모델의 저장과 로딩</a:t>
            </a:r>
            <a:endParaRPr lang="en-US" altLang="ko-KR" dirty="0" smtClean="0"/>
          </a:p>
          <a:p>
            <a:pPr>
              <a:buNone/>
            </a:pPr>
            <a:r>
              <a:rPr lang="en-US" altLang="ko-KR" sz="1400" dirty="0" err="1" smtClean="0"/>
              <a:t>System.out.println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preTrain</a:t>
            </a:r>
            <a:r>
              <a:rPr lang="en-US" altLang="ko-KR" sz="1400" dirty="0" smtClean="0"/>
              <a:t> model....");</a:t>
            </a:r>
          </a:p>
          <a:p>
            <a:pPr>
              <a:buNone/>
            </a:pPr>
            <a:r>
              <a:rPr lang="en-US" altLang="ko-KR" sz="1400" dirty="0" err="1" smtClean="0"/>
              <a:t>model.pretrain</a:t>
            </a:r>
            <a:r>
              <a:rPr lang="en-US" altLang="ko-KR" sz="1400" dirty="0" smtClean="0"/>
              <a:t>(input);</a:t>
            </a:r>
          </a:p>
          <a:p>
            <a:pPr>
              <a:buNone/>
            </a:pPr>
            <a:r>
              <a:rPr lang="en-US" altLang="ko-KR" sz="1400" dirty="0" smtClean="0"/>
              <a:t>        </a:t>
            </a:r>
          </a:p>
          <a:p>
            <a:pPr>
              <a:buNone/>
            </a:pPr>
            <a:r>
              <a:rPr lang="en-US" altLang="ko-KR" sz="1400" dirty="0" err="1" smtClean="0"/>
              <a:t>DefaultModelSaver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modelSaver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DefaultModelSaver</a:t>
            </a:r>
            <a:r>
              <a:rPr lang="en-US" altLang="ko-KR" sz="1400" dirty="0" smtClean="0"/>
              <a:t>( new File( “mode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” ) );</a:t>
            </a:r>
          </a:p>
          <a:p>
            <a:pPr>
              <a:buNone/>
            </a:pPr>
            <a:r>
              <a:rPr lang="en-US" altLang="ko-KR" sz="1400" b="1" dirty="0" err="1" smtClean="0">
                <a:solidFill>
                  <a:srgbClr val="FF0000"/>
                </a:solidFill>
              </a:rPr>
              <a:t>modelSaver.save</a:t>
            </a:r>
            <a:r>
              <a:rPr lang="en-US" altLang="ko-KR" sz="1400" dirty="0" smtClean="0"/>
              <a:t>(model);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smtClean="0"/>
              <a:t>….</a:t>
            </a:r>
          </a:p>
          <a:p>
            <a:pPr>
              <a:buNone/>
            </a:pPr>
            <a:endParaRPr lang="en-US" altLang="ko-KR" sz="1400" dirty="0" smtClean="0"/>
          </a:p>
          <a:p>
            <a:pPr>
              <a:buNone/>
            </a:pPr>
            <a:r>
              <a:rPr lang="en-US" altLang="ko-KR" sz="1400" dirty="0" err="1" smtClean="0"/>
              <a:t>DefaultModelSaver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modelSaver</a:t>
            </a:r>
            <a:r>
              <a:rPr lang="en-US" altLang="ko-KR" sz="1400" dirty="0" smtClean="0"/>
              <a:t> = new </a:t>
            </a:r>
            <a:r>
              <a:rPr lang="en-US" altLang="ko-KR" sz="1400" dirty="0" err="1" smtClean="0"/>
              <a:t>DefaultModelSaver</a:t>
            </a:r>
            <a:r>
              <a:rPr lang="en-US" altLang="ko-KR" sz="1400" dirty="0" smtClean="0"/>
              <a:t>( new File( “mode</a:t>
            </a:r>
            <a:r>
              <a:rPr lang="ko-KR" altLang="en-US" sz="1400" dirty="0" smtClean="0"/>
              <a:t>파일명</a:t>
            </a:r>
            <a:r>
              <a:rPr lang="en-US" altLang="ko-KR" sz="1400" dirty="0" smtClean="0"/>
              <a:t>” )  ) );</a:t>
            </a:r>
          </a:p>
          <a:p>
            <a:pPr>
              <a:buNone/>
            </a:pPr>
            <a:r>
              <a:rPr lang="en-US" altLang="ko-KR" sz="1400" dirty="0" err="1" smtClean="0"/>
              <a:t>MultiLayerNetwork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loadModel</a:t>
            </a:r>
            <a:r>
              <a:rPr lang="en-US" altLang="ko-KR" sz="1400" dirty="0" smtClean="0"/>
              <a:t> =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modelSaver.load</a:t>
            </a: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MultiLayerNetwork.class</a:t>
            </a:r>
            <a:r>
              <a:rPr lang="en-US" altLang="ko-KR" sz="1400" dirty="0" smtClean="0"/>
              <a:t> ); 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성능 측정 결과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55576" y="2348880"/>
          <a:ext cx="792526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520280"/>
                <a:gridCol w="3244742"/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데이터셋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DBN(</a:t>
                      </a:r>
                      <a:r>
                        <a:rPr lang="en-US" altLang="ko-KR" sz="1600" baseline="0" dirty="0" err="1" smtClean="0"/>
                        <a:t>Deeplearning</a:t>
                      </a:r>
                      <a:r>
                        <a:rPr lang="en-US" altLang="ko-KR" sz="1600" baseline="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Matrix factorization(</a:t>
                      </a:r>
                      <a:r>
                        <a:rPr lang="en-US" altLang="ko-KR" sz="1600" dirty="0" err="1" smtClean="0"/>
                        <a:t>SparkML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상위 고객 </a:t>
                      </a:r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명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상위 </a:t>
                      </a:r>
                      <a:r>
                        <a:rPr lang="ko-KR" altLang="en-US" sz="1600" dirty="0" err="1" smtClean="0"/>
                        <a:t>컨텐츠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1,000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17%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43%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상위 고객 </a:t>
                      </a:r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명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상위 </a:t>
                      </a:r>
                      <a:r>
                        <a:rPr lang="ko-KR" altLang="en-US" sz="1600" dirty="0" err="1" smtClean="0"/>
                        <a:t>컨텐츠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2,000</a:t>
                      </a:r>
                      <a:r>
                        <a:rPr lang="ko-KR" altLang="en-US" sz="1600" dirty="0" smtClean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41%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고객 </a:t>
                      </a:r>
                      <a:r>
                        <a:rPr lang="en-US" altLang="ko-KR" sz="1600" dirty="0" smtClean="0"/>
                        <a:t>15,000</a:t>
                      </a:r>
                      <a:r>
                        <a:rPr lang="ko-KR" altLang="en-US" sz="1600" dirty="0" smtClean="0"/>
                        <a:t>명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err="1" smtClean="0"/>
                        <a:t>컨텐츠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18,800</a:t>
                      </a:r>
                      <a:r>
                        <a:rPr lang="ko-KR" altLang="en-US" sz="1600" dirty="0" smtClean="0"/>
                        <a:t>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학습</a:t>
                      </a:r>
                      <a:r>
                        <a:rPr lang="ko-KR" altLang="en-US" sz="1600" baseline="0" dirty="0" smtClean="0"/>
                        <a:t>이 이루어지지 않음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16%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원인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군집 기반의 추천은 성능이 본래 좋지 않을 수 있음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SparkML</a:t>
            </a:r>
            <a:r>
              <a:rPr lang="ko-KR" altLang="en-US" dirty="0" smtClean="0"/>
              <a:t>에 포함된 추천기가 생각보다 성능이 좋음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DeepLearning</a:t>
            </a:r>
            <a:r>
              <a:rPr lang="ko-KR" altLang="en-US" dirty="0" smtClean="0"/>
              <a:t>에 대한 이해 부족</a:t>
            </a:r>
            <a:endParaRPr lang="en-US" altLang="ko-KR" dirty="0" smtClean="0"/>
          </a:p>
          <a:p>
            <a:r>
              <a:rPr lang="en-US" altLang="ko-KR" dirty="0" smtClean="0"/>
              <a:t>DL4J</a:t>
            </a:r>
            <a:r>
              <a:rPr lang="ko-KR" altLang="en-US" dirty="0" smtClean="0"/>
              <a:t>가 안 좋아서 </a:t>
            </a:r>
            <a:r>
              <a:rPr lang="en-US" altLang="ko-KR" dirty="0" smtClean="0"/>
              <a:t>???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Theano</a:t>
            </a:r>
            <a:r>
              <a:rPr lang="ko-KR" altLang="en-US" dirty="0" smtClean="0"/>
              <a:t>를 공부할 </a:t>
            </a:r>
            <a:r>
              <a:rPr lang="ko-KR" altLang="en-US" dirty="0" err="1" smtClean="0"/>
              <a:t>계획중</a:t>
            </a:r>
            <a:r>
              <a:rPr lang="en-US" altLang="ko-KR" smtClean="0"/>
              <a:t>…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DBN </a:t>
            </a:r>
            <a:r>
              <a:rPr lang="ko-KR" altLang="en-US" dirty="0" err="1" smtClean="0"/>
              <a:t>추천기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SparKML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DBN </a:t>
            </a:r>
            <a:r>
              <a:rPr lang="ko-KR" altLang="en-US" dirty="0" smtClean="0"/>
              <a:t>추천기와 성능을 확인 위해서 </a:t>
            </a:r>
            <a:r>
              <a:rPr lang="en-US" altLang="ko-KR" dirty="0" err="1" smtClean="0"/>
              <a:t>sparkML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Collaborative Filtering</a:t>
            </a:r>
            <a:r>
              <a:rPr lang="ko-KR" altLang="en-US" dirty="0" smtClean="0"/>
              <a:t>와 성능과 비교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082" y="980728"/>
            <a:ext cx="2311134" cy="244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15538" y="980728"/>
            <a:ext cx="3128870" cy="2253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99114" y="3356992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sparse ratings matrix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475578" y="3068960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user- and item-factor matrices</a:t>
            </a:r>
            <a:endParaRPr lang="ko-KR" altLang="en-US" sz="12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3459354" y="227687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87346" y="1700808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Matrix factorization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행렬 인수 분해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602732"/>
            <a:ext cx="3168352" cy="241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699792" y="583498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user- and item-factor vectors</a:t>
            </a:r>
            <a:r>
              <a:rPr lang="ko-KR" altLang="en-US" sz="1200" dirty="0" smtClean="0"/>
              <a:t>를 행렬곱셈으로 특정 </a:t>
            </a:r>
            <a:r>
              <a:rPr lang="en-US" altLang="ko-KR" sz="1200" dirty="0" smtClean="0"/>
              <a:t>Item</a:t>
            </a:r>
            <a:r>
              <a:rPr lang="ko-KR" altLang="en-US" sz="1200" dirty="0" smtClean="0"/>
              <a:t>에 대한 선호를 계산이 가능 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35112" y="245479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Alternating least squares( </a:t>
            </a:r>
            <a:r>
              <a:rPr lang="ko-KR" altLang="en-US" sz="1200" dirty="0" smtClean="0"/>
              <a:t>최소 제곱 교류</a:t>
            </a:r>
            <a:r>
              <a:rPr lang="en-US" altLang="ko-KR" sz="1200" dirty="0" smtClean="0"/>
              <a:t>,  ALS )</a:t>
            </a:r>
            <a:endParaRPr lang="ko-KR" altLang="en-US" sz="1200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57200" y="14509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ko-KR" sz="4400" dirty="0" err="1">
                <a:latin typeface="+mj-lt"/>
                <a:ea typeface="+mj-ea"/>
                <a:cs typeface="+mj-cs"/>
              </a:rPr>
              <a:t>SparkML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의 추천엔진 개념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528" y="6335742"/>
            <a:ext cx="7632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hlinkClick r:id="rId5"/>
              </a:rPr>
              <a:t>- “Large-Scale </a:t>
            </a:r>
            <a:r>
              <a:rPr lang="en-US" altLang="ko-KR" sz="1050" dirty="0">
                <a:hlinkClick r:id="rId5"/>
              </a:rPr>
              <a:t>Parallel Collaborative Filtering for the Netflix </a:t>
            </a:r>
            <a:r>
              <a:rPr lang="en-US" altLang="ko-KR" sz="1050" dirty="0" smtClean="0">
                <a:hlinkClick r:id="rId5"/>
              </a:rPr>
              <a:t>Prize</a:t>
            </a:r>
            <a:r>
              <a:rPr lang="en-US" altLang="ko-KR" sz="1050" dirty="0" smtClean="0"/>
              <a:t>” </a:t>
            </a:r>
            <a:r>
              <a:rPr lang="ko-KR" altLang="en-US" sz="1050" dirty="0" smtClean="0"/>
              <a:t>논문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8E36-37B4-4BF0-B8C9-19020FFF9A2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80" y="1567820"/>
            <a:ext cx="4483928" cy="40934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#################################</a:t>
            </a:r>
          </a:p>
          <a:p>
            <a:r>
              <a:rPr lang="en-US" altLang="ko-KR" sz="1000" dirty="0" smtClean="0"/>
              <a:t>## training</a:t>
            </a:r>
          </a:p>
          <a:p>
            <a:r>
              <a:rPr lang="en-US" altLang="ko-KR" sz="1000" dirty="0" smtClean="0"/>
              <a:t>#################################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rawData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sc.textFile</a:t>
            </a:r>
            <a:r>
              <a:rPr lang="en-US" altLang="ko-KR" sz="1000" dirty="0" smtClean="0"/>
              <a:t>("data/training.txt")</a:t>
            </a:r>
          </a:p>
          <a:p>
            <a:r>
              <a:rPr lang="en-US" altLang="ko-KR" sz="1000" dirty="0" err="1" smtClean="0"/>
              <a:t>rawData.first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rawRatings</a:t>
            </a:r>
            <a:r>
              <a:rPr lang="en-US" altLang="ko-KR" sz="1000" dirty="0" smtClean="0"/>
              <a:t> = rawData.map(_.split("\t").take(3))</a:t>
            </a:r>
          </a:p>
          <a:p>
            <a:r>
              <a:rPr lang="en-US" altLang="ko-KR" sz="1000" dirty="0" err="1" smtClean="0"/>
              <a:t>rawRatings.first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org.apache.spark.mllib.recommendation.ALS</a:t>
            </a:r>
            <a:endParaRPr lang="en-US" altLang="ko-KR" sz="1000" dirty="0" smtClean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org.apache.spark.mllib.recommendation.Rating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ratings = rawRatings.map { </a:t>
            </a:r>
          </a:p>
          <a:p>
            <a:r>
              <a:rPr lang="en-US" altLang="ko-KR" sz="1000" dirty="0" smtClean="0"/>
              <a:t>  case Array(user, movie, rating) =&gt; </a:t>
            </a:r>
          </a:p>
          <a:p>
            <a:r>
              <a:rPr lang="en-US" altLang="ko-KR" sz="1000" dirty="0" smtClean="0"/>
              <a:t>  Rating(</a:t>
            </a:r>
            <a:r>
              <a:rPr lang="en-US" altLang="ko-KR" sz="1000" dirty="0" err="1" smtClean="0"/>
              <a:t>user.toInt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movie.toInt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rating.toDouble</a:t>
            </a:r>
            <a:r>
              <a:rPr lang="en-US" altLang="ko-KR" sz="1000" dirty="0" smtClean="0"/>
              <a:t>) </a:t>
            </a:r>
          </a:p>
          <a:p>
            <a:r>
              <a:rPr lang="en-US" altLang="ko-KR" sz="1000" dirty="0" smtClean="0"/>
              <a:t>}</a:t>
            </a:r>
          </a:p>
          <a:p>
            <a:r>
              <a:rPr lang="en-US" altLang="ko-KR" sz="1000" dirty="0" err="1" smtClean="0"/>
              <a:t>ratings.first</a:t>
            </a:r>
            <a:r>
              <a:rPr lang="en-US" altLang="ko-KR" sz="1000" dirty="0" smtClean="0"/>
              <a:t>()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rank = 40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numIterations</a:t>
            </a:r>
            <a:r>
              <a:rPr lang="en-US" altLang="ko-KR" sz="1000" dirty="0" smtClean="0"/>
              <a:t> = 10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lambda = 0.01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alpha = 0.01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model =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ALS</a:t>
            </a:r>
            <a:r>
              <a:rPr lang="en-US" altLang="ko-KR" sz="1000" dirty="0" err="1" smtClean="0"/>
              <a:t>.train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Implicit</a:t>
            </a:r>
            <a:r>
              <a:rPr lang="en-US" altLang="ko-KR" sz="1000" dirty="0" smtClean="0"/>
              <a:t>(ratings, rank, </a:t>
            </a:r>
            <a:r>
              <a:rPr lang="en-US" altLang="ko-KR" sz="1000" dirty="0" err="1" smtClean="0"/>
              <a:t>numIterations</a:t>
            </a:r>
            <a:r>
              <a:rPr lang="en-US" altLang="ko-KR" sz="1000" dirty="0" smtClean="0"/>
              <a:t>, lambda, alpha)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model.save</a:t>
            </a:r>
            <a:r>
              <a:rPr lang="en-US" altLang="ko-KR" sz="1000" dirty="0" smtClean="0"/>
              <a:t>(sc, “</a:t>
            </a:r>
            <a:r>
              <a:rPr lang="en-US" altLang="ko-KR" sz="1000" dirty="0" err="1" smtClean="0"/>
              <a:t>vod_model</a:t>
            </a:r>
            <a:r>
              <a:rPr lang="en-US" altLang="ko-KR" sz="1000" dirty="0" smtClean="0"/>
              <a:t>_" + </a:t>
            </a:r>
            <a:r>
              <a:rPr lang="en-US" altLang="ko-KR" sz="1000" dirty="0" err="1" smtClean="0"/>
              <a:t>System.currentTimeMillis</a:t>
            </a:r>
            <a:r>
              <a:rPr lang="en-US" altLang="ko-KR" sz="1000" dirty="0" smtClean="0"/>
              <a:t>()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016" y="1568212"/>
            <a:ext cx="4320480" cy="40934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#################################</a:t>
            </a:r>
          </a:p>
          <a:p>
            <a:r>
              <a:rPr lang="en-US" altLang="ko-KR" sz="1000" dirty="0" smtClean="0"/>
              <a:t>## evaluation</a:t>
            </a:r>
          </a:p>
          <a:p>
            <a:r>
              <a:rPr lang="en-US" altLang="ko-KR" sz="1000" dirty="0" smtClean="0"/>
              <a:t>#################################</a:t>
            </a:r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org.apache.spark.mllib.recommendation.ALS</a:t>
            </a:r>
            <a:endParaRPr lang="en-US" altLang="ko-KR" sz="1000" dirty="0" smtClean="0"/>
          </a:p>
          <a:p>
            <a:r>
              <a:rPr lang="en-US" altLang="ko-KR" sz="1000" dirty="0" smtClean="0"/>
              <a:t>import </a:t>
            </a:r>
            <a:r>
              <a:rPr lang="en-US" altLang="ko-KR" sz="1000" dirty="0" err="1" smtClean="0"/>
              <a:t>org.apache.spark.mllib.recommendation.MatrixFactorizationModel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myModel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MatrixFactorizationModel.load</a:t>
            </a:r>
            <a:r>
              <a:rPr lang="en-US" altLang="ko-KR" sz="1000" dirty="0" smtClean="0"/>
              <a:t>(sc, “vod_model_1438155749810")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rawTest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sc.textFile</a:t>
            </a:r>
            <a:r>
              <a:rPr lang="en-US" altLang="ko-KR" sz="1000" dirty="0" smtClean="0"/>
              <a:t>("data/ltest.txt")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rawTestRatings</a:t>
            </a:r>
            <a:r>
              <a:rPr lang="en-US" altLang="ko-KR" sz="1000" dirty="0" smtClean="0"/>
              <a:t> = rawTest.map(_.split("\t").take(2))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testRatings</a:t>
            </a:r>
            <a:r>
              <a:rPr lang="en-US" altLang="ko-KR" sz="1000" dirty="0" smtClean="0"/>
              <a:t> : </a:t>
            </a:r>
            <a:r>
              <a:rPr lang="en-US" altLang="ko-KR" sz="1000" dirty="0" err="1" smtClean="0"/>
              <a:t>org.apache.spark.rdd.RDD</a:t>
            </a:r>
            <a:r>
              <a:rPr lang="en-US" altLang="ko-KR" sz="1000" dirty="0" smtClean="0"/>
              <a:t>[(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)] = </a:t>
            </a:r>
          </a:p>
          <a:p>
            <a:r>
              <a:rPr lang="en-US" altLang="ko-KR" sz="1000" dirty="0" smtClean="0"/>
              <a:t>     rawTestRatings.map( m =&gt;  ( m(0).</a:t>
            </a:r>
            <a:r>
              <a:rPr lang="en-US" altLang="ko-KR" sz="1000" dirty="0" err="1" smtClean="0"/>
              <a:t>toInt</a:t>
            </a:r>
            <a:r>
              <a:rPr lang="en-US" altLang="ko-KR" sz="1000" dirty="0" smtClean="0"/>
              <a:t>, m(1).</a:t>
            </a:r>
            <a:r>
              <a:rPr lang="en-US" altLang="ko-KR" sz="1000" dirty="0" err="1" smtClean="0"/>
              <a:t>toInt</a:t>
            </a:r>
            <a:r>
              <a:rPr lang="en-US" altLang="ko-KR" sz="1000" dirty="0" smtClean="0"/>
              <a:t> )  )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totalCnt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testRatings.count</a:t>
            </a:r>
            <a:endParaRPr lang="en-US" altLang="ko-KR" sz="1000" dirty="0" smtClean="0"/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predictVal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myModel.predict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testRatings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err="1" smtClean="0"/>
              <a:t>val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predCnt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predictVal.aggregate</a:t>
            </a:r>
            <a:r>
              <a:rPr lang="en-US" altLang="ko-KR" sz="1000" dirty="0" smtClean="0"/>
              <a:t>( 0 ) ( </a:t>
            </a:r>
          </a:p>
          <a:p>
            <a:r>
              <a:rPr lang="en-US" altLang="ko-KR" sz="1000" dirty="0" smtClean="0"/>
              <a:t>    (acc, </a:t>
            </a:r>
            <a:r>
              <a:rPr lang="en-US" altLang="ko-KR" sz="1000" dirty="0" err="1" smtClean="0"/>
              <a:t>pred</a:t>
            </a:r>
            <a:r>
              <a:rPr lang="en-US" altLang="ko-KR" sz="1000" dirty="0" smtClean="0"/>
              <a:t>) =&gt; if( </a:t>
            </a:r>
            <a:r>
              <a:rPr lang="en-US" altLang="ko-KR" sz="1000" dirty="0" err="1" smtClean="0"/>
              <a:t>pred.rating</a:t>
            </a:r>
            <a:r>
              <a:rPr lang="en-US" altLang="ko-KR" sz="1000" dirty="0" smtClean="0"/>
              <a:t> &gt;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0.5</a:t>
            </a:r>
            <a:r>
              <a:rPr lang="en-US" altLang="ko-KR" sz="1000" dirty="0" smtClean="0"/>
              <a:t> )  acc + 1  else  acc   , </a:t>
            </a:r>
          </a:p>
          <a:p>
            <a:r>
              <a:rPr lang="en-US" altLang="ko-KR" sz="1000" dirty="0" smtClean="0"/>
              <a:t>    (acc , y ) =&gt; acc + y</a:t>
            </a:r>
          </a:p>
          <a:p>
            <a:r>
              <a:rPr lang="en-US" altLang="ko-KR" sz="1000" dirty="0" smtClean="0"/>
              <a:t>  )</a:t>
            </a:r>
          </a:p>
          <a:p>
            <a:r>
              <a:rPr lang="en-US" altLang="ko-KR" sz="1000" dirty="0" smtClean="0"/>
              <a:t>  </a:t>
            </a:r>
          </a:p>
          <a:p>
            <a:r>
              <a:rPr lang="en-US" altLang="ko-KR" sz="1000" dirty="0" err="1" smtClean="0"/>
              <a:t>println</a:t>
            </a:r>
            <a:r>
              <a:rPr lang="en-US" altLang="ko-KR" sz="1000" dirty="0" smtClean="0"/>
              <a:t>( "total=" + </a:t>
            </a:r>
            <a:r>
              <a:rPr lang="en-US" altLang="ko-KR" sz="1000" dirty="0" err="1" smtClean="0"/>
              <a:t>totalCnt</a:t>
            </a:r>
            <a:r>
              <a:rPr lang="en-US" altLang="ko-KR" sz="1000" dirty="0" smtClean="0"/>
              <a:t> + ", </a:t>
            </a:r>
            <a:r>
              <a:rPr lang="en-US" altLang="ko-KR" sz="1000" dirty="0" err="1" smtClean="0"/>
              <a:t>predCnt</a:t>
            </a:r>
            <a:r>
              <a:rPr lang="en-US" altLang="ko-KR" sz="1000" dirty="0" smtClean="0"/>
              <a:t>=" + </a:t>
            </a:r>
            <a:r>
              <a:rPr lang="en-US" altLang="ko-KR" sz="1000" dirty="0" err="1" smtClean="0"/>
              <a:t>predCnt</a:t>
            </a:r>
            <a:r>
              <a:rPr lang="en-US" altLang="ko-KR" sz="1000" dirty="0" smtClean="0"/>
              <a:t> + ", recall=" +  </a:t>
            </a:r>
            <a:r>
              <a:rPr lang="en-US" altLang="ko-KR" sz="1000" dirty="0" err="1" smtClean="0"/>
              <a:t>predCnt</a:t>
            </a:r>
            <a:r>
              <a:rPr lang="en-US" altLang="ko-KR" sz="1000" dirty="0" smtClean="0"/>
              <a:t> * 100 /  </a:t>
            </a:r>
            <a:r>
              <a:rPr lang="en-US" altLang="ko-KR" sz="1000" dirty="0" err="1" smtClean="0"/>
              <a:t>totalCnt</a:t>
            </a:r>
            <a:r>
              <a:rPr lang="en-US" altLang="ko-KR" sz="1000" dirty="0" smtClean="0"/>
              <a:t> )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457200" y="269776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ko-KR" sz="4000" dirty="0" err="1" smtClean="0">
                <a:latin typeface="+mj-lt"/>
                <a:ea typeface="+mj-ea"/>
                <a:cs typeface="+mj-cs"/>
              </a:rPr>
              <a:t>SparkML</a:t>
            </a:r>
            <a:r>
              <a:rPr lang="ko-KR" altLang="en-US" sz="4000" dirty="0" smtClean="0">
                <a:latin typeface="+mj-lt"/>
                <a:ea typeface="+mj-ea"/>
                <a:cs typeface="+mj-cs"/>
              </a:rPr>
              <a:t>을 이용한 추천엔진 개발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DBN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http://deeplearning.net/tutorial/DBN.html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060848"/>
            <a:ext cx="6408711" cy="442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2779420" y="2542044"/>
            <a:ext cx="46729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RBM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3407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http://deeplearning.net/tutorial/rbm.html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72816"/>
            <a:ext cx="5396458" cy="477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/>
        </p:nvCxnSpPr>
        <p:spPr>
          <a:xfrm>
            <a:off x="3260616" y="2940184"/>
            <a:ext cx="40476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074580" y="3091820"/>
            <a:ext cx="292946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Deeplearning</a:t>
            </a:r>
            <a:r>
              <a:rPr lang="ko-KR" altLang="en-US" sz="4000" dirty="0" smtClean="0">
                <a:latin typeface="+mj-lt"/>
                <a:ea typeface="+mj-ea"/>
                <a:cs typeface="+mj-cs"/>
              </a:rPr>
              <a:t>을 활용한 영상의학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hlinkClick r:id="rId2"/>
              </a:rPr>
              <a:t>http://</a:t>
            </a:r>
            <a:r>
              <a:rPr lang="en-US" altLang="ko-KR" dirty="0" smtClean="0">
                <a:hlinkClick r:id="rId2"/>
              </a:rPr>
              <a:t>blog.naver.com/PostView.nhn?blogId=asan_nanum&amp;logNo=220405859058</a:t>
            </a:r>
            <a:endParaRPr lang="en-US" altLang="ko-KR" dirty="0" smtClean="0"/>
          </a:p>
          <a:p>
            <a:r>
              <a:rPr lang="en-US" altLang="ko-KR" dirty="0" smtClean="0"/>
              <a:t>https://www.youtube.com/watch?v=Av_ERJgKv1o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026434"/>
            <a:ext cx="4104456" cy="449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d32ogoqmya1dw8.cloudfront.net/images/sp/library/coached_problems/examples/microarray_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988840"/>
            <a:ext cx="2209800" cy="2381250"/>
          </a:xfrm>
          <a:prstGeom prst="rect">
            <a:avLst/>
          </a:prstGeom>
          <a:noFill/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latin typeface="+mj-lt"/>
                <a:ea typeface="+mj-ea"/>
                <a:cs typeface="+mj-cs"/>
              </a:rPr>
              <a:t>Microarray </a:t>
            </a:r>
            <a:r>
              <a:rPr lang="ko-KR" altLang="en-US" sz="4000" dirty="0" smtClean="0">
                <a:latin typeface="+mj-lt"/>
                <a:ea typeface="+mj-ea"/>
                <a:cs typeface="+mj-cs"/>
              </a:rPr>
              <a:t>데이터 분석에  활용</a:t>
            </a:r>
            <a:endParaRPr kumimoji="0" lang="ko-KR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958</Words>
  <Application>Microsoft Office PowerPoint</Application>
  <PresentationFormat>화면 슬라이드 쇼(4:3)</PresentationFormat>
  <Paragraphs>228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Deeplearning을 이용한 추천기</vt:lpstr>
      <vt:lpstr>배경</vt:lpstr>
      <vt:lpstr>DBN 추천기 vs SparKML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Deeplearning 오픈소스</vt:lpstr>
      <vt:lpstr>DeepLearning4J</vt:lpstr>
      <vt:lpstr>DL4J 설치 및 개발환경( 1/3 )</vt:lpstr>
      <vt:lpstr>DL4J 설치 및 개발환경 ( 2/3 )</vt:lpstr>
      <vt:lpstr>DL4J 설치 및 개발환경 ( 3/3 )</vt:lpstr>
      <vt:lpstr>실행환경</vt:lpstr>
      <vt:lpstr>GPU 사용하기</vt:lpstr>
      <vt:lpstr>GPU 사용하기</vt:lpstr>
      <vt:lpstr>VOD 시청 데이터</vt:lpstr>
      <vt:lpstr>DBN 이용한 추천엔진 개발</vt:lpstr>
      <vt:lpstr>DBN 이용한 추천엔진 개발</vt:lpstr>
      <vt:lpstr>DBN 이용한 추천엔진 개발</vt:lpstr>
      <vt:lpstr>DBN 이용한 추천엔진 개발</vt:lpstr>
      <vt:lpstr>성능 측정 결과</vt:lpstr>
      <vt:lpstr>원인 분석</vt:lpstr>
      <vt:lpstr>향후 계획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Deeplearning을 이용한 추천기</dc:title>
  <dc:creator>braveji</dc:creator>
  <cp:lastModifiedBy>braveji</cp:lastModifiedBy>
  <cp:revision>205</cp:revision>
  <dcterms:created xsi:type="dcterms:W3CDTF">2015-08-13T02:16:32Z</dcterms:created>
  <dcterms:modified xsi:type="dcterms:W3CDTF">2015-08-31T01:43:43Z</dcterms:modified>
</cp:coreProperties>
</file>