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21"/>
  </p:notesMasterIdLst>
  <p:sldIdLst>
    <p:sldId id="365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60" r:id="rId16"/>
    <p:sldId id="361" r:id="rId17"/>
    <p:sldId id="362" r:id="rId18"/>
    <p:sldId id="363" r:id="rId19"/>
    <p:sldId id="364" r:id="rId20"/>
  </p:sldIdLst>
  <p:sldSz cx="9144000" cy="6858000" type="screen4x3"/>
  <p:notesSz cx="6858000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>
      <p:cViewPr varScale="1">
        <p:scale>
          <a:sx n="125" d="100"/>
          <a:sy n="125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7011A-3773-4288-B3F3-3FBDAF13F3C3}" type="datetimeFigureOut">
              <a:rPr lang="ko-KR" altLang="en-US" smtClean="0"/>
              <a:pPr/>
              <a:t>2015-09-08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44661-7025-40D4-ABDF-6EF465D8C9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/>
          <a:p>
            <a:fld id="{F9188E36-37B4-4BF0-B8C9-19020FFF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88E36-37B4-4BF0-B8C9-19020FFF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cuda.org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readme.skplanet.com/?p=10804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dx.doi.org/10.1007/978-3-540-68880-8_32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899592" y="1556792"/>
            <a:ext cx="7404100" cy="110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Deeplearning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j-cs"/>
              </a:rPr>
              <a:t>을 이용한 추천기</a:t>
            </a:r>
            <a:endParaRPr kumimoji="0" lang="en-US" altLang="ko-KR" sz="3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697" y="98425"/>
            <a:ext cx="8959362" cy="293688"/>
          </a:xfrm>
          <a:prstGeom prst="rect">
            <a:avLst/>
          </a:prstGeom>
          <a:noFill/>
          <a:ln w="19050">
            <a:solidFill>
              <a:srgbClr val="EAE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ea"/>
            </a:endParaRPr>
          </a:p>
        </p:txBody>
      </p:sp>
      <p:grpSp>
        <p:nvGrpSpPr>
          <p:cNvPr id="4" name="그룹 14"/>
          <p:cNvGrpSpPr>
            <a:grpSpLocks/>
          </p:cNvGrpSpPr>
          <p:nvPr/>
        </p:nvGrpSpPr>
        <p:grpSpPr bwMode="auto">
          <a:xfrm>
            <a:off x="4771292" y="98425"/>
            <a:ext cx="4302369" cy="287338"/>
            <a:chOff x="6209320" y="1340765"/>
            <a:chExt cx="4576324" cy="504062"/>
          </a:xfrm>
        </p:grpSpPr>
        <p:sp>
          <p:nvSpPr>
            <p:cNvPr id="5" name="직사각형 4"/>
            <p:cNvSpPr/>
            <p:nvPr/>
          </p:nvSpPr>
          <p:spPr>
            <a:xfrm>
              <a:off x="6563144" y="1340765"/>
              <a:ext cx="4222500" cy="504062"/>
            </a:xfrm>
            <a:prstGeom prst="rect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6209320" y="1340765"/>
              <a:ext cx="361617" cy="504062"/>
            </a:xfrm>
            <a:prstGeom prst="rtTriangle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6541" y="90488"/>
            <a:ext cx="5143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/>
          <a:p>
            <a:pPr>
              <a:defRPr/>
            </a:pP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9. DL4J </a:t>
            </a:r>
            <a:r>
              <a:rPr lang="ko-KR" altLang="en-US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설치 및 개발환경</a:t>
            </a: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( 1/2 )</a:t>
            </a:r>
            <a:endParaRPr lang="ko-KR" altLang="en-US" sz="1300" b="1" dirty="0" smtClean="0">
              <a:solidFill>
                <a:srgbClr val="7F7F7F"/>
              </a:solidFill>
              <a:latin typeface="+mn-ea"/>
              <a:cs typeface="Arial" pitchFamily="34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23528" y="548680"/>
            <a:ext cx="8229600" cy="56886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자바로 구현되어 있어서 </a:t>
            </a:r>
            <a:r>
              <a:rPr kumimoji="0" lang="ko-KR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컴파일된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JAR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을 다운로드됨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. (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cs typeface="+mn-cs"/>
              </a:rPr>
              <a:t>자바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cs typeface="+mn-cs"/>
              </a:rPr>
              <a:t>7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이상 필요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GPU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를 사용하지 않으면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특별한 설정이 필요 없음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좋은 시작점 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=&gt;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cs typeface="+mn-cs"/>
              </a:rPr>
              <a:t>DL4J Examples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git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clone https://github.com/deeplearning4j/dl4j-0.0.3.3-examples.git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000" dirty="0" smtClean="0">
                <a:latin typeface="+mn-ea"/>
              </a:rPr>
              <a:t>컴파일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mvn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clean install -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DskipTests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-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Dmaven.javadoc.skip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=true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000" dirty="0" smtClean="0">
                <a:latin typeface="+mn-ea"/>
              </a:rPr>
              <a:t>주의 </a:t>
            </a:r>
            <a:r>
              <a:rPr lang="en-US" altLang="ko-KR" sz="2000" dirty="0" smtClean="0">
                <a:latin typeface="+mn-ea"/>
              </a:rPr>
              <a:t>: Eclipse</a:t>
            </a:r>
            <a:r>
              <a:rPr lang="ko-KR" altLang="en-US" sz="2000" dirty="0" smtClean="0">
                <a:latin typeface="+mn-ea"/>
              </a:rPr>
              <a:t>와 </a:t>
            </a:r>
            <a:r>
              <a:rPr lang="en-US" altLang="ko-KR" sz="2000" dirty="0" err="1" smtClean="0">
                <a:latin typeface="+mn-ea"/>
              </a:rPr>
              <a:t>IntelliJ</a:t>
            </a:r>
            <a:r>
              <a:rPr lang="ko-KR" altLang="en-US" sz="2000" dirty="0" smtClean="0">
                <a:latin typeface="+mn-ea"/>
              </a:rPr>
              <a:t>에서는 </a:t>
            </a:r>
            <a:r>
              <a:rPr lang="en-US" altLang="ko-KR" sz="2000" dirty="0" err="1" smtClean="0">
                <a:latin typeface="+mn-ea"/>
              </a:rPr>
              <a:t>mvn</a:t>
            </a:r>
            <a:r>
              <a:rPr lang="ko-KR" altLang="en-US" sz="2000" dirty="0" smtClean="0">
                <a:latin typeface="+mn-ea"/>
              </a:rPr>
              <a:t>으로 핵심 </a:t>
            </a:r>
            <a:r>
              <a:rPr lang="en-US" altLang="ko-KR" sz="2000" dirty="0" smtClean="0">
                <a:latin typeface="+mn-ea"/>
              </a:rPr>
              <a:t>jar</a:t>
            </a:r>
            <a:r>
              <a:rPr lang="ko-KR" altLang="en-US" sz="2000" dirty="0" smtClean="0">
                <a:latin typeface="+mn-ea"/>
              </a:rPr>
              <a:t>파일들이 다운로드가 안 되는 문제가 있음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n-ea"/>
              </a:rPr>
              <a:t>    =&gt; </a:t>
            </a:r>
            <a:r>
              <a:rPr lang="ko-KR" altLang="en-US" sz="2000" dirty="0" err="1" smtClean="0">
                <a:latin typeface="+mn-ea"/>
              </a:rPr>
              <a:t>리눅스</a:t>
            </a:r>
            <a:r>
              <a:rPr lang="ko-KR" altLang="en-US" sz="2000" dirty="0" smtClean="0">
                <a:latin typeface="+mn-ea"/>
              </a:rPr>
              <a:t> 명령 프롬프트에서 실행함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2000" dirty="0" err="1" smtClean="0">
                <a:latin typeface="+mn-ea"/>
              </a:rPr>
              <a:t>Mvn</a:t>
            </a:r>
            <a:r>
              <a:rPr lang="ko-KR" altLang="en-US" sz="2000" dirty="0" smtClean="0">
                <a:latin typeface="+mn-ea"/>
              </a:rPr>
              <a:t>으로 </a:t>
            </a:r>
            <a:r>
              <a:rPr lang="ko-KR" altLang="en-US" sz="2000" dirty="0" err="1" smtClean="0">
                <a:latin typeface="+mn-ea"/>
              </a:rPr>
              <a:t>빌드가</a:t>
            </a:r>
            <a:r>
              <a:rPr lang="ko-KR" altLang="en-US" sz="2000" dirty="0" smtClean="0">
                <a:latin typeface="+mn-ea"/>
              </a:rPr>
              <a:t> 완료 되면</a:t>
            </a:r>
            <a:r>
              <a:rPr lang="en-US" altLang="ko-KR" sz="2000" dirty="0" smtClean="0">
                <a:latin typeface="+mn-ea"/>
              </a:rPr>
              <a:t>, dl4j-0.0.3.3-examples/target/</a:t>
            </a:r>
            <a:r>
              <a:rPr lang="ko-KR" altLang="en-US" sz="2000" dirty="0" smtClean="0">
                <a:latin typeface="+mn-ea"/>
              </a:rPr>
              <a:t>안에 </a:t>
            </a:r>
            <a:r>
              <a:rPr lang="en-US" altLang="ko-KR" sz="2000" dirty="0" smtClean="0">
                <a:latin typeface="+mn-ea"/>
              </a:rPr>
              <a:t>deeplearning4j-examples-0.0.3.3.3-SNAPSHOT-bin.zip</a:t>
            </a:r>
            <a:r>
              <a:rPr lang="ko-KR" altLang="en-US" sz="2000" dirty="0" smtClean="0">
                <a:latin typeface="+mn-ea"/>
              </a:rPr>
              <a:t>이 생성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생성된 </a:t>
            </a:r>
            <a:r>
              <a:rPr lang="en-US" altLang="ko-KR" sz="2000" dirty="0" smtClean="0">
                <a:latin typeface="+mn-ea"/>
              </a:rPr>
              <a:t>zip</a:t>
            </a:r>
            <a:r>
              <a:rPr lang="ko-KR" altLang="en-US" sz="2000" dirty="0" err="1" smtClean="0">
                <a:latin typeface="+mn-ea"/>
              </a:rPr>
              <a:t>파일안에</a:t>
            </a:r>
            <a:r>
              <a:rPr lang="ko-KR" altLang="en-US" sz="2000" dirty="0" smtClean="0">
                <a:latin typeface="+mn-ea"/>
              </a:rPr>
              <a:t> 필요한 모든 </a:t>
            </a:r>
            <a:r>
              <a:rPr lang="en-US" altLang="ko-KR" sz="2000" dirty="0" smtClean="0">
                <a:latin typeface="+mn-ea"/>
              </a:rPr>
              <a:t>JAR</a:t>
            </a:r>
            <a:r>
              <a:rPr lang="ko-KR" altLang="en-US" sz="2000" dirty="0" smtClean="0">
                <a:latin typeface="+mn-ea"/>
              </a:rPr>
              <a:t>파일들이 포함됨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2000" dirty="0" smtClean="0">
              <a:latin typeface="+mn-ea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697" y="98425"/>
            <a:ext cx="8959362" cy="293688"/>
          </a:xfrm>
          <a:prstGeom prst="rect">
            <a:avLst/>
          </a:prstGeom>
          <a:noFill/>
          <a:ln w="19050">
            <a:solidFill>
              <a:srgbClr val="EAE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ea"/>
            </a:endParaRPr>
          </a:p>
        </p:txBody>
      </p:sp>
      <p:grpSp>
        <p:nvGrpSpPr>
          <p:cNvPr id="4" name="그룹 14"/>
          <p:cNvGrpSpPr>
            <a:grpSpLocks/>
          </p:cNvGrpSpPr>
          <p:nvPr/>
        </p:nvGrpSpPr>
        <p:grpSpPr bwMode="auto">
          <a:xfrm>
            <a:off x="4771292" y="98425"/>
            <a:ext cx="4302369" cy="287338"/>
            <a:chOff x="6209320" y="1340765"/>
            <a:chExt cx="4576324" cy="504062"/>
          </a:xfrm>
        </p:grpSpPr>
        <p:sp>
          <p:nvSpPr>
            <p:cNvPr id="5" name="직사각형 4"/>
            <p:cNvSpPr/>
            <p:nvPr/>
          </p:nvSpPr>
          <p:spPr>
            <a:xfrm>
              <a:off x="6563144" y="1340765"/>
              <a:ext cx="4222500" cy="504062"/>
            </a:xfrm>
            <a:prstGeom prst="rect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6209320" y="1340765"/>
              <a:ext cx="361617" cy="504062"/>
            </a:xfrm>
            <a:prstGeom prst="rtTriangle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6541" y="90488"/>
            <a:ext cx="5143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/>
          <a:p>
            <a:pPr>
              <a:defRPr/>
            </a:pP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9. DL4J </a:t>
            </a:r>
            <a:r>
              <a:rPr lang="ko-KR" altLang="en-US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설치 및 개발환경</a:t>
            </a: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( 2/2 )</a:t>
            </a:r>
            <a:endParaRPr lang="ko-KR" altLang="en-US" sz="1300" b="1" dirty="0" smtClean="0">
              <a:solidFill>
                <a:srgbClr val="7F7F7F"/>
              </a:solidFill>
              <a:latin typeface="+mn-ea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8" y="1152525"/>
            <a:ext cx="80486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697" y="98425"/>
            <a:ext cx="8959362" cy="293688"/>
          </a:xfrm>
          <a:prstGeom prst="rect">
            <a:avLst/>
          </a:prstGeom>
          <a:noFill/>
          <a:ln w="19050">
            <a:solidFill>
              <a:srgbClr val="EAE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ea"/>
            </a:endParaRPr>
          </a:p>
        </p:txBody>
      </p:sp>
      <p:grpSp>
        <p:nvGrpSpPr>
          <p:cNvPr id="4" name="그룹 14"/>
          <p:cNvGrpSpPr>
            <a:grpSpLocks/>
          </p:cNvGrpSpPr>
          <p:nvPr/>
        </p:nvGrpSpPr>
        <p:grpSpPr bwMode="auto">
          <a:xfrm>
            <a:off x="4771292" y="98425"/>
            <a:ext cx="4302369" cy="287338"/>
            <a:chOff x="6209320" y="1340765"/>
            <a:chExt cx="4576324" cy="504062"/>
          </a:xfrm>
        </p:grpSpPr>
        <p:sp>
          <p:nvSpPr>
            <p:cNvPr id="5" name="직사각형 4"/>
            <p:cNvSpPr/>
            <p:nvPr/>
          </p:nvSpPr>
          <p:spPr>
            <a:xfrm>
              <a:off x="6563144" y="1340765"/>
              <a:ext cx="4222500" cy="504062"/>
            </a:xfrm>
            <a:prstGeom prst="rect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6209320" y="1340765"/>
              <a:ext cx="361617" cy="504062"/>
            </a:xfrm>
            <a:prstGeom prst="rtTriangle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6541" y="90488"/>
            <a:ext cx="5143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/>
          <a:p>
            <a:pPr>
              <a:defRPr/>
            </a:pP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10. DL4J </a:t>
            </a:r>
            <a:r>
              <a:rPr lang="ko-KR" altLang="en-US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실행 환경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96772"/>
            <a:ext cx="8229600" cy="225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7544" y="3749838"/>
            <a:ext cx="8208912" cy="26314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## run_recommend_02.sh </a:t>
            </a:r>
          </a:p>
          <a:p>
            <a:r>
              <a:rPr lang="en-US" altLang="ko-KR" sz="1100" dirty="0" smtClean="0"/>
              <a:t>export LIB_JARS</a:t>
            </a:r>
          </a:p>
          <a:p>
            <a:r>
              <a:rPr lang="en-US" altLang="ko-KR" sz="1100" dirty="0" smtClean="0"/>
              <a:t>for f in lib/*.jar; do</a:t>
            </a:r>
          </a:p>
          <a:p>
            <a:r>
              <a:rPr lang="en-US" altLang="ko-KR" sz="1100" dirty="0" smtClean="0"/>
              <a:t>  if [ "$LIB_JARS" ]; then</a:t>
            </a:r>
          </a:p>
          <a:p>
            <a:r>
              <a:rPr lang="en-US" altLang="ko-KR" sz="1100" dirty="0" smtClean="0"/>
              <a:t>    export LIB_JARS=$LIB_JARS:$f</a:t>
            </a:r>
          </a:p>
          <a:p>
            <a:r>
              <a:rPr lang="en-US" altLang="ko-KR" sz="1100" dirty="0" smtClean="0"/>
              <a:t>  else</a:t>
            </a:r>
          </a:p>
          <a:p>
            <a:r>
              <a:rPr lang="en-US" altLang="ko-KR" sz="1100" dirty="0" smtClean="0"/>
              <a:t>    export LIB_JARS=$f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fi</a:t>
            </a:r>
            <a:endParaRPr lang="en-US" altLang="ko-KR" sz="1100" dirty="0" smtClean="0"/>
          </a:p>
          <a:p>
            <a:r>
              <a:rPr lang="en-US" altLang="ko-KR" sz="1100" dirty="0" smtClean="0"/>
              <a:t>done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NS_CLASSPATH=$</a:t>
            </a:r>
            <a:r>
              <a:rPr lang="en-US" altLang="ko-KR" sz="1100" dirty="0" smtClean="0"/>
              <a:t>LIB_JARS:dl4j-rbm.jar</a:t>
            </a:r>
            <a:endParaRPr lang="en-US" altLang="ko-KR" sz="1100" dirty="0" smtClean="0"/>
          </a:p>
          <a:p>
            <a:r>
              <a:rPr lang="en-US" altLang="ko-KR" sz="1100" dirty="0" smtClean="0"/>
              <a:t>CLASS_NAME=</a:t>
            </a:r>
            <a:r>
              <a:rPr lang="en-US" altLang="ko-KR" sz="1100" dirty="0" err="1" smtClean="0"/>
              <a:t>com.xxxxx.recommender.Recommend</a:t>
            </a:r>
            <a:endParaRPr lang="en-US" altLang="ko-KR" sz="1100" dirty="0" smtClean="0"/>
          </a:p>
          <a:p>
            <a:r>
              <a:rPr lang="en-US" altLang="ko-KR" sz="1100" dirty="0" smtClean="0"/>
              <a:t>JAVA_OPTION="-Dorg.slf4j.simpleLogger.defaultLogLevel=STDOUT"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java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-Xmx16g</a:t>
            </a:r>
            <a:r>
              <a:rPr lang="en-US" altLang="ko-KR" sz="1100" dirty="0" smtClean="0"/>
              <a:t> $JAVA_OPTION -</a:t>
            </a:r>
            <a:r>
              <a:rPr lang="en-US" altLang="ko-KR" sz="1100" dirty="0" err="1" smtClean="0"/>
              <a:t>classpath</a:t>
            </a:r>
            <a:r>
              <a:rPr lang="en-US" altLang="ko-KR" sz="1100" dirty="0" smtClean="0"/>
              <a:t> $NS_CLASSPATH $CLASS_NAME DBN </a:t>
            </a:r>
            <a:r>
              <a:rPr lang="en-US" altLang="ko-KR" sz="1100" dirty="0" smtClean="0"/>
              <a:t>movie_model_1000 </a:t>
            </a:r>
            <a:r>
              <a:rPr lang="en-US" altLang="ko-KR" sz="1100" dirty="0" smtClean="0"/>
              <a:t>ALL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86192" y="397045"/>
            <a:ext cx="8390264" cy="94372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600" dirty="0" smtClean="0"/>
              <a:t>Windows</a:t>
            </a:r>
            <a:r>
              <a:rPr lang="ko-KR" altLang="en-US" sz="1600" dirty="0" smtClean="0"/>
              <a:t>에서도 실행되지만</a:t>
            </a:r>
            <a:r>
              <a:rPr lang="en-US" altLang="ko-KR" sz="1600" dirty="0" smtClean="0"/>
              <a:t>, CUDA </a:t>
            </a:r>
            <a:r>
              <a:rPr lang="ko-KR" altLang="en-US" sz="1600" dirty="0" smtClean="0"/>
              <a:t>설치 및 기타 설정이 </a:t>
            </a:r>
            <a:r>
              <a:rPr lang="en-US" altLang="ko-KR" sz="1600" dirty="0" smtClean="0"/>
              <a:t>Linux</a:t>
            </a:r>
            <a:r>
              <a:rPr lang="ko-KR" altLang="en-US" sz="1600" dirty="0" smtClean="0"/>
              <a:t>장비가 편리하므로 </a:t>
            </a:r>
            <a:r>
              <a:rPr lang="en-US" altLang="ko-KR" sz="1600" dirty="0" err="1" smtClean="0"/>
              <a:t>Ubuntu</a:t>
            </a:r>
            <a:r>
              <a:rPr lang="en-US" altLang="ko-KR" sz="1600" dirty="0" smtClean="0"/>
              <a:t> 14.04</a:t>
            </a:r>
            <a:r>
              <a:rPr lang="ko-KR" altLang="en-US" sz="1600" dirty="0" smtClean="0"/>
              <a:t>를 사용함</a:t>
            </a:r>
            <a:r>
              <a:rPr lang="en-US" altLang="ko-KR" sz="1600" dirty="0" smtClean="0"/>
              <a:t>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600" dirty="0" smtClean="0"/>
              <a:t>Layer</a:t>
            </a:r>
            <a:r>
              <a:rPr lang="ko-KR" altLang="en-US" sz="1600" dirty="0" smtClean="0"/>
              <a:t>와  </a:t>
            </a:r>
            <a:r>
              <a:rPr lang="en-US" altLang="ko-KR" sz="1600" dirty="0" smtClean="0"/>
              <a:t>Node</a:t>
            </a:r>
            <a:r>
              <a:rPr lang="ko-KR" altLang="en-US" sz="1600" dirty="0" smtClean="0"/>
              <a:t>수가 많아서 메모리의 최대용량은 </a:t>
            </a:r>
            <a:r>
              <a:rPr lang="en-US" altLang="ko-KR" sz="1600" dirty="0" smtClean="0"/>
              <a:t>16G</a:t>
            </a:r>
            <a:r>
              <a:rPr lang="ko-KR" altLang="en-US" sz="1600" dirty="0" smtClean="0"/>
              <a:t>로 설정함</a:t>
            </a:r>
            <a:r>
              <a:rPr lang="en-US" altLang="ko-KR" sz="1600" dirty="0" smtClean="0"/>
              <a:t>.(</a:t>
            </a:r>
            <a:r>
              <a:rPr lang="ko-KR" altLang="en-US" sz="1600" dirty="0" err="1" smtClean="0"/>
              <a:t>실행시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10G </a:t>
            </a:r>
            <a:r>
              <a:rPr lang="ko-KR" altLang="en-US" sz="1600" dirty="0" smtClean="0"/>
              <a:t>사용함</a:t>
            </a:r>
            <a:r>
              <a:rPr lang="en-US" altLang="ko-KR" sz="1600" dirty="0" smtClean="0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697" y="98425"/>
            <a:ext cx="8959362" cy="293688"/>
          </a:xfrm>
          <a:prstGeom prst="rect">
            <a:avLst/>
          </a:prstGeom>
          <a:noFill/>
          <a:ln w="19050">
            <a:solidFill>
              <a:srgbClr val="EAE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ea"/>
            </a:endParaRPr>
          </a:p>
        </p:txBody>
      </p:sp>
      <p:grpSp>
        <p:nvGrpSpPr>
          <p:cNvPr id="4" name="그룹 14"/>
          <p:cNvGrpSpPr>
            <a:grpSpLocks/>
          </p:cNvGrpSpPr>
          <p:nvPr/>
        </p:nvGrpSpPr>
        <p:grpSpPr bwMode="auto">
          <a:xfrm>
            <a:off x="4771292" y="98425"/>
            <a:ext cx="4302369" cy="287338"/>
            <a:chOff x="6209320" y="1340765"/>
            <a:chExt cx="4576324" cy="504062"/>
          </a:xfrm>
        </p:grpSpPr>
        <p:sp>
          <p:nvSpPr>
            <p:cNvPr id="5" name="직사각형 4"/>
            <p:cNvSpPr/>
            <p:nvPr/>
          </p:nvSpPr>
          <p:spPr>
            <a:xfrm>
              <a:off x="6563144" y="1340765"/>
              <a:ext cx="4222500" cy="504062"/>
            </a:xfrm>
            <a:prstGeom prst="rect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6209320" y="1340765"/>
              <a:ext cx="361617" cy="504062"/>
            </a:xfrm>
            <a:prstGeom prst="rtTriangle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6541" y="90488"/>
            <a:ext cx="5143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/>
          <a:p>
            <a:pPr>
              <a:defRPr/>
            </a:pP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11. DL4J</a:t>
            </a:r>
            <a:r>
              <a:rPr lang="ko-KR" altLang="en-US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에서 </a:t>
            </a: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GPU </a:t>
            </a:r>
            <a:r>
              <a:rPr lang="ko-KR" altLang="en-US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사용 </a:t>
            </a: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( 1/2 )</a:t>
            </a:r>
            <a:endParaRPr lang="ko-KR" altLang="en-US" sz="1300" b="1" dirty="0" smtClean="0">
              <a:solidFill>
                <a:srgbClr val="7F7F7F"/>
              </a:solidFill>
              <a:latin typeface="+mn-ea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556792"/>
            <a:ext cx="4608512" cy="424847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4788024" y="5013176"/>
            <a:ext cx="2376264" cy="72008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476672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 nd4j-jblas</a:t>
            </a:r>
            <a:r>
              <a:rPr lang="ko-KR" altLang="en-US" sz="2000" dirty="0" smtClean="0">
                <a:latin typeface="+mn-ea"/>
              </a:rPr>
              <a:t>를 </a:t>
            </a:r>
            <a:r>
              <a:rPr lang="en-US" altLang="ko-KR" sz="2000" dirty="0" smtClean="0">
                <a:latin typeface="+mn-ea"/>
              </a:rPr>
              <a:t> nd4j-jcublas-X.X </a:t>
            </a:r>
            <a:r>
              <a:rPr lang="ko-KR" altLang="en-US" sz="2000" dirty="0" smtClean="0">
                <a:latin typeface="+mn-ea"/>
              </a:rPr>
              <a:t>로 변경</a:t>
            </a:r>
            <a:endParaRPr lang="en-US" altLang="ko-KR" sz="2000" dirty="0" smtClean="0"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mvn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err="1" smtClean="0">
                <a:latin typeface="+mn-ea"/>
              </a:rPr>
              <a:t>빌드를</a:t>
            </a:r>
            <a:r>
              <a:rPr lang="ko-KR" altLang="en-US" sz="2000" dirty="0" smtClean="0">
                <a:latin typeface="+mn-ea"/>
              </a:rPr>
              <a:t> 재실행함</a:t>
            </a:r>
            <a:r>
              <a:rPr lang="en-US" altLang="ko-KR" sz="2000" dirty="0" smtClean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28800"/>
            <a:ext cx="3240360" cy="94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683568" y="2132856"/>
            <a:ext cx="3168352" cy="50405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697" y="98425"/>
            <a:ext cx="8959362" cy="293688"/>
          </a:xfrm>
          <a:prstGeom prst="rect">
            <a:avLst/>
          </a:prstGeom>
          <a:noFill/>
          <a:ln w="19050">
            <a:solidFill>
              <a:srgbClr val="EAE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ea"/>
            </a:endParaRPr>
          </a:p>
        </p:txBody>
      </p:sp>
      <p:grpSp>
        <p:nvGrpSpPr>
          <p:cNvPr id="4" name="그룹 14"/>
          <p:cNvGrpSpPr>
            <a:grpSpLocks/>
          </p:cNvGrpSpPr>
          <p:nvPr/>
        </p:nvGrpSpPr>
        <p:grpSpPr bwMode="auto">
          <a:xfrm>
            <a:off x="4771292" y="98425"/>
            <a:ext cx="4302369" cy="287338"/>
            <a:chOff x="6209320" y="1340765"/>
            <a:chExt cx="4576324" cy="504062"/>
          </a:xfrm>
        </p:grpSpPr>
        <p:sp>
          <p:nvSpPr>
            <p:cNvPr id="5" name="직사각형 4"/>
            <p:cNvSpPr/>
            <p:nvPr/>
          </p:nvSpPr>
          <p:spPr>
            <a:xfrm>
              <a:off x="6563144" y="1340765"/>
              <a:ext cx="4222500" cy="504062"/>
            </a:xfrm>
            <a:prstGeom prst="rect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6209320" y="1340765"/>
              <a:ext cx="361617" cy="504062"/>
            </a:xfrm>
            <a:prstGeom prst="rtTriangle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6541" y="90488"/>
            <a:ext cx="5143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/>
          <a:p>
            <a:pPr>
              <a:defRPr/>
            </a:pP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11. DL4J</a:t>
            </a:r>
            <a:r>
              <a:rPr lang="ko-KR" altLang="en-US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에서 </a:t>
            </a: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GPU </a:t>
            </a:r>
            <a:r>
              <a:rPr lang="ko-KR" altLang="en-US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사용 </a:t>
            </a: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( 2/2 )</a:t>
            </a:r>
            <a:endParaRPr lang="ko-KR" altLang="en-US" sz="1300" b="1" dirty="0" smtClean="0">
              <a:solidFill>
                <a:srgbClr val="7F7F7F"/>
              </a:solidFill>
              <a:latin typeface="+mn-ea"/>
              <a:cs typeface="Arial" pitchFamily="34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1520" y="47667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sudo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apt-get install build-essential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sudo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apt-get install 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linux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-headers-`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uname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-r`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sudo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apt-get install libgfortran3 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자신의 그래픽카드에 맞는 그래픽 드라이버 설치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CUDA 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x.x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드라이버 설치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  <a:hlinkClick r:id="rId2"/>
              </a:rPr>
              <a:t>www.jcuda.org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사이트에서 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jcuda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LIB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다운로드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.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bashrc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파일에 아래 등록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export PATH=/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usr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/local/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cuda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/bin:$PATH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export LD_LIBRARY_PATH=$LD_LIBRARY_PATH:/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usr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/local/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cuda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/lib64:/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usr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/local/lib:~/work/</a:t>
            </a:r>
            <a:r>
              <a:rPr kumimoji="0" lang="en-US" altLang="ko-K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jcuda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697" y="98425"/>
            <a:ext cx="8959362" cy="293688"/>
          </a:xfrm>
          <a:prstGeom prst="rect">
            <a:avLst/>
          </a:prstGeom>
          <a:noFill/>
          <a:ln w="19050">
            <a:solidFill>
              <a:srgbClr val="EAE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ea"/>
            </a:endParaRPr>
          </a:p>
        </p:txBody>
      </p:sp>
      <p:grpSp>
        <p:nvGrpSpPr>
          <p:cNvPr id="4" name="그룹 14"/>
          <p:cNvGrpSpPr>
            <a:grpSpLocks/>
          </p:cNvGrpSpPr>
          <p:nvPr/>
        </p:nvGrpSpPr>
        <p:grpSpPr bwMode="auto">
          <a:xfrm>
            <a:off x="4771292" y="98425"/>
            <a:ext cx="4302369" cy="287338"/>
            <a:chOff x="6209320" y="1340765"/>
            <a:chExt cx="4576324" cy="504062"/>
          </a:xfrm>
        </p:grpSpPr>
        <p:sp>
          <p:nvSpPr>
            <p:cNvPr id="5" name="직사각형 4"/>
            <p:cNvSpPr/>
            <p:nvPr/>
          </p:nvSpPr>
          <p:spPr>
            <a:xfrm>
              <a:off x="6563144" y="1340765"/>
              <a:ext cx="4222500" cy="504062"/>
            </a:xfrm>
            <a:prstGeom prst="rect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6209320" y="1340765"/>
              <a:ext cx="361617" cy="504062"/>
            </a:xfrm>
            <a:prstGeom prst="rtTriangle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6541" y="90488"/>
            <a:ext cx="5143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/>
          <a:p>
            <a:pPr>
              <a:defRPr/>
            </a:pP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12. </a:t>
            </a: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DBN </a:t>
            </a:r>
            <a:r>
              <a:rPr lang="ko-KR" altLang="en-US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이용한 추천엔진 개발</a:t>
            </a: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( 1/3 )</a:t>
            </a:r>
            <a:endParaRPr lang="ko-KR" altLang="en-US" sz="1300" b="1" dirty="0" smtClean="0">
              <a:solidFill>
                <a:srgbClr val="7F7F7F"/>
              </a:solidFill>
              <a:latin typeface="+mn-ea"/>
              <a:cs typeface="Arial" pitchFamily="34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1520" y="487213"/>
            <a:ext cx="4104456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dirty="0" smtClean="0">
                <a:latin typeface="+mn-ea"/>
              </a:rPr>
              <a:t>Deeplearning4J</a:t>
            </a:r>
            <a:r>
              <a:rPr lang="ko-KR" altLang="en-US" sz="2000" dirty="0" smtClean="0">
                <a:latin typeface="+mn-ea"/>
              </a:rPr>
              <a:t>의 예제</a:t>
            </a:r>
            <a:endParaRPr lang="en-US" altLang="ko-KR" sz="2000" dirty="0" smtClean="0">
              <a:latin typeface="+mn-ea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Convolutional</a:t>
            </a:r>
            <a:r>
              <a:rPr lang="en-US" altLang="ko-KR" sz="2000" dirty="0" smtClean="0">
                <a:latin typeface="+mn-ea"/>
              </a:rPr>
              <a:t> Neural Nets</a:t>
            </a: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200" b="1" dirty="0" smtClean="0">
                <a:solidFill>
                  <a:srgbClr val="C00000"/>
                </a:solidFill>
              </a:rPr>
              <a:t>Deep-belief Neural Nets</a:t>
            </a:r>
            <a:endParaRPr lang="en-US" altLang="ko-KR" sz="1700" b="1" dirty="0" smtClean="0">
              <a:solidFill>
                <a:srgbClr val="C00000"/>
              </a:solidFill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altLang="ko-KR" sz="2000" dirty="0" smtClean="0">
                <a:latin typeface="+mn-ea"/>
              </a:rPr>
              <a:t> Glove Example</a:t>
            </a: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altLang="ko-KR" sz="2000" dirty="0" smtClean="0">
                <a:latin typeface="+mn-ea"/>
              </a:rPr>
              <a:t> Restricted Boltzmann Machines</a:t>
            </a: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altLang="ko-KR" sz="2000" dirty="0" smtClean="0">
                <a:latin typeface="+mn-ea"/>
              </a:rPr>
              <a:t> Recurrent Neural Nets</a:t>
            </a: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altLang="ko-KR" sz="2000" dirty="0" smtClean="0">
                <a:latin typeface="+mn-ea"/>
              </a:rPr>
              <a:t> Recursive Neural Nets</a:t>
            </a: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altLang="ko-KR" sz="2000" dirty="0" smtClean="0">
                <a:latin typeface="+mn-ea"/>
              </a:rPr>
              <a:t> TSNE </a:t>
            </a: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altLang="ko-KR" sz="2000" dirty="0" smtClean="0">
                <a:latin typeface="+mn-ea"/>
              </a:rPr>
              <a:t> Word2Vec</a:t>
            </a:r>
          </a:p>
          <a:p>
            <a:pPr marL="800100" marR="0" lvl="1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en-US" altLang="ko-KR" sz="2000" dirty="0" smtClean="0">
              <a:latin typeface="+mn-ea"/>
            </a:endParaRPr>
          </a:p>
          <a:p>
            <a:pPr marL="40005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000" dirty="0" smtClean="0">
                <a:latin typeface="+mn-ea"/>
              </a:rPr>
              <a:t>Deep-belief Neural Nets</a:t>
            </a:r>
            <a:r>
              <a:rPr lang="ko-KR" altLang="en-US" sz="2000" dirty="0" smtClean="0">
                <a:latin typeface="+mn-ea"/>
              </a:rPr>
              <a:t>의 </a:t>
            </a:r>
            <a:r>
              <a:rPr lang="en-US" altLang="ko-KR" sz="2000" b="1" dirty="0" err="1" smtClean="0">
                <a:solidFill>
                  <a:schemeClr val="tx2"/>
                </a:solidFill>
                <a:latin typeface="+mn-ea"/>
              </a:rPr>
              <a:t>DBNSmallMnistExample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예제를 활용</a:t>
            </a:r>
            <a:endParaRPr lang="en-US" altLang="ko-KR" sz="2000" dirty="0" smtClean="0">
              <a:latin typeface="+mn-ea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908720"/>
            <a:ext cx="4674468" cy="505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697" y="98425"/>
            <a:ext cx="8959362" cy="293688"/>
          </a:xfrm>
          <a:prstGeom prst="rect">
            <a:avLst/>
          </a:prstGeom>
          <a:noFill/>
          <a:ln w="19050">
            <a:solidFill>
              <a:srgbClr val="EAE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ea"/>
            </a:endParaRPr>
          </a:p>
        </p:txBody>
      </p:sp>
      <p:grpSp>
        <p:nvGrpSpPr>
          <p:cNvPr id="4" name="그룹 14"/>
          <p:cNvGrpSpPr>
            <a:grpSpLocks/>
          </p:cNvGrpSpPr>
          <p:nvPr/>
        </p:nvGrpSpPr>
        <p:grpSpPr bwMode="auto">
          <a:xfrm>
            <a:off x="4771292" y="98425"/>
            <a:ext cx="4302369" cy="287338"/>
            <a:chOff x="6209320" y="1340765"/>
            <a:chExt cx="4576324" cy="504062"/>
          </a:xfrm>
        </p:grpSpPr>
        <p:sp>
          <p:nvSpPr>
            <p:cNvPr id="5" name="직사각형 4"/>
            <p:cNvSpPr/>
            <p:nvPr/>
          </p:nvSpPr>
          <p:spPr>
            <a:xfrm>
              <a:off x="6563144" y="1340765"/>
              <a:ext cx="4222500" cy="504062"/>
            </a:xfrm>
            <a:prstGeom prst="rect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6209320" y="1340765"/>
              <a:ext cx="361617" cy="504062"/>
            </a:xfrm>
            <a:prstGeom prst="rtTriangle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6541" y="90488"/>
            <a:ext cx="5143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/>
          <a:p>
            <a:pPr>
              <a:defRPr/>
            </a:pP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12. </a:t>
            </a: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DBN </a:t>
            </a:r>
            <a:r>
              <a:rPr lang="ko-KR" altLang="en-US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이용한 추천엔진 개발</a:t>
            </a: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( 2/3 )</a:t>
            </a:r>
            <a:endParaRPr lang="ko-KR" altLang="en-US" sz="1300" b="1" dirty="0" smtClean="0">
              <a:solidFill>
                <a:srgbClr val="7F7F7F"/>
              </a:solidFill>
              <a:latin typeface="+mn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476672"/>
            <a:ext cx="43924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900" dirty="0" smtClean="0">
                <a:latin typeface="+mn-ea"/>
              </a:rPr>
              <a:t> </a:t>
            </a:r>
            <a:r>
              <a:rPr lang="ko-KR" altLang="en-US" sz="1900" dirty="0" smtClean="0">
                <a:latin typeface="+mn-ea"/>
              </a:rPr>
              <a:t>실행 단계</a:t>
            </a:r>
            <a:endParaRPr lang="en-US" altLang="ko-KR" sz="1900" dirty="0" smtClean="0">
              <a:latin typeface="+mn-ea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900" dirty="0" smtClean="0">
                <a:latin typeface="+mn-ea"/>
              </a:rPr>
              <a:t> </a:t>
            </a:r>
            <a:r>
              <a:rPr lang="ko-KR" altLang="en-US" sz="1900" dirty="0" smtClean="0">
                <a:latin typeface="+mn-ea"/>
              </a:rPr>
              <a:t>학습 데이터 로딩</a:t>
            </a:r>
            <a:endParaRPr lang="en-US" altLang="ko-KR" sz="1900" dirty="0" smtClean="0">
              <a:latin typeface="+mn-ea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900" dirty="0" smtClean="0">
                <a:latin typeface="+mn-ea"/>
              </a:rPr>
              <a:t> </a:t>
            </a:r>
            <a:r>
              <a:rPr lang="ko-KR" altLang="en-US" sz="1900" dirty="0" smtClean="0">
                <a:latin typeface="+mn-ea"/>
              </a:rPr>
              <a:t>모델 설정</a:t>
            </a:r>
            <a:endParaRPr lang="en-US" altLang="ko-KR" sz="1900" dirty="0" smtClean="0">
              <a:latin typeface="+mn-ea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900" dirty="0" smtClean="0">
                <a:latin typeface="+mn-ea"/>
              </a:rPr>
              <a:t> </a:t>
            </a:r>
            <a:r>
              <a:rPr lang="ko-KR" altLang="en-US" sz="1900" dirty="0" smtClean="0">
                <a:latin typeface="+mn-ea"/>
              </a:rPr>
              <a:t>모델 학습</a:t>
            </a:r>
            <a:endParaRPr lang="en-US" altLang="ko-KR" sz="1900" dirty="0" smtClean="0">
              <a:latin typeface="+mn-ea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900" dirty="0" smtClean="0">
                <a:latin typeface="+mn-ea"/>
              </a:rPr>
              <a:t> </a:t>
            </a:r>
            <a:r>
              <a:rPr lang="ko-KR" altLang="en-US" sz="1900" dirty="0" smtClean="0">
                <a:latin typeface="+mn-ea"/>
              </a:rPr>
              <a:t>학습된 </a:t>
            </a:r>
            <a:r>
              <a:rPr lang="en-US" altLang="ko-KR" sz="1900" dirty="0" smtClean="0">
                <a:latin typeface="+mn-ea"/>
              </a:rPr>
              <a:t>Weight</a:t>
            </a:r>
            <a:r>
              <a:rPr lang="ko-KR" altLang="en-US" sz="1900" dirty="0" smtClean="0">
                <a:latin typeface="+mn-ea"/>
              </a:rPr>
              <a:t>값 출력</a:t>
            </a:r>
            <a:endParaRPr lang="en-US" altLang="ko-KR" sz="1900" dirty="0" smtClean="0">
              <a:latin typeface="+mn-ea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900" dirty="0" smtClean="0">
                <a:latin typeface="+mn-ea"/>
              </a:rPr>
              <a:t> </a:t>
            </a:r>
            <a:r>
              <a:rPr lang="ko-KR" altLang="en-US" sz="1900" dirty="0" smtClean="0">
                <a:latin typeface="+mn-ea"/>
              </a:rPr>
              <a:t>학습모델 평가</a:t>
            </a:r>
            <a:endParaRPr lang="en-US" altLang="ko-KR" sz="1900" dirty="0" smtClean="0">
              <a:latin typeface="+mn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627576"/>
            <a:ext cx="3960440" cy="543801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697" y="98425"/>
            <a:ext cx="8959362" cy="293688"/>
          </a:xfrm>
          <a:prstGeom prst="rect">
            <a:avLst/>
          </a:prstGeom>
          <a:noFill/>
          <a:ln w="19050">
            <a:solidFill>
              <a:srgbClr val="EAE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ea"/>
            </a:endParaRPr>
          </a:p>
        </p:txBody>
      </p:sp>
      <p:grpSp>
        <p:nvGrpSpPr>
          <p:cNvPr id="4" name="그룹 14"/>
          <p:cNvGrpSpPr>
            <a:grpSpLocks/>
          </p:cNvGrpSpPr>
          <p:nvPr/>
        </p:nvGrpSpPr>
        <p:grpSpPr bwMode="auto">
          <a:xfrm>
            <a:off x="4771292" y="98425"/>
            <a:ext cx="4302369" cy="287338"/>
            <a:chOff x="6209320" y="1340765"/>
            <a:chExt cx="4576324" cy="504062"/>
          </a:xfrm>
        </p:grpSpPr>
        <p:sp>
          <p:nvSpPr>
            <p:cNvPr id="5" name="직사각형 4"/>
            <p:cNvSpPr/>
            <p:nvPr/>
          </p:nvSpPr>
          <p:spPr>
            <a:xfrm>
              <a:off x="6563144" y="1340765"/>
              <a:ext cx="4222500" cy="504062"/>
            </a:xfrm>
            <a:prstGeom prst="rect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6209320" y="1340765"/>
              <a:ext cx="361617" cy="504062"/>
            </a:xfrm>
            <a:prstGeom prst="rtTriangle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6541" y="90488"/>
            <a:ext cx="5143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/>
          <a:p>
            <a:pPr>
              <a:defRPr/>
            </a:pP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12. </a:t>
            </a: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DBN </a:t>
            </a:r>
            <a:r>
              <a:rPr lang="ko-KR" altLang="en-US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이용한 추천엔진 개발</a:t>
            </a: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( 3/3 )</a:t>
            </a:r>
            <a:endParaRPr lang="ko-KR" altLang="en-US" sz="1300" b="1" dirty="0" smtClean="0">
              <a:solidFill>
                <a:srgbClr val="7F7F7F"/>
              </a:solidFill>
              <a:latin typeface="+mn-ea"/>
              <a:cs typeface="Arial" pitchFamily="34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39552" y="1628800"/>
            <a:ext cx="8229600" cy="452596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log.info("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preTrain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model....");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model.</a:t>
            </a:r>
            <a:r>
              <a:rPr kumimoji="0" lang="en-US" altLang="ko-K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pretrain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iter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INDArray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evalData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= </a:t>
            </a:r>
            <a:r>
              <a:rPr kumimoji="0" lang="en-US" altLang="ko-KR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loadTestData</a:t>
            </a:r>
            <a:r>
              <a:rPr kumimoji="0" lang="en-US" altLang="ko-KR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0" lang="en-US" altLang="ko-KR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args</a:t>
            </a:r>
            <a:r>
              <a:rPr kumimoji="0" lang="en-US" altLang="ko-KR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, </a:t>
            </a:r>
            <a:r>
              <a:rPr kumimoji="0" lang="en-US" altLang="ko-KR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mapRowNumUserSeq</a:t>
            </a:r>
            <a:r>
              <a:rPr kumimoji="0" lang="en-US" altLang="ko-KR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);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for(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int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idx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= 0 ;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idx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&lt; rows ;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idx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++) {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INDArray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orgData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=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input.getRow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idx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);	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INDArray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retData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=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model.</a:t>
            </a:r>
            <a:r>
              <a:rPr kumimoji="0" lang="en-US" altLang="ko-KR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reconstruct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orgData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, 1);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…	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double predict =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retData.getDouble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(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movieSeq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-1 );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if(  predict &gt; 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+mn-cs"/>
              </a:rPr>
              <a:t>0.5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)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    </a:t>
            </a:r>
            <a:r>
              <a:rPr kumimoji="0" lang="en-US" altLang="ko-K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repredictCount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++;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476672"/>
            <a:ext cx="8712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000" dirty="0" smtClean="0"/>
              <a:t>추천알고리즘을 위한 코드 수정</a:t>
            </a:r>
            <a:endParaRPr lang="en-US" altLang="ko-KR" sz="20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2000" dirty="0" smtClean="0"/>
              <a:t>RBM</a:t>
            </a:r>
            <a:r>
              <a:rPr lang="ko-KR" altLang="en-US" sz="2000" dirty="0" smtClean="0"/>
              <a:t>의 비지도학습을 실행하고 복원 기능 </a:t>
            </a:r>
            <a:endParaRPr lang="en-US" altLang="ko-KR" sz="20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697" y="98425"/>
            <a:ext cx="8959362" cy="293688"/>
          </a:xfrm>
          <a:prstGeom prst="rect">
            <a:avLst/>
          </a:prstGeom>
          <a:noFill/>
          <a:ln w="19050">
            <a:solidFill>
              <a:srgbClr val="EAE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ea"/>
            </a:endParaRPr>
          </a:p>
        </p:txBody>
      </p:sp>
      <p:grpSp>
        <p:nvGrpSpPr>
          <p:cNvPr id="4" name="그룹 14"/>
          <p:cNvGrpSpPr>
            <a:grpSpLocks/>
          </p:cNvGrpSpPr>
          <p:nvPr/>
        </p:nvGrpSpPr>
        <p:grpSpPr bwMode="auto">
          <a:xfrm>
            <a:off x="4771292" y="98425"/>
            <a:ext cx="4302369" cy="287338"/>
            <a:chOff x="6209320" y="1340765"/>
            <a:chExt cx="4576324" cy="504062"/>
          </a:xfrm>
        </p:grpSpPr>
        <p:sp>
          <p:nvSpPr>
            <p:cNvPr id="5" name="직사각형 4"/>
            <p:cNvSpPr/>
            <p:nvPr/>
          </p:nvSpPr>
          <p:spPr>
            <a:xfrm>
              <a:off x="6563144" y="1340765"/>
              <a:ext cx="4222500" cy="504062"/>
            </a:xfrm>
            <a:prstGeom prst="rect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6209320" y="1340765"/>
              <a:ext cx="361617" cy="504062"/>
            </a:xfrm>
            <a:prstGeom prst="rtTriangle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6541" y="90488"/>
            <a:ext cx="5143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/>
          <a:p>
            <a:pPr>
              <a:defRPr/>
            </a:pP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13. </a:t>
            </a:r>
            <a:r>
              <a:rPr lang="ko-KR" altLang="en-US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성능 측정 결과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55576" y="2348880"/>
          <a:ext cx="792526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2520280"/>
                <a:gridCol w="3244742"/>
              </a:tblGrid>
              <a:tr h="139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데이터셋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DBN(</a:t>
                      </a:r>
                      <a:r>
                        <a:rPr lang="en-US" altLang="ko-KR" sz="1600" baseline="0" dirty="0" err="1" smtClean="0"/>
                        <a:t>Deeplearning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Matrix factorization(</a:t>
                      </a:r>
                      <a:r>
                        <a:rPr lang="en-US" altLang="ko-KR" sz="1600" dirty="0" err="1" smtClean="0"/>
                        <a:t>SparkML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상위 고객 </a:t>
                      </a:r>
                      <a:r>
                        <a:rPr lang="en-US" altLang="ko-KR" sz="1600" dirty="0" smtClean="0"/>
                        <a:t>1,000</a:t>
                      </a:r>
                      <a:r>
                        <a:rPr lang="ko-KR" altLang="en-US" sz="1600" dirty="0" smtClean="0"/>
                        <a:t>명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상위 </a:t>
                      </a:r>
                      <a:r>
                        <a:rPr lang="ko-KR" altLang="en-US" sz="1600" dirty="0" err="1" smtClean="0"/>
                        <a:t>컨텐츠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1,000</a:t>
                      </a:r>
                      <a:r>
                        <a:rPr lang="ko-KR" altLang="en-US" sz="1600" dirty="0" smtClean="0"/>
                        <a:t>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18%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44%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상위 고객 </a:t>
                      </a:r>
                      <a:r>
                        <a:rPr lang="en-US" altLang="ko-KR" sz="1600" dirty="0" smtClean="0"/>
                        <a:t>2,000</a:t>
                      </a:r>
                      <a:r>
                        <a:rPr lang="ko-KR" altLang="en-US" sz="1600" dirty="0" smtClean="0"/>
                        <a:t>명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상위 </a:t>
                      </a:r>
                      <a:r>
                        <a:rPr lang="ko-KR" altLang="en-US" sz="1600" dirty="0" err="1" smtClean="0"/>
                        <a:t>컨텐츠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2,000</a:t>
                      </a:r>
                      <a:r>
                        <a:rPr lang="ko-KR" altLang="en-US" sz="1600" dirty="0" smtClean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11%</a:t>
                      </a:r>
                      <a:endParaRPr lang="en-US" altLang="ko-K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42%</a:t>
                      </a:r>
                      <a:endParaRPr lang="en-US" altLang="ko-KR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고객 </a:t>
                      </a:r>
                      <a:r>
                        <a:rPr lang="en-US" altLang="ko-KR" sz="1600" dirty="0" smtClean="0"/>
                        <a:t>15,000</a:t>
                      </a:r>
                      <a:r>
                        <a:rPr lang="ko-KR" altLang="en-US" sz="1600" dirty="0" smtClean="0"/>
                        <a:t>명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err="1" smtClean="0"/>
                        <a:t>컨텐츠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10,000</a:t>
                      </a:r>
                      <a:r>
                        <a:rPr lang="ko-KR" altLang="en-US" sz="1600" dirty="0" smtClean="0"/>
                        <a:t>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학습</a:t>
                      </a:r>
                      <a:r>
                        <a:rPr lang="ko-KR" altLang="en-US" sz="1600" baseline="0" dirty="0" smtClean="0"/>
                        <a:t>이 이루어지지 않음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17%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>
          <a:xfrm>
            <a:off x="286192" y="397045"/>
            <a:ext cx="8229600" cy="108773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600" dirty="0" smtClean="0"/>
              <a:t>학습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데이터는 </a:t>
            </a:r>
            <a:r>
              <a:rPr lang="en-US" altLang="ko-KR" sz="1600" dirty="0" err="1" smtClean="0"/>
              <a:t>MovieLens</a:t>
            </a:r>
            <a:r>
              <a:rPr lang="ko-KR" altLang="en-US" sz="1600" dirty="0" smtClean="0"/>
              <a:t> 데이터로 </a:t>
            </a:r>
            <a:r>
              <a:rPr lang="ko-KR" altLang="en-US" sz="1600" dirty="0" smtClean="0"/>
              <a:t>수행</a:t>
            </a:r>
            <a:r>
              <a:rPr lang="en-US" altLang="ko-KR" sz="1600" dirty="0" smtClean="0"/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600" dirty="0" smtClean="0"/>
              <a:t>평가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임의의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명의 </a:t>
            </a:r>
            <a:r>
              <a:rPr lang="ko-KR" altLang="en-US" sz="1600" dirty="0" smtClean="0"/>
              <a:t>사용</a:t>
            </a:r>
            <a:r>
              <a:rPr lang="ko-KR" altLang="en-US" sz="1600" dirty="0" smtClean="0"/>
              <a:t>자</a:t>
            </a:r>
            <a:r>
              <a:rPr lang="ko-KR" altLang="en-US" sz="1600" dirty="0" smtClean="0"/>
              <a:t>중에서 학습된 </a:t>
            </a:r>
            <a:r>
              <a:rPr lang="ko-KR" altLang="en-US" sz="1600" dirty="0" smtClean="0"/>
              <a:t>모델에서 선호도가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0.5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이상이면 정확히 예측한 것으로 판단함</a:t>
            </a:r>
            <a:r>
              <a:rPr lang="en-US" altLang="ko-KR" sz="1600" dirty="0" smtClean="0"/>
              <a:t>.</a:t>
            </a:r>
            <a:endParaRPr kumimoji="0" lang="ko-KR" altLang="en-US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697" y="98425"/>
            <a:ext cx="8959362" cy="293688"/>
          </a:xfrm>
          <a:prstGeom prst="rect">
            <a:avLst/>
          </a:prstGeom>
          <a:noFill/>
          <a:ln w="19050">
            <a:solidFill>
              <a:srgbClr val="EAE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ea"/>
            </a:endParaRPr>
          </a:p>
        </p:txBody>
      </p:sp>
      <p:grpSp>
        <p:nvGrpSpPr>
          <p:cNvPr id="4" name="그룹 14"/>
          <p:cNvGrpSpPr>
            <a:grpSpLocks/>
          </p:cNvGrpSpPr>
          <p:nvPr/>
        </p:nvGrpSpPr>
        <p:grpSpPr bwMode="auto">
          <a:xfrm>
            <a:off x="4771292" y="98425"/>
            <a:ext cx="4302369" cy="287338"/>
            <a:chOff x="6209320" y="1340765"/>
            <a:chExt cx="4576324" cy="504062"/>
          </a:xfrm>
        </p:grpSpPr>
        <p:sp>
          <p:nvSpPr>
            <p:cNvPr id="5" name="직사각형 4"/>
            <p:cNvSpPr/>
            <p:nvPr/>
          </p:nvSpPr>
          <p:spPr>
            <a:xfrm>
              <a:off x="6563144" y="1340765"/>
              <a:ext cx="4222500" cy="504062"/>
            </a:xfrm>
            <a:prstGeom prst="rect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6209320" y="1340765"/>
              <a:ext cx="361617" cy="504062"/>
            </a:xfrm>
            <a:prstGeom prst="rtTriangle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6541" y="90488"/>
            <a:ext cx="5143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/>
          <a:p>
            <a:pPr>
              <a:defRPr/>
            </a:pP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15. </a:t>
            </a:r>
            <a:r>
              <a:rPr lang="ko-KR" altLang="en-US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원인 분석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23528" y="476672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2800" dirty="0" smtClean="0">
                <a:latin typeface="+mn-ea"/>
              </a:rPr>
              <a:t>사용자 군집 기반의 추천은 성능이 본래 좋지 않을 수 있음</a:t>
            </a:r>
            <a:r>
              <a:rPr lang="en-US" altLang="ko-KR" sz="2800" dirty="0" smtClean="0">
                <a:latin typeface="+mn-ea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dirty="0" err="1" smtClean="0">
                <a:latin typeface="+mn-ea"/>
              </a:rPr>
              <a:t>SparkML</a:t>
            </a:r>
            <a:r>
              <a:rPr lang="ko-KR" altLang="en-US" sz="2800" dirty="0" smtClean="0">
                <a:latin typeface="+mn-ea"/>
              </a:rPr>
              <a:t>에 포함된 추천기가 생각보다 성능이 좋음</a:t>
            </a:r>
            <a:r>
              <a:rPr lang="en-US" altLang="ko-KR" sz="2800" dirty="0" smtClean="0">
                <a:latin typeface="+mn-ea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dirty="0" err="1" smtClean="0">
                <a:latin typeface="+mn-ea"/>
              </a:rPr>
              <a:t>DeepLearning</a:t>
            </a:r>
            <a:r>
              <a:rPr lang="ko-KR" altLang="en-US" sz="2800" dirty="0" smtClean="0">
                <a:latin typeface="+mn-ea"/>
              </a:rPr>
              <a:t>에 대한 이해 부족</a:t>
            </a:r>
            <a:endParaRPr lang="en-US" altLang="ko-KR" sz="2800" dirty="0" smtClean="0">
              <a:latin typeface="+mn-ea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2800" dirty="0" smtClean="0">
                <a:latin typeface="+mn-ea"/>
              </a:rPr>
              <a:t>DL4J</a:t>
            </a:r>
            <a:r>
              <a:rPr lang="ko-KR" altLang="en-US" sz="2800" dirty="0" smtClean="0">
                <a:latin typeface="+mn-ea"/>
              </a:rPr>
              <a:t>가 안 좋아서 </a:t>
            </a:r>
            <a:r>
              <a:rPr lang="en-US" altLang="ko-KR" sz="2800" dirty="0" smtClean="0">
                <a:latin typeface="+mn-ea"/>
              </a:rPr>
              <a:t>???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697" y="98425"/>
            <a:ext cx="8959362" cy="293688"/>
          </a:xfrm>
          <a:prstGeom prst="rect">
            <a:avLst/>
          </a:prstGeom>
          <a:noFill/>
          <a:ln w="19050">
            <a:solidFill>
              <a:srgbClr val="EAE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ea"/>
            </a:endParaRPr>
          </a:p>
        </p:txBody>
      </p:sp>
      <p:grpSp>
        <p:nvGrpSpPr>
          <p:cNvPr id="4" name="그룹 14"/>
          <p:cNvGrpSpPr>
            <a:grpSpLocks/>
          </p:cNvGrpSpPr>
          <p:nvPr/>
        </p:nvGrpSpPr>
        <p:grpSpPr bwMode="auto">
          <a:xfrm>
            <a:off x="4771292" y="98425"/>
            <a:ext cx="4302369" cy="287338"/>
            <a:chOff x="6209320" y="1340765"/>
            <a:chExt cx="4576324" cy="504062"/>
          </a:xfrm>
        </p:grpSpPr>
        <p:sp>
          <p:nvSpPr>
            <p:cNvPr id="5" name="직사각형 4"/>
            <p:cNvSpPr/>
            <p:nvPr/>
          </p:nvSpPr>
          <p:spPr>
            <a:xfrm>
              <a:off x="6563144" y="1340765"/>
              <a:ext cx="4222500" cy="504062"/>
            </a:xfrm>
            <a:prstGeom prst="rect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6209320" y="1340765"/>
              <a:ext cx="361617" cy="504062"/>
            </a:xfrm>
            <a:prstGeom prst="rtTriangle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6541" y="90488"/>
            <a:ext cx="5143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/>
          <a:p>
            <a:pPr>
              <a:defRPr/>
            </a:pP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1. </a:t>
            </a:r>
            <a:r>
              <a:rPr lang="en-US" altLang="ko-KR" sz="1300" b="1" dirty="0" err="1" smtClean="0">
                <a:solidFill>
                  <a:srgbClr val="7F7F7F"/>
                </a:solidFill>
                <a:latin typeface="+mn-ea"/>
                <a:cs typeface="Arial" pitchFamily="34" charset="0"/>
              </a:rPr>
              <a:t>DeepLearning</a:t>
            </a:r>
            <a:r>
              <a:rPr lang="ko-KR" altLang="en-US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 활용한 추천엔진 개발의 배경</a:t>
            </a:r>
            <a:endParaRPr kumimoji="0" lang="ko-KR" altLang="en-US" sz="1300" b="1" dirty="0">
              <a:solidFill>
                <a:srgbClr val="7F7F7F"/>
              </a:solidFill>
              <a:latin typeface="+mn-ea"/>
              <a:cs typeface="Arial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86192" y="397044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Deep learning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기반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map POI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추천 기술개발 사례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SKP )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http://readme.skplanet.com/?p=10804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484784"/>
            <a:ext cx="6078829" cy="48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697" y="98425"/>
            <a:ext cx="8959362" cy="293688"/>
          </a:xfrm>
          <a:prstGeom prst="rect">
            <a:avLst/>
          </a:prstGeom>
          <a:noFill/>
          <a:ln w="19050">
            <a:solidFill>
              <a:srgbClr val="EAE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ea"/>
            </a:endParaRPr>
          </a:p>
        </p:txBody>
      </p:sp>
      <p:grpSp>
        <p:nvGrpSpPr>
          <p:cNvPr id="4" name="그룹 14"/>
          <p:cNvGrpSpPr>
            <a:grpSpLocks/>
          </p:cNvGrpSpPr>
          <p:nvPr/>
        </p:nvGrpSpPr>
        <p:grpSpPr bwMode="auto">
          <a:xfrm>
            <a:off x="4771292" y="98425"/>
            <a:ext cx="4302369" cy="287338"/>
            <a:chOff x="6209320" y="1340765"/>
            <a:chExt cx="4576324" cy="504062"/>
          </a:xfrm>
        </p:grpSpPr>
        <p:sp>
          <p:nvSpPr>
            <p:cNvPr id="5" name="직사각형 4"/>
            <p:cNvSpPr/>
            <p:nvPr/>
          </p:nvSpPr>
          <p:spPr>
            <a:xfrm>
              <a:off x="6563144" y="1340765"/>
              <a:ext cx="4222500" cy="504062"/>
            </a:xfrm>
            <a:prstGeom prst="rect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6209320" y="1340765"/>
              <a:ext cx="361617" cy="504062"/>
            </a:xfrm>
            <a:prstGeom prst="rtTriangle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6541" y="90488"/>
            <a:ext cx="5143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/>
          <a:p>
            <a:pPr>
              <a:defRPr/>
            </a:pP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2. </a:t>
            </a:r>
            <a:r>
              <a:rPr lang="en-US" altLang="ko-KR" sz="1300" b="1" dirty="0" err="1" smtClean="0">
                <a:solidFill>
                  <a:srgbClr val="7F7F7F"/>
                </a:solidFill>
                <a:latin typeface="+mn-ea"/>
                <a:cs typeface="Arial" pitchFamily="34" charset="0"/>
              </a:rPr>
              <a:t>DeepLearning</a:t>
            </a:r>
            <a:r>
              <a:rPr lang="ko-KR" altLang="en-US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 활용한 추천엔진의 성능 비교 방안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74380" y="408092"/>
            <a:ext cx="8229600" cy="582922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2000" b="1" dirty="0" smtClean="0"/>
              <a:t>Spark </a:t>
            </a:r>
            <a:r>
              <a:rPr lang="en-US" altLang="ko-KR" sz="2000" b="1" dirty="0" err="1" smtClean="0"/>
              <a:t>MLlib</a:t>
            </a:r>
            <a:endParaRPr lang="en-US" altLang="ko-KR" sz="2000" b="1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200" dirty="0" smtClean="0"/>
              <a:t>Classification and regression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ko-KR" sz="1200" dirty="0" smtClean="0"/>
              <a:t>linear models (SVMs, logistic regression, linear regression)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ko-KR" sz="1200" dirty="0" smtClean="0"/>
              <a:t>naive </a:t>
            </a:r>
            <a:r>
              <a:rPr lang="en-US" altLang="ko-KR" sz="1200" dirty="0" err="1" smtClean="0"/>
              <a:t>Bayes</a:t>
            </a:r>
            <a:endParaRPr lang="en-US" altLang="ko-KR" sz="1200" dirty="0" smtClean="0"/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ko-KR" sz="1200" dirty="0" smtClean="0"/>
              <a:t>decision trees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ko-KR" sz="1200" dirty="0" smtClean="0"/>
              <a:t>ensembles of trees (Random Forests and Gradient-Boosted Trees)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ko-KR" sz="1200" dirty="0" smtClean="0"/>
              <a:t>isotonic regression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200" b="1" dirty="0" smtClean="0">
                <a:solidFill>
                  <a:srgbClr val="FF0000"/>
                </a:solidFill>
              </a:rPr>
              <a:t>Collaborative filtering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ko-KR" sz="1200" b="1" dirty="0" smtClean="0">
                <a:solidFill>
                  <a:srgbClr val="FF0000"/>
                </a:solidFill>
              </a:rPr>
              <a:t>alternating least squares (ALS)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200" dirty="0" smtClean="0"/>
              <a:t>Clustering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ko-KR" sz="1200" dirty="0" smtClean="0"/>
              <a:t>k-means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ko-KR" sz="1200" dirty="0" smtClean="0"/>
              <a:t>Gaussian mixture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ko-KR" sz="1200" dirty="0" smtClean="0"/>
              <a:t>power iteration clustering (PIC)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ko-KR" sz="1200" dirty="0" smtClean="0"/>
              <a:t>latent </a:t>
            </a:r>
            <a:r>
              <a:rPr lang="en-US" altLang="ko-KR" sz="1200" dirty="0" err="1" smtClean="0"/>
              <a:t>Dirichlet</a:t>
            </a:r>
            <a:r>
              <a:rPr lang="en-US" altLang="ko-KR" sz="1200" dirty="0" smtClean="0"/>
              <a:t> allocation (LDA)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ko-KR" sz="1200" dirty="0" smtClean="0"/>
              <a:t>streaming k-means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200" dirty="0" smtClean="0"/>
              <a:t>Dimensionality reduction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ko-KR" sz="1200" dirty="0" smtClean="0"/>
              <a:t>singular value decomposition (SVD)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ko-KR" sz="1200" dirty="0" smtClean="0"/>
              <a:t>principal component analysis (PCA)</a:t>
            </a:r>
            <a:endParaRPr kumimoji="0" lang="ko-KR" alt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492896"/>
            <a:ext cx="4183372" cy="225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697" y="98425"/>
            <a:ext cx="8959362" cy="293688"/>
          </a:xfrm>
          <a:prstGeom prst="rect">
            <a:avLst/>
          </a:prstGeom>
          <a:noFill/>
          <a:ln w="19050">
            <a:solidFill>
              <a:srgbClr val="EAE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ea"/>
            </a:endParaRPr>
          </a:p>
        </p:txBody>
      </p:sp>
      <p:grpSp>
        <p:nvGrpSpPr>
          <p:cNvPr id="6" name="그룹 14"/>
          <p:cNvGrpSpPr>
            <a:grpSpLocks/>
          </p:cNvGrpSpPr>
          <p:nvPr/>
        </p:nvGrpSpPr>
        <p:grpSpPr bwMode="auto">
          <a:xfrm>
            <a:off x="4771292" y="98425"/>
            <a:ext cx="4302369" cy="287338"/>
            <a:chOff x="6209320" y="1340765"/>
            <a:chExt cx="4576324" cy="504062"/>
          </a:xfrm>
        </p:grpSpPr>
        <p:sp>
          <p:nvSpPr>
            <p:cNvPr id="7" name="직사각형 6"/>
            <p:cNvSpPr/>
            <p:nvPr/>
          </p:nvSpPr>
          <p:spPr>
            <a:xfrm>
              <a:off x="6563144" y="1340765"/>
              <a:ext cx="4222500" cy="504062"/>
            </a:xfrm>
            <a:prstGeom prst="rect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rot="10800000">
              <a:off x="6209320" y="1340765"/>
              <a:ext cx="361617" cy="504062"/>
            </a:xfrm>
            <a:prstGeom prst="rtTriangle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46541" y="90488"/>
            <a:ext cx="5143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/>
          <a:p>
            <a:pPr>
              <a:defRPr/>
            </a:pP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3. </a:t>
            </a:r>
            <a:r>
              <a:rPr lang="en-US" altLang="ko-KR" sz="1300" b="1" dirty="0" err="1" smtClean="0">
                <a:solidFill>
                  <a:srgbClr val="7F7F7F"/>
                </a:solidFill>
                <a:latin typeface="+mn-ea"/>
                <a:cs typeface="Arial" pitchFamily="34" charset="0"/>
              </a:rPr>
              <a:t>SparkML</a:t>
            </a:r>
            <a:r>
              <a:rPr lang="ko-KR" altLang="en-US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의 추천엔진 개념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33648"/>
            <a:ext cx="2311134" cy="244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933648"/>
            <a:ext cx="3128870" cy="225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331640" y="3323069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sparse ratings matrix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508104" y="3126477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user- and item-factor matrices</a:t>
            </a:r>
            <a:endParaRPr lang="ko-KR" altLang="en-US" sz="1200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91880" y="2334389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19872" y="1758325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Matrix factorization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행렬 인수 분해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2358" y="3759423"/>
            <a:ext cx="3168352" cy="241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2732318" y="5991671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user- and item-factor vectors</a:t>
            </a:r>
            <a:r>
              <a:rPr lang="ko-KR" altLang="en-US" sz="1200" dirty="0" smtClean="0"/>
              <a:t>를 행렬곱셈으로 특정 </a:t>
            </a:r>
            <a:r>
              <a:rPr lang="en-US" altLang="ko-KR" sz="1200" dirty="0" smtClean="0"/>
              <a:t>Item</a:t>
            </a:r>
            <a:r>
              <a:rPr lang="ko-KR" altLang="en-US" sz="1200" dirty="0" smtClean="0"/>
              <a:t>에 대한 선호를 계산이 가능 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67638" y="247939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Alternating least squares( </a:t>
            </a:r>
            <a:r>
              <a:rPr lang="ko-KR" altLang="en-US" sz="1200" dirty="0" smtClean="0"/>
              <a:t>최소 제곱 교류</a:t>
            </a:r>
            <a:r>
              <a:rPr lang="en-US" altLang="ko-KR" sz="1200" dirty="0" smtClean="0"/>
              <a:t>,  ALS )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23528" y="404664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>
                <a:latin typeface="+mn-ea"/>
                <a:hlinkClick r:id="rId5"/>
              </a:rPr>
              <a:t> “Large-Scale </a:t>
            </a:r>
            <a:r>
              <a:rPr lang="en-US" altLang="ko-KR" sz="1600" dirty="0">
                <a:latin typeface="+mn-ea"/>
                <a:hlinkClick r:id="rId5"/>
              </a:rPr>
              <a:t>Parallel Collaborative Filtering for the Netflix </a:t>
            </a:r>
            <a:r>
              <a:rPr lang="en-US" altLang="ko-KR" sz="1600" dirty="0" smtClean="0">
                <a:latin typeface="+mn-ea"/>
                <a:hlinkClick r:id="rId5"/>
              </a:rPr>
              <a:t>Prize</a:t>
            </a:r>
            <a:r>
              <a:rPr lang="en-US" altLang="ko-KR" sz="1600" dirty="0" smtClean="0">
                <a:latin typeface="+mn-ea"/>
              </a:rPr>
              <a:t>” </a:t>
            </a:r>
            <a:r>
              <a:rPr lang="ko-KR" altLang="en-US" sz="1600" dirty="0" smtClean="0">
                <a:latin typeface="+mn-ea"/>
              </a:rPr>
              <a:t>논문</a:t>
            </a: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697" y="98425"/>
            <a:ext cx="8959362" cy="293688"/>
          </a:xfrm>
          <a:prstGeom prst="rect">
            <a:avLst/>
          </a:prstGeom>
          <a:noFill/>
          <a:ln w="19050">
            <a:solidFill>
              <a:srgbClr val="EAE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ea"/>
            </a:endParaRPr>
          </a:p>
        </p:txBody>
      </p:sp>
      <p:grpSp>
        <p:nvGrpSpPr>
          <p:cNvPr id="4" name="그룹 14"/>
          <p:cNvGrpSpPr>
            <a:grpSpLocks/>
          </p:cNvGrpSpPr>
          <p:nvPr/>
        </p:nvGrpSpPr>
        <p:grpSpPr bwMode="auto">
          <a:xfrm>
            <a:off x="4771292" y="98425"/>
            <a:ext cx="4302369" cy="287338"/>
            <a:chOff x="6209320" y="1340765"/>
            <a:chExt cx="4576324" cy="504062"/>
          </a:xfrm>
        </p:grpSpPr>
        <p:sp>
          <p:nvSpPr>
            <p:cNvPr id="5" name="직사각형 4"/>
            <p:cNvSpPr/>
            <p:nvPr/>
          </p:nvSpPr>
          <p:spPr>
            <a:xfrm>
              <a:off x="6563144" y="1340765"/>
              <a:ext cx="4222500" cy="504062"/>
            </a:xfrm>
            <a:prstGeom prst="rect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6209320" y="1340765"/>
              <a:ext cx="361617" cy="504062"/>
            </a:xfrm>
            <a:prstGeom prst="rtTriangle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6541" y="90488"/>
            <a:ext cx="5143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/>
          <a:p>
            <a:pPr>
              <a:defRPr/>
            </a:pP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4. </a:t>
            </a:r>
            <a:r>
              <a:rPr lang="en-US" altLang="ko-KR" sz="1300" b="1" dirty="0" err="1" smtClean="0">
                <a:solidFill>
                  <a:srgbClr val="7F7F7F"/>
                </a:solidFill>
                <a:latin typeface="+mn-ea"/>
                <a:cs typeface="Arial" pitchFamily="34" charset="0"/>
              </a:rPr>
              <a:t>SparkML</a:t>
            </a:r>
            <a:r>
              <a:rPr lang="ko-KR" altLang="en-US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을 이용한 추천엔진 개발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272" y="1567428"/>
            <a:ext cx="4483928" cy="40934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#################################</a:t>
            </a:r>
          </a:p>
          <a:p>
            <a:r>
              <a:rPr lang="en-US" altLang="ko-KR" sz="1000" dirty="0" smtClean="0"/>
              <a:t>## </a:t>
            </a:r>
            <a:r>
              <a:rPr lang="en-US" altLang="ko-KR" sz="1000" b="1" dirty="0" smtClean="0">
                <a:solidFill>
                  <a:schemeClr val="tx2"/>
                </a:solidFill>
              </a:rPr>
              <a:t>Training</a:t>
            </a:r>
          </a:p>
          <a:p>
            <a:r>
              <a:rPr lang="en-US" altLang="ko-KR" sz="1000" dirty="0" smtClean="0"/>
              <a:t>#################################</a:t>
            </a:r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rawData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sc.textFile</a:t>
            </a:r>
            <a:r>
              <a:rPr lang="en-US" altLang="ko-KR" sz="1000" dirty="0" smtClean="0"/>
              <a:t>("data/training.txt")</a:t>
            </a:r>
          </a:p>
          <a:p>
            <a:r>
              <a:rPr lang="en-US" altLang="ko-KR" sz="1000" dirty="0" err="1" smtClean="0"/>
              <a:t>rawData.first</a:t>
            </a:r>
            <a:r>
              <a:rPr lang="en-US" altLang="ko-KR" sz="1000" dirty="0" smtClean="0"/>
              <a:t>()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rawRatings</a:t>
            </a:r>
            <a:r>
              <a:rPr lang="en-US" altLang="ko-KR" sz="1000" dirty="0" smtClean="0"/>
              <a:t> = rawData.map(_.split("\t").take(3))</a:t>
            </a:r>
          </a:p>
          <a:p>
            <a:r>
              <a:rPr lang="en-US" altLang="ko-KR" sz="1000" dirty="0" err="1" smtClean="0"/>
              <a:t>rawRatings.first</a:t>
            </a:r>
            <a:r>
              <a:rPr lang="en-US" altLang="ko-KR" sz="1000" dirty="0" smtClean="0"/>
              <a:t>()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org.apache.spark.mllib.recommendation.ALS</a:t>
            </a:r>
            <a:endParaRPr lang="en-US" altLang="ko-KR" sz="1000" dirty="0" smtClean="0"/>
          </a:p>
          <a:p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org.apache.spark.mllib.recommendation.Rating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ratings = rawRatings.map { </a:t>
            </a:r>
          </a:p>
          <a:p>
            <a:r>
              <a:rPr lang="en-US" altLang="ko-KR" sz="1000" dirty="0" smtClean="0"/>
              <a:t>  case Array(user, movie, rating) =&gt; </a:t>
            </a:r>
          </a:p>
          <a:p>
            <a:r>
              <a:rPr lang="en-US" altLang="ko-KR" sz="1000" dirty="0" smtClean="0"/>
              <a:t>  Rating(</a:t>
            </a:r>
            <a:r>
              <a:rPr lang="en-US" altLang="ko-KR" sz="1000" dirty="0" err="1" smtClean="0"/>
              <a:t>user.toInt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movie.toInt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rating.toDouble</a:t>
            </a:r>
            <a:r>
              <a:rPr lang="en-US" altLang="ko-KR" sz="1000" dirty="0" smtClean="0"/>
              <a:t>) 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err="1" smtClean="0"/>
              <a:t>ratings.first</a:t>
            </a:r>
            <a:r>
              <a:rPr lang="en-US" altLang="ko-KR" sz="1000" dirty="0" smtClean="0"/>
              <a:t>()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rank = 40</a:t>
            </a:r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numIterations</a:t>
            </a:r>
            <a:r>
              <a:rPr lang="en-US" altLang="ko-KR" sz="1000" dirty="0" smtClean="0"/>
              <a:t> = 10</a:t>
            </a:r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lambda = 0.01</a:t>
            </a:r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alpha = 0.01</a:t>
            </a:r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model =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ALS</a:t>
            </a:r>
            <a:r>
              <a:rPr lang="en-US" altLang="ko-KR" sz="1000" dirty="0" err="1" smtClean="0"/>
              <a:t>.train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Implicit</a:t>
            </a:r>
            <a:r>
              <a:rPr lang="en-US" altLang="ko-KR" sz="1000" dirty="0" smtClean="0"/>
              <a:t>(ratings, rank, </a:t>
            </a:r>
            <a:r>
              <a:rPr lang="en-US" altLang="ko-KR" sz="1000" dirty="0" err="1" smtClean="0"/>
              <a:t>numIterations</a:t>
            </a:r>
            <a:r>
              <a:rPr lang="en-US" altLang="ko-KR" sz="1000" dirty="0" smtClean="0"/>
              <a:t>, lambda, alpha)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model.save</a:t>
            </a:r>
            <a:r>
              <a:rPr lang="en-US" altLang="ko-KR" sz="1000" dirty="0" smtClean="0"/>
              <a:t>(sc, “</a:t>
            </a:r>
            <a:r>
              <a:rPr lang="en-US" altLang="ko-KR" sz="1000" dirty="0" err="1" smtClean="0"/>
              <a:t>vod_model</a:t>
            </a:r>
            <a:r>
              <a:rPr lang="en-US" altLang="ko-KR" sz="1000" dirty="0" smtClean="0"/>
              <a:t>_" + </a:t>
            </a:r>
            <a:r>
              <a:rPr lang="en-US" altLang="ko-KR" sz="1000" dirty="0" err="1" smtClean="0"/>
              <a:t>System.currentTimeMillis</a:t>
            </a:r>
            <a:r>
              <a:rPr lang="en-US" altLang="ko-KR" sz="1000" dirty="0" smtClean="0"/>
              <a:t>()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0208" y="1567820"/>
            <a:ext cx="4320480" cy="40934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#################################</a:t>
            </a:r>
          </a:p>
          <a:p>
            <a:r>
              <a:rPr lang="en-US" altLang="ko-KR" sz="1000" dirty="0" smtClean="0"/>
              <a:t>## </a:t>
            </a:r>
            <a:r>
              <a:rPr lang="en-US" altLang="ko-KR" sz="1000" b="1" dirty="0" smtClean="0">
                <a:solidFill>
                  <a:schemeClr val="tx2"/>
                </a:solidFill>
              </a:rPr>
              <a:t>Evaluation</a:t>
            </a:r>
          </a:p>
          <a:p>
            <a:r>
              <a:rPr lang="en-US" altLang="ko-KR" sz="1000" dirty="0" smtClean="0"/>
              <a:t>#################################</a:t>
            </a:r>
          </a:p>
          <a:p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org.apache.spark.mllib.recommendation.ALS</a:t>
            </a:r>
            <a:endParaRPr lang="en-US" altLang="ko-KR" sz="1000" dirty="0" smtClean="0"/>
          </a:p>
          <a:p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org.apache.spark.mllib.recommendation.MatrixFactorizationModel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myModel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MatrixFactorizationModel.load</a:t>
            </a:r>
            <a:r>
              <a:rPr lang="en-US" altLang="ko-KR" sz="1000" dirty="0" smtClean="0"/>
              <a:t>(sc, “vod_model_1438155749810")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rawTest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sc.textFile</a:t>
            </a:r>
            <a:r>
              <a:rPr lang="en-US" altLang="ko-KR" sz="1000" dirty="0" smtClean="0"/>
              <a:t>("data/test.txt")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rawTestRatings</a:t>
            </a:r>
            <a:r>
              <a:rPr lang="en-US" altLang="ko-KR" sz="1000" dirty="0" smtClean="0"/>
              <a:t> = rawTest.map(_.split("\t").take(2))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testRatings</a:t>
            </a:r>
            <a:r>
              <a:rPr lang="en-US" altLang="ko-KR" sz="1000" dirty="0" smtClean="0"/>
              <a:t> : </a:t>
            </a:r>
            <a:r>
              <a:rPr lang="en-US" altLang="ko-KR" sz="1000" dirty="0" err="1" smtClean="0"/>
              <a:t>org.apache.spark.rdd.RDD</a:t>
            </a:r>
            <a:r>
              <a:rPr lang="en-US" altLang="ko-KR" sz="1000" dirty="0" smtClean="0"/>
              <a:t>[(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)] = </a:t>
            </a:r>
          </a:p>
          <a:p>
            <a:r>
              <a:rPr lang="en-US" altLang="ko-KR" sz="1000" dirty="0" smtClean="0"/>
              <a:t>     rawTestRatings.map( m =&gt;  ( m(0).</a:t>
            </a:r>
            <a:r>
              <a:rPr lang="en-US" altLang="ko-KR" sz="1000" dirty="0" err="1" smtClean="0"/>
              <a:t>toInt</a:t>
            </a:r>
            <a:r>
              <a:rPr lang="en-US" altLang="ko-KR" sz="1000" dirty="0" smtClean="0"/>
              <a:t>, m(1).</a:t>
            </a:r>
            <a:r>
              <a:rPr lang="en-US" altLang="ko-KR" sz="1000" dirty="0" err="1" smtClean="0"/>
              <a:t>toInt</a:t>
            </a:r>
            <a:r>
              <a:rPr lang="en-US" altLang="ko-KR" sz="1000" dirty="0" smtClean="0"/>
              <a:t> )  )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totalCnt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testRatings.count</a:t>
            </a:r>
            <a:endParaRPr lang="en-US" altLang="ko-KR" sz="1000" dirty="0" smtClean="0"/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predictVal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myModel.predict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testRatings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predCnt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predictVal.aggregate</a:t>
            </a:r>
            <a:r>
              <a:rPr lang="en-US" altLang="ko-KR" sz="1000" dirty="0" smtClean="0"/>
              <a:t>( 0 ) ( </a:t>
            </a:r>
          </a:p>
          <a:p>
            <a:r>
              <a:rPr lang="en-US" altLang="ko-KR" sz="1000" dirty="0" smtClean="0"/>
              <a:t>    (acc, </a:t>
            </a:r>
            <a:r>
              <a:rPr lang="en-US" altLang="ko-KR" sz="1000" dirty="0" err="1" smtClean="0"/>
              <a:t>pred</a:t>
            </a:r>
            <a:r>
              <a:rPr lang="en-US" altLang="ko-KR" sz="1000" dirty="0" smtClean="0"/>
              <a:t>) =&gt; if( </a:t>
            </a:r>
            <a:r>
              <a:rPr lang="en-US" altLang="ko-KR" sz="1000" dirty="0" err="1" smtClean="0"/>
              <a:t>pred.rating</a:t>
            </a:r>
            <a:r>
              <a:rPr lang="en-US" altLang="ko-KR" sz="1000" dirty="0" smtClean="0"/>
              <a:t> &gt;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0.5</a:t>
            </a:r>
            <a:r>
              <a:rPr lang="en-US" altLang="ko-KR" sz="1000" dirty="0" smtClean="0"/>
              <a:t> )  acc + 1  else  acc   , </a:t>
            </a:r>
          </a:p>
          <a:p>
            <a:r>
              <a:rPr lang="en-US" altLang="ko-KR" sz="1000" dirty="0" smtClean="0"/>
              <a:t>    (acc , y ) =&gt; acc + y</a:t>
            </a:r>
          </a:p>
          <a:p>
            <a:r>
              <a:rPr lang="en-US" altLang="ko-KR" sz="1000" dirty="0" smtClean="0"/>
              <a:t>  )</a:t>
            </a:r>
          </a:p>
          <a:p>
            <a:r>
              <a:rPr lang="en-US" altLang="ko-KR" sz="1000" dirty="0" smtClean="0"/>
              <a:t>  </a:t>
            </a:r>
          </a:p>
          <a:p>
            <a:r>
              <a:rPr lang="en-US" altLang="ko-KR" sz="1000" dirty="0" err="1" smtClean="0"/>
              <a:t>println</a:t>
            </a:r>
            <a:r>
              <a:rPr lang="en-US" altLang="ko-KR" sz="1000" dirty="0" smtClean="0"/>
              <a:t>( "total=" + </a:t>
            </a:r>
            <a:r>
              <a:rPr lang="en-US" altLang="ko-KR" sz="1000" dirty="0" err="1" smtClean="0"/>
              <a:t>totalCnt</a:t>
            </a:r>
            <a:r>
              <a:rPr lang="en-US" altLang="ko-KR" sz="1000" dirty="0" smtClean="0"/>
              <a:t> + ", </a:t>
            </a:r>
            <a:r>
              <a:rPr lang="en-US" altLang="ko-KR" sz="1000" dirty="0" err="1" smtClean="0"/>
              <a:t>predCnt</a:t>
            </a:r>
            <a:r>
              <a:rPr lang="en-US" altLang="ko-KR" sz="1000" dirty="0" smtClean="0"/>
              <a:t>=" + </a:t>
            </a:r>
            <a:r>
              <a:rPr lang="en-US" altLang="ko-KR" sz="1000" dirty="0" err="1" smtClean="0"/>
              <a:t>predCnt</a:t>
            </a:r>
            <a:r>
              <a:rPr lang="en-US" altLang="ko-KR" sz="1000" dirty="0" smtClean="0"/>
              <a:t> + ", recall=" +  </a:t>
            </a:r>
            <a:r>
              <a:rPr lang="en-US" altLang="ko-KR" sz="1000" dirty="0" err="1" smtClean="0"/>
              <a:t>predCnt</a:t>
            </a:r>
            <a:r>
              <a:rPr lang="en-US" altLang="ko-KR" sz="1000" dirty="0" smtClean="0"/>
              <a:t> * 100 /  </a:t>
            </a:r>
            <a:r>
              <a:rPr lang="en-US" altLang="ko-KR" sz="1000" dirty="0" err="1" smtClean="0"/>
              <a:t>totalCnt</a:t>
            </a:r>
            <a:r>
              <a:rPr lang="en-US" altLang="ko-KR" sz="1000" dirty="0" smtClean="0"/>
              <a:t> )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286192" y="397045"/>
            <a:ext cx="8229600" cy="108773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600" dirty="0" smtClean="0"/>
              <a:t>학습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데이터는 </a:t>
            </a:r>
            <a:r>
              <a:rPr lang="en-US" altLang="ko-KR" sz="1600" dirty="0" err="1" smtClean="0"/>
              <a:t>MovieLens</a:t>
            </a:r>
            <a:r>
              <a:rPr lang="ko-KR" altLang="en-US" sz="1600" dirty="0" smtClean="0"/>
              <a:t>데이터로 </a:t>
            </a:r>
            <a:r>
              <a:rPr lang="ko-KR" altLang="en-US" sz="1600" dirty="0" smtClean="0"/>
              <a:t>수행</a:t>
            </a:r>
            <a:r>
              <a:rPr lang="en-US" altLang="ko-KR" sz="1600" dirty="0" smtClean="0"/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ko-KR" altLang="en-US" sz="1600" dirty="0" smtClean="0"/>
              <a:t>평가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임의의 </a:t>
            </a:r>
            <a:r>
              <a:rPr lang="en-US" altLang="ko-KR" sz="1600" dirty="0" smtClean="0"/>
              <a:t>100</a:t>
            </a:r>
            <a:r>
              <a:rPr lang="ko-KR" altLang="en-US" sz="1600" dirty="0" smtClean="0"/>
              <a:t>명의 </a:t>
            </a:r>
            <a:r>
              <a:rPr lang="ko-KR" altLang="en-US" sz="1600" dirty="0" smtClean="0"/>
              <a:t>사용자 영화 관람에서 </a:t>
            </a:r>
            <a:r>
              <a:rPr lang="ko-KR" altLang="en-US" sz="1600" dirty="0" smtClean="0"/>
              <a:t>학습된 모델에서 선호도가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0.5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이상이면 정확히 예측한 것으로 판단함</a:t>
            </a:r>
            <a:r>
              <a:rPr lang="en-US" altLang="ko-KR" sz="1600" dirty="0" smtClean="0"/>
              <a:t>.</a:t>
            </a:r>
            <a:endParaRPr kumimoji="0" lang="ko-KR" altLang="en-US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697" y="98425"/>
            <a:ext cx="8959362" cy="293688"/>
          </a:xfrm>
          <a:prstGeom prst="rect">
            <a:avLst/>
          </a:prstGeom>
          <a:noFill/>
          <a:ln w="19050">
            <a:solidFill>
              <a:srgbClr val="EAE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ea"/>
            </a:endParaRPr>
          </a:p>
        </p:txBody>
      </p:sp>
      <p:grpSp>
        <p:nvGrpSpPr>
          <p:cNvPr id="4" name="그룹 14"/>
          <p:cNvGrpSpPr>
            <a:grpSpLocks/>
          </p:cNvGrpSpPr>
          <p:nvPr/>
        </p:nvGrpSpPr>
        <p:grpSpPr bwMode="auto">
          <a:xfrm>
            <a:off x="4771292" y="98425"/>
            <a:ext cx="4302369" cy="287338"/>
            <a:chOff x="6209320" y="1340765"/>
            <a:chExt cx="4576324" cy="504062"/>
          </a:xfrm>
        </p:grpSpPr>
        <p:sp>
          <p:nvSpPr>
            <p:cNvPr id="5" name="직사각형 4"/>
            <p:cNvSpPr/>
            <p:nvPr/>
          </p:nvSpPr>
          <p:spPr>
            <a:xfrm>
              <a:off x="6563144" y="1340765"/>
              <a:ext cx="4222500" cy="504062"/>
            </a:xfrm>
            <a:prstGeom prst="rect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6209320" y="1340765"/>
              <a:ext cx="361617" cy="504062"/>
            </a:xfrm>
            <a:prstGeom prst="rtTriangle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6541" y="90488"/>
            <a:ext cx="5143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/>
          <a:p>
            <a:pPr>
              <a:defRPr/>
            </a:pP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5. Restricted Boltzmann Machine( RBM )</a:t>
            </a:r>
            <a:endParaRPr lang="ko-KR" altLang="en-US" sz="1300" b="1" dirty="0" smtClean="0">
              <a:solidFill>
                <a:srgbClr val="7F7F7F"/>
              </a:solidFill>
              <a:latin typeface="+mn-ea"/>
              <a:cs typeface="Arial" pitchFamily="34" charset="0"/>
            </a:endParaRPr>
          </a:p>
        </p:txBody>
      </p:sp>
      <p:pic>
        <p:nvPicPr>
          <p:cNvPr id="2050" name="Picture 2" descr="http://joonku.com/img/deep/PIC124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908720"/>
            <a:ext cx="2119114" cy="1164205"/>
          </a:xfrm>
          <a:prstGeom prst="rect">
            <a:avLst/>
          </a:prstGeom>
          <a:noFill/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286192" y="397045"/>
            <a:ext cx="5725968" cy="2599907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600" dirty="0" smtClean="0"/>
              <a:t>RBM 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Boltzmann Machine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visible layer </a:t>
            </a:r>
            <a:r>
              <a:rPr lang="ko-KR" altLang="en-US" sz="1600" dirty="0" err="1" smtClean="0"/>
              <a:t>유닛들</a:t>
            </a:r>
            <a:r>
              <a:rPr lang="ko-KR" altLang="en-US" sz="1600" dirty="0" smtClean="0"/>
              <a:t> 간의 연결과 </a:t>
            </a:r>
            <a:r>
              <a:rPr lang="en-US" altLang="ko-KR" sz="1600" dirty="0" smtClean="0"/>
              <a:t>hidden layer </a:t>
            </a:r>
            <a:r>
              <a:rPr lang="ko-KR" altLang="en-US" sz="1600" dirty="0" err="1" smtClean="0"/>
              <a:t>유닛들</a:t>
            </a:r>
            <a:r>
              <a:rPr lang="ko-KR" altLang="en-US" sz="1600" dirty="0" smtClean="0"/>
              <a:t> 간의 연결을 모두 없앤 구조</a:t>
            </a:r>
            <a:endParaRPr lang="en-US" altLang="ko-KR" sz="16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600" dirty="0" smtClean="0"/>
              <a:t>기존의 </a:t>
            </a:r>
            <a:r>
              <a:rPr lang="en-US" altLang="ko-KR" sz="1600" dirty="0" smtClean="0"/>
              <a:t>Boltzmann Machine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unit </a:t>
            </a:r>
            <a:r>
              <a:rPr lang="ko-KR" altLang="en-US" sz="1600" dirty="0" smtClean="0"/>
              <a:t>들간의 연결에 특별한 제약조건을 걸었다는 의미에서 </a:t>
            </a:r>
            <a:r>
              <a:rPr lang="en-US" altLang="ko-KR" sz="1600" dirty="0" smtClean="0"/>
              <a:t>Restricted Boltzmann Machine </a:t>
            </a:r>
            <a:r>
              <a:rPr lang="ko-KR" altLang="en-US" sz="1600" dirty="0" smtClean="0"/>
              <a:t>이라 명명</a:t>
            </a:r>
            <a:endParaRPr lang="en-US" altLang="ko-KR" sz="16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600" dirty="0" smtClean="0"/>
              <a:t>RBM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Unsupervised Learning</a:t>
            </a:r>
            <a:r>
              <a:rPr lang="ko-KR" altLang="en-US" sz="1600" dirty="0" smtClean="0"/>
              <a:t>을 할 때 사용할 수 있는 모델로</a:t>
            </a:r>
            <a:r>
              <a:rPr lang="en-US" altLang="ko-KR" sz="1600" dirty="0" smtClean="0"/>
              <a:t>,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특징 추출 능력</a:t>
            </a:r>
            <a:r>
              <a:rPr lang="ko-KR" altLang="en-US" sz="1600" dirty="0" smtClean="0"/>
              <a:t>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아주 좋으며</a:t>
            </a:r>
            <a:r>
              <a:rPr lang="en-US" altLang="ko-KR" sz="1600" dirty="0" smtClean="0"/>
              <a:t>,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군집화 모델</a:t>
            </a:r>
            <a:r>
              <a:rPr lang="ko-KR" altLang="en-US" sz="1600" dirty="0" smtClean="0"/>
              <a:t>로 사용 가능</a:t>
            </a:r>
            <a:endParaRPr lang="en-US" altLang="ko-KR" sz="1600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ko-KR" altLang="en-US" sz="1600" dirty="0" smtClean="0"/>
          </a:p>
        </p:txBody>
      </p:sp>
      <p:pic>
        <p:nvPicPr>
          <p:cNvPr id="2052" name="Picture 4" descr="_images/filters_at_epoch_1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3645024"/>
            <a:ext cx="2088232" cy="2088232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3645024"/>
            <a:ext cx="4105585" cy="206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화살표 연결선 13"/>
          <p:cNvCxnSpPr/>
          <p:nvPr/>
        </p:nvCxnSpPr>
        <p:spPr>
          <a:xfrm>
            <a:off x="5049004" y="472514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697" y="98425"/>
            <a:ext cx="8959362" cy="293688"/>
          </a:xfrm>
          <a:prstGeom prst="rect">
            <a:avLst/>
          </a:prstGeom>
          <a:noFill/>
          <a:ln w="19050">
            <a:solidFill>
              <a:srgbClr val="EAE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ea"/>
            </a:endParaRPr>
          </a:p>
        </p:txBody>
      </p:sp>
      <p:grpSp>
        <p:nvGrpSpPr>
          <p:cNvPr id="4" name="그룹 14"/>
          <p:cNvGrpSpPr>
            <a:grpSpLocks/>
          </p:cNvGrpSpPr>
          <p:nvPr/>
        </p:nvGrpSpPr>
        <p:grpSpPr bwMode="auto">
          <a:xfrm>
            <a:off x="4771292" y="98425"/>
            <a:ext cx="4302369" cy="287338"/>
            <a:chOff x="6209320" y="1340765"/>
            <a:chExt cx="4576324" cy="504062"/>
          </a:xfrm>
        </p:grpSpPr>
        <p:sp>
          <p:nvSpPr>
            <p:cNvPr id="5" name="직사각형 4"/>
            <p:cNvSpPr/>
            <p:nvPr/>
          </p:nvSpPr>
          <p:spPr>
            <a:xfrm>
              <a:off x="6563144" y="1340765"/>
              <a:ext cx="4222500" cy="504062"/>
            </a:xfrm>
            <a:prstGeom prst="rect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6209320" y="1340765"/>
              <a:ext cx="361617" cy="504062"/>
            </a:xfrm>
            <a:prstGeom prst="rtTriangle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6541" y="90488"/>
            <a:ext cx="5143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/>
          <a:p>
            <a:pPr>
              <a:defRPr/>
            </a:pP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6. Deep Belief Network (DBN)</a:t>
            </a:r>
            <a:endParaRPr lang="ko-KR" altLang="en-US" sz="1300" b="1" dirty="0" smtClean="0">
              <a:solidFill>
                <a:srgbClr val="7F7F7F"/>
              </a:solidFill>
              <a:latin typeface="+mn-ea"/>
              <a:cs typeface="Arial" pitchFamily="34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86192" y="397045"/>
            <a:ext cx="8390264" cy="1519787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600" dirty="0" smtClean="0"/>
              <a:t>RBM </a:t>
            </a:r>
            <a:r>
              <a:rPr lang="ko-KR" altLang="en-US" sz="1600" dirty="0" smtClean="0"/>
              <a:t>의 특징 추출 기능을 활용한 </a:t>
            </a:r>
            <a:r>
              <a:rPr lang="en-US" altLang="ko-KR" sz="1600" dirty="0" smtClean="0"/>
              <a:t>Deep Learning </a:t>
            </a:r>
            <a:r>
              <a:rPr lang="ko-KR" altLang="en-US" sz="1600" dirty="0" smtClean="0"/>
              <a:t>알고리즘의 한 종류</a:t>
            </a:r>
            <a:endParaRPr lang="en-US" altLang="ko-KR" sz="16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600" dirty="0" smtClean="0"/>
              <a:t>DBN</a:t>
            </a:r>
            <a:r>
              <a:rPr lang="ko-KR" altLang="en-US" sz="1600" dirty="0" smtClean="0"/>
              <a:t>의 기본적인 구조는 여러 층이 있는 </a:t>
            </a:r>
            <a:r>
              <a:rPr lang="en-US" altLang="ko-KR" sz="1600" dirty="0" smtClean="0"/>
              <a:t>MLP (Multi-Layer </a:t>
            </a:r>
            <a:r>
              <a:rPr lang="en-US" altLang="ko-KR" sz="1600" dirty="0" err="1" smtClean="0"/>
              <a:t>Perceptron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다층 </a:t>
            </a:r>
            <a:r>
              <a:rPr lang="ko-KR" altLang="en-US" sz="1600" dirty="0" err="1" smtClean="0"/>
              <a:t>퍼셉트론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과 같음</a:t>
            </a:r>
            <a:r>
              <a:rPr lang="en-US" altLang="ko-KR" sz="1600" dirty="0" smtClean="0"/>
              <a:t>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600" dirty="0" smtClean="0"/>
              <a:t>그러나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기존의 </a:t>
            </a:r>
            <a:r>
              <a:rPr lang="en-US" altLang="ko-KR" sz="1600" dirty="0" smtClean="0"/>
              <a:t>MLP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Training </a:t>
            </a:r>
            <a:r>
              <a:rPr lang="ko-KR" altLang="en-US" sz="1600" dirty="0" smtClean="0"/>
              <a:t>방법으로 </a:t>
            </a:r>
            <a:r>
              <a:rPr lang="en-US" altLang="ko-KR" sz="1600" dirty="0" smtClean="0"/>
              <a:t>BP(Back-Propagation)</a:t>
            </a:r>
            <a:r>
              <a:rPr lang="ko-KR" altLang="en-US" sz="1600" dirty="0" smtClean="0"/>
              <a:t>을 사용했던 반면</a:t>
            </a:r>
            <a:r>
              <a:rPr lang="en-US" altLang="ko-KR" sz="1600" dirty="0" smtClean="0"/>
              <a:t>, DBN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RBM</a:t>
            </a:r>
            <a:r>
              <a:rPr lang="ko-KR" altLang="en-US" sz="1600" dirty="0" smtClean="0"/>
              <a:t>을 사용함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pPr marL="342900" lvl="0" indent="-342900">
              <a:spcBef>
                <a:spcPct val="20000"/>
              </a:spcBef>
            </a:pPr>
            <a:endParaRPr lang="en-US" altLang="ko-KR" sz="1600" dirty="0" smtClean="0"/>
          </a:p>
        </p:txBody>
      </p:sp>
      <p:pic>
        <p:nvPicPr>
          <p:cNvPr id="22530" name="Picture 2" descr="_images/DBN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060848"/>
            <a:ext cx="1672770" cy="2340000"/>
          </a:xfrm>
          <a:prstGeom prst="rect">
            <a:avLst/>
          </a:prstGeom>
          <a:noFill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060848"/>
            <a:ext cx="1974960" cy="23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475656" y="4509120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Deep Belief Network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24" y="4509120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Multi-Layer </a:t>
            </a:r>
            <a:r>
              <a:rPr lang="en-US" altLang="ko-KR" sz="1200" dirty="0" err="1" smtClean="0"/>
              <a:t>Perceptron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697" y="98425"/>
            <a:ext cx="8959362" cy="293688"/>
          </a:xfrm>
          <a:prstGeom prst="rect">
            <a:avLst/>
          </a:prstGeom>
          <a:noFill/>
          <a:ln w="19050">
            <a:solidFill>
              <a:srgbClr val="EAE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ea"/>
            </a:endParaRPr>
          </a:p>
        </p:txBody>
      </p:sp>
      <p:grpSp>
        <p:nvGrpSpPr>
          <p:cNvPr id="4" name="그룹 14"/>
          <p:cNvGrpSpPr>
            <a:grpSpLocks/>
          </p:cNvGrpSpPr>
          <p:nvPr/>
        </p:nvGrpSpPr>
        <p:grpSpPr bwMode="auto">
          <a:xfrm>
            <a:off x="4771292" y="98425"/>
            <a:ext cx="4302369" cy="287338"/>
            <a:chOff x="6209320" y="1340765"/>
            <a:chExt cx="4576324" cy="504062"/>
          </a:xfrm>
        </p:grpSpPr>
        <p:sp>
          <p:nvSpPr>
            <p:cNvPr id="5" name="직사각형 4"/>
            <p:cNvSpPr/>
            <p:nvPr/>
          </p:nvSpPr>
          <p:spPr>
            <a:xfrm>
              <a:off x="6563144" y="1340765"/>
              <a:ext cx="4222500" cy="504062"/>
            </a:xfrm>
            <a:prstGeom prst="rect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6209320" y="1340765"/>
              <a:ext cx="361617" cy="504062"/>
            </a:xfrm>
            <a:prstGeom prst="rtTriangle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6541" y="90488"/>
            <a:ext cx="5143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/>
          <a:p>
            <a:pPr>
              <a:defRPr/>
            </a:pP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7. </a:t>
            </a:r>
            <a:r>
              <a:rPr lang="en-US" altLang="ko-KR" sz="1300" b="1" dirty="0" err="1" smtClean="0">
                <a:solidFill>
                  <a:srgbClr val="7F7F7F"/>
                </a:solidFill>
                <a:latin typeface="+mn-ea"/>
                <a:cs typeface="Arial" pitchFamily="34" charset="0"/>
              </a:rPr>
              <a:t>Deeplearning</a:t>
            </a: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300" b="1" dirty="0" err="1" smtClean="0">
                <a:solidFill>
                  <a:srgbClr val="7F7F7F"/>
                </a:solidFill>
                <a:latin typeface="+mn-ea"/>
                <a:cs typeface="Arial" pitchFamily="34" charset="0"/>
              </a:rPr>
              <a:t>오픈소스</a:t>
            </a:r>
            <a:endParaRPr lang="ko-KR" altLang="en-US" sz="1300" b="1" dirty="0" smtClean="0">
              <a:solidFill>
                <a:srgbClr val="7F7F7F"/>
              </a:solidFill>
              <a:latin typeface="+mn-ea"/>
              <a:cs typeface="Arial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39552" y="1484784"/>
          <a:ext cx="8208912" cy="4597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35"/>
                <a:gridCol w="3504361"/>
                <a:gridCol w="2448272"/>
                <a:gridCol w="1296144"/>
              </a:tblGrid>
              <a:tr h="509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오픈소스명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장단점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CUDA</a:t>
                      </a:r>
                      <a:r>
                        <a:rPr lang="ko-KR" altLang="en-US" sz="1200" dirty="0" smtClean="0"/>
                        <a:t>지원</a:t>
                      </a:r>
                      <a:endParaRPr lang="ko-KR" altLang="en-US" sz="1200" dirty="0"/>
                    </a:p>
                  </a:txBody>
                  <a:tcPr/>
                </a:tc>
              </a:tr>
              <a:tr h="816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Theano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University of Montreal</a:t>
                      </a:r>
                      <a:r>
                        <a:rPr lang="ko-KR" altLang="en-US" sz="1200" dirty="0" smtClean="0"/>
                        <a:t>에서 개발한 </a:t>
                      </a:r>
                      <a:r>
                        <a:rPr lang="en-US" altLang="ko-KR" sz="1200" dirty="0" smtClean="0"/>
                        <a:t>LIB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Python ,</a:t>
                      </a:r>
                      <a:r>
                        <a:rPr lang="en-US" altLang="ko-KR" sz="1200" baseline="0" dirty="0" smtClean="0"/>
                        <a:t> C++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http://deeplearning.net/software/theano/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문서화와 사용자층이 가장</a:t>
                      </a:r>
                      <a:r>
                        <a:rPr lang="ko-KR" altLang="en-US" sz="1200" baseline="0" dirty="0" smtClean="0"/>
                        <a:t> 많음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Theano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기반의 간편한 </a:t>
                      </a:r>
                      <a:r>
                        <a:rPr lang="en-US" altLang="ko-KR" sz="1200" dirty="0" smtClean="0"/>
                        <a:t>LIB</a:t>
                      </a:r>
                      <a:r>
                        <a:rPr lang="ko-KR" altLang="en-US" sz="1200" dirty="0" smtClean="0"/>
                        <a:t>가 많이 개발되어 있음</a:t>
                      </a:r>
                      <a:r>
                        <a:rPr lang="en-US" altLang="ko-KR" sz="1200" dirty="0" smtClean="0"/>
                        <a:t>(  keras.io 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</a:tr>
              <a:tr h="816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torch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NYU</a:t>
                      </a:r>
                      <a:r>
                        <a:rPr lang="ko-KR" altLang="en-US" sz="1200" dirty="0" smtClean="0"/>
                        <a:t>에서 개발한 </a:t>
                      </a:r>
                      <a:r>
                        <a:rPr lang="en-US" altLang="ko-KR" sz="1200" dirty="0" smtClean="0"/>
                        <a:t>LIB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Ruby,</a:t>
                      </a:r>
                      <a:r>
                        <a:rPr lang="en-US" altLang="ko-KR" sz="1200" baseline="0" dirty="0" smtClean="0"/>
                        <a:t> C++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http://torch.ch/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사용예제가 많고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아이폰과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안드로이드용도</a:t>
                      </a:r>
                      <a:r>
                        <a:rPr lang="ko-KR" altLang="en-US" sz="1200" dirty="0" smtClean="0"/>
                        <a:t> 있음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YES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816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Caffe</a:t>
                      </a:r>
                      <a:r>
                        <a:rPr lang="en-US" altLang="ko-KR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UC Berkeley</a:t>
                      </a:r>
                      <a:r>
                        <a:rPr lang="ko-KR" altLang="en-US" sz="1200" dirty="0" smtClean="0"/>
                        <a:t>에서 개발한</a:t>
                      </a:r>
                      <a:r>
                        <a:rPr lang="en-US" altLang="ko-KR" sz="1200" dirty="0" smtClean="0"/>
                        <a:t> LIB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Python ,</a:t>
                      </a:r>
                      <a:r>
                        <a:rPr lang="en-US" altLang="ko-KR" sz="1200" baseline="0" dirty="0" smtClean="0"/>
                        <a:t> C++ </a:t>
                      </a:r>
                      <a:r>
                        <a:rPr lang="ko-KR" altLang="en-US" sz="1200" baseline="0" dirty="0" smtClean="0"/>
                        <a:t>구현</a:t>
                      </a:r>
                      <a:r>
                        <a:rPr lang="en-US" altLang="ko-KR" sz="1200" baseline="0" dirty="0" smtClean="0"/>
                        <a:t>,  </a:t>
                      </a:r>
                      <a:r>
                        <a:rPr lang="ko-KR" altLang="en-US" sz="1200" baseline="0" dirty="0" smtClean="0"/>
                        <a:t>설정파일로 대부분 제어가 가능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dirty="0" smtClean="0"/>
                        <a:t>http://caffe.berkeleyvision.org/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모델을 </a:t>
                      </a:r>
                      <a:r>
                        <a:rPr lang="en-US" altLang="ko-KR" sz="1200" dirty="0" smtClean="0"/>
                        <a:t>JSON</a:t>
                      </a:r>
                      <a:r>
                        <a:rPr lang="ko-KR" altLang="en-US" sz="1200" dirty="0" smtClean="0"/>
                        <a:t>형식으로 정의 가능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범용성이</a:t>
                      </a:r>
                      <a:r>
                        <a:rPr lang="ko-KR" altLang="en-US" sz="1200" dirty="0" smtClean="0"/>
                        <a:t> 좋음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메모리와 </a:t>
                      </a:r>
                      <a:r>
                        <a:rPr lang="en-US" altLang="ko-KR" sz="1200" dirty="0" smtClean="0"/>
                        <a:t>CPU</a:t>
                      </a:r>
                      <a:r>
                        <a:rPr lang="ko-KR" altLang="en-US" sz="1200" dirty="0" smtClean="0"/>
                        <a:t>을 더 많이 사용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YES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1046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DL4J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자바로 구현된 </a:t>
                      </a:r>
                      <a:r>
                        <a:rPr lang="en-US" altLang="ko-KR" sz="1200" dirty="0" smtClean="0"/>
                        <a:t>LIB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자바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스칼라</a:t>
                      </a:r>
                      <a:r>
                        <a:rPr lang="en-US" altLang="ko-KR" sz="1200" baseline="0" dirty="0" smtClean="0"/>
                        <a:t>, C++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http://deeplearning4j.org/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자바로 구현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여러 장비에서 병렬처리가 가능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버전업이 잦고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버전별</a:t>
                      </a:r>
                      <a:r>
                        <a:rPr lang="ko-KR" altLang="en-US" sz="1200" dirty="0" smtClean="0"/>
                        <a:t> 호환성이 낮고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메뉴얼이</a:t>
                      </a:r>
                      <a:r>
                        <a:rPr lang="ko-KR" altLang="en-US" sz="1200" dirty="0" smtClean="0"/>
                        <a:t> 빈약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</a:tr>
              <a:tr h="5860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lmj.rbm</a:t>
                      </a:r>
                      <a:endParaRPr lang="ko-KR" alt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PyPI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제공하는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RBM LIB</a:t>
                      </a:r>
                    </a:p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pypi.python.org/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pypi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/lmj.rbm/0.1.1</a:t>
                      </a:r>
                      <a:endParaRPr lang="ko-KR" alt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사용하기 편리함</a:t>
                      </a:r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학습시간이 오래 걸림</a:t>
                      </a:r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내용 개체 틀 2"/>
          <p:cNvSpPr txBox="1">
            <a:spLocks/>
          </p:cNvSpPr>
          <p:nvPr/>
        </p:nvSpPr>
        <p:spPr>
          <a:xfrm>
            <a:off x="286192" y="397045"/>
            <a:ext cx="8390264" cy="943723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1600" dirty="0" err="1" smtClean="0"/>
              <a:t>Deeplearning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알고리즘은 고성능 연산 능력이 필요하기 때문에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오픈소스중에서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CUDA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지원</a:t>
            </a:r>
            <a:r>
              <a:rPr lang="ko-KR" altLang="en-US" sz="1600" dirty="0" smtClean="0"/>
              <a:t> 여부가 중요함</a:t>
            </a:r>
            <a:r>
              <a:rPr lang="en-US" altLang="ko-KR" sz="1600" dirty="0" smtClean="0"/>
              <a:t>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600" dirty="0" smtClean="0"/>
              <a:t>자바로 개발되고 사용하기 쉬운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DL4J</a:t>
            </a:r>
            <a:r>
              <a:rPr lang="ko-KR" altLang="en-US" sz="1600" dirty="0" smtClean="0"/>
              <a:t>를 선택</a:t>
            </a:r>
            <a:endParaRPr lang="en-US" altLang="ko-KR" sz="16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697" y="98425"/>
            <a:ext cx="8959362" cy="293688"/>
          </a:xfrm>
          <a:prstGeom prst="rect">
            <a:avLst/>
          </a:prstGeom>
          <a:noFill/>
          <a:ln w="19050">
            <a:solidFill>
              <a:srgbClr val="EAE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ea"/>
            </a:endParaRPr>
          </a:p>
        </p:txBody>
      </p:sp>
      <p:grpSp>
        <p:nvGrpSpPr>
          <p:cNvPr id="4" name="그룹 14"/>
          <p:cNvGrpSpPr>
            <a:grpSpLocks/>
          </p:cNvGrpSpPr>
          <p:nvPr/>
        </p:nvGrpSpPr>
        <p:grpSpPr bwMode="auto">
          <a:xfrm>
            <a:off x="4771292" y="98425"/>
            <a:ext cx="4302369" cy="287338"/>
            <a:chOff x="6209320" y="1340765"/>
            <a:chExt cx="4576324" cy="504062"/>
          </a:xfrm>
        </p:grpSpPr>
        <p:sp>
          <p:nvSpPr>
            <p:cNvPr id="5" name="직사각형 4"/>
            <p:cNvSpPr/>
            <p:nvPr/>
          </p:nvSpPr>
          <p:spPr>
            <a:xfrm>
              <a:off x="6563144" y="1340765"/>
              <a:ext cx="4222500" cy="504062"/>
            </a:xfrm>
            <a:prstGeom prst="rect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6209320" y="1340765"/>
              <a:ext cx="361617" cy="504062"/>
            </a:xfrm>
            <a:prstGeom prst="rtTriangle">
              <a:avLst/>
            </a:prstGeom>
            <a:solidFill>
              <a:srgbClr val="E0E0E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latin typeface="+mn-ea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6541" y="90488"/>
            <a:ext cx="51435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anchor="ctr"/>
          <a:lstStyle/>
          <a:p>
            <a:pPr>
              <a:defRPr/>
            </a:pPr>
            <a:r>
              <a:rPr lang="en-US" altLang="ko-KR" sz="1300" b="1" dirty="0" smtClean="0">
                <a:solidFill>
                  <a:srgbClr val="7F7F7F"/>
                </a:solidFill>
                <a:latin typeface="+mn-ea"/>
                <a:cs typeface="Arial" pitchFamily="34" charset="0"/>
              </a:rPr>
              <a:t>8. DeepLearning4J</a:t>
            </a:r>
            <a:endParaRPr lang="ko-KR" altLang="en-US" sz="1300" b="1" dirty="0" smtClean="0">
              <a:solidFill>
                <a:srgbClr val="7F7F7F"/>
              </a:solidFill>
              <a:latin typeface="+mn-ea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692696"/>
            <a:ext cx="4295218" cy="465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286192" y="397045"/>
            <a:ext cx="4213800" cy="5336211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600" b="1" dirty="0" smtClean="0"/>
              <a:t>개요</a:t>
            </a:r>
            <a:endParaRPr lang="en-US" altLang="ko-KR" sz="1600" b="1" dirty="0" smtClean="0"/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ko-KR" sz="1600" dirty="0" smtClean="0"/>
              <a:t>Java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Scala</a:t>
            </a:r>
            <a:r>
              <a:rPr lang="ko-KR" altLang="en-US" sz="1600" dirty="0" smtClean="0"/>
              <a:t>로 개발된 </a:t>
            </a:r>
            <a:r>
              <a:rPr lang="en-US" altLang="ko-KR" sz="1600" dirty="0" smtClean="0"/>
              <a:t>deep learning library</a:t>
            </a:r>
            <a:r>
              <a:rPr lang="ko-KR" altLang="en-US" sz="1600" dirty="0" smtClean="0"/>
              <a:t>임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ko-KR" sz="1600" dirty="0" err="1" smtClean="0"/>
              <a:t>Hadoop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Spark</a:t>
            </a:r>
            <a:r>
              <a:rPr lang="ko-KR" altLang="en-US" sz="1600" dirty="0" smtClean="0"/>
              <a:t>와 통합이 가능함</a:t>
            </a:r>
            <a:endParaRPr lang="en-US" altLang="ko-KR" sz="1600" dirty="0" smtClean="0"/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ko-KR" altLang="en-US" sz="1600" dirty="0" smtClean="0"/>
              <a:t>기업용으로 디자인됨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ko-KR" altLang="en-US" sz="1600" dirty="0" smtClean="0"/>
              <a:t>사용은 무료이지만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기술 지원은 유료</a:t>
            </a:r>
            <a:endParaRPr lang="en-US" altLang="ko-KR" sz="16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1600" dirty="0" smtClean="0"/>
              <a:t>특징</a:t>
            </a:r>
            <a:endParaRPr lang="en-US" altLang="ko-KR" sz="1600" dirty="0" smtClean="0"/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ko-KR" sz="1600" dirty="0" smtClean="0"/>
              <a:t>N-</a:t>
            </a:r>
            <a:r>
              <a:rPr lang="ko-KR" altLang="en-US" sz="1600" dirty="0" smtClean="0"/>
              <a:t>차원 행렬을 처리하는 </a:t>
            </a:r>
            <a:r>
              <a:rPr lang="en-US" altLang="ko-KR" sz="1600" dirty="0" smtClean="0"/>
              <a:t>ND4J</a:t>
            </a:r>
            <a:r>
              <a:rPr lang="ko-KR" altLang="en-US" sz="1600" dirty="0" smtClean="0"/>
              <a:t>를 개발함</a:t>
            </a:r>
            <a:endParaRPr lang="en-US" altLang="ko-KR" sz="1600" dirty="0" smtClean="0"/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ko-KR" sz="1600" dirty="0" smtClean="0"/>
              <a:t>GPU </a:t>
            </a:r>
            <a:r>
              <a:rPr lang="ko-KR" altLang="en-US" sz="1600" dirty="0" smtClean="0"/>
              <a:t>지원</a:t>
            </a:r>
            <a:endParaRPr lang="en-US" altLang="ko-KR" sz="1600" dirty="0" smtClean="0"/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ko-KR" sz="1600" dirty="0" err="1" smtClean="0"/>
              <a:t>Hadoop</a:t>
            </a:r>
            <a:r>
              <a:rPr lang="en-US" altLang="ko-KR" sz="1600" dirty="0" smtClean="0"/>
              <a:t>, Spark</a:t>
            </a:r>
            <a:r>
              <a:rPr lang="ko-KR" altLang="en-US" sz="1600" dirty="0" smtClean="0"/>
              <a:t>상에서 확장 가능</a:t>
            </a:r>
            <a:endParaRPr lang="en-US" altLang="ko-KR" sz="1600" dirty="0" smtClean="0"/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ko-KR" sz="1600" dirty="0" smtClean="0"/>
              <a:t>ND4J</a:t>
            </a:r>
            <a:r>
              <a:rPr lang="ko-KR" altLang="en-US" sz="1600" dirty="0" smtClean="0"/>
              <a:t>가 </a:t>
            </a:r>
            <a:r>
              <a:rPr lang="en-US" altLang="ko-KR" sz="1600" dirty="0" err="1" smtClean="0"/>
              <a:t>numpy</a:t>
            </a:r>
            <a:r>
              <a:rPr lang="ko-KR" altLang="en-US" sz="1600" dirty="0" smtClean="0"/>
              <a:t>보다 빠른 선형대수 </a:t>
            </a:r>
            <a:r>
              <a:rPr lang="en-US" altLang="ko-KR" sz="1600" dirty="0" smtClean="0"/>
              <a:t>LIB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sz="16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5564</TotalTime>
  <Words>1254</Words>
  <Application>Microsoft Office PowerPoint</Application>
  <PresentationFormat>화면 슬라이드 쇼(4:3)</PresentationFormat>
  <Paragraphs>266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딥러닝_20150421_금대교</dc:title>
  <dc:creator>fulstory</dc:creator>
  <cp:lastModifiedBy>braveji</cp:lastModifiedBy>
  <cp:revision>1255</cp:revision>
  <dcterms:created xsi:type="dcterms:W3CDTF">2015-04-06T00:50:12Z</dcterms:created>
  <dcterms:modified xsi:type="dcterms:W3CDTF">2015-09-08T01:00:46Z</dcterms:modified>
</cp:coreProperties>
</file>