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400"/>
            </a:lvl1pPr>
            <a:lvl2pPr indent="0" marL="457200" rtl="0">
              <a:spcBef>
                <a:spcPts val="0"/>
              </a:spcBef>
              <a:buNone/>
              <a:defRPr sz="1200"/>
            </a:lvl2pPr>
            <a:lvl3pPr indent="0" marL="914400" rtl="0">
              <a:spcBef>
                <a:spcPts val="0"/>
              </a:spcBef>
              <a:buNone/>
              <a:defRPr sz="1000"/>
            </a:lvl3pPr>
            <a:lvl4pPr indent="0" marL="1371600" rtl="0">
              <a:spcBef>
                <a:spcPts val="0"/>
              </a:spcBef>
              <a:buNone/>
              <a:defRPr sz="900"/>
            </a:lvl4pPr>
            <a:lvl5pPr indent="0" marL="1828800" rtl="0">
              <a:spcBef>
                <a:spcPts val="0"/>
              </a:spcBef>
              <a:buNone/>
              <a:defRPr sz="900"/>
            </a:lvl5pPr>
            <a:lvl6pPr indent="0" marL="2286000" rtl="0">
              <a:spcBef>
                <a:spcPts val="0"/>
              </a:spcBef>
              <a:buNone/>
              <a:defRPr sz="900"/>
            </a:lvl6pPr>
            <a:lvl7pPr indent="0" marL="2743200" rtl="0">
              <a:spcBef>
                <a:spcPts val="0"/>
              </a:spcBef>
              <a:buNone/>
              <a:defRPr sz="900"/>
            </a:lvl7pPr>
            <a:lvl8pPr indent="0" marL="3200400" rtl="0">
              <a:spcBef>
                <a:spcPts val="0"/>
              </a:spcBef>
              <a:buNone/>
              <a:defRPr sz="900"/>
            </a:lvl8pPr>
            <a:lvl9pPr indent="0" marL="3657600" rtl="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400"/>
            </a:lvl1pPr>
            <a:lvl2pPr indent="0" marL="457200" rtl="0">
              <a:spcBef>
                <a:spcPts val="0"/>
              </a:spcBef>
              <a:buNone/>
              <a:defRPr sz="1200"/>
            </a:lvl2pPr>
            <a:lvl3pPr indent="0" marL="914400" rtl="0">
              <a:spcBef>
                <a:spcPts val="0"/>
              </a:spcBef>
              <a:buNone/>
              <a:defRPr sz="1000"/>
            </a:lvl3pPr>
            <a:lvl4pPr indent="0" marL="1371600" rtl="0">
              <a:spcBef>
                <a:spcPts val="0"/>
              </a:spcBef>
              <a:buNone/>
              <a:defRPr sz="900"/>
            </a:lvl4pPr>
            <a:lvl5pPr indent="0" marL="1828800" rtl="0">
              <a:spcBef>
                <a:spcPts val="0"/>
              </a:spcBef>
              <a:buNone/>
              <a:defRPr sz="900"/>
            </a:lvl5pPr>
            <a:lvl6pPr indent="0" marL="2286000" rtl="0">
              <a:spcBef>
                <a:spcPts val="0"/>
              </a:spcBef>
              <a:buNone/>
              <a:defRPr sz="900"/>
            </a:lvl6pPr>
            <a:lvl7pPr indent="0" marL="2743200" rtl="0">
              <a:spcBef>
                <a:spcPts val="0"/>
              </a:spcBef>
              <a:buNone/>
              <a:defRPr sz="900"/>
            </a:lvl7pPr>
            <a:lvl8pPr indent="0" marL="3200400" rtl="0">
              <a:spcBef>
                <a:spcPts val="0"/>
              </a:spcBef>
              <a:buNone/>
              <a:defRPr sz="900"/>
            </a:lvl8pPr>
            <a:lvl9pPr indent="0" marL="3657600" rtl="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85750" y="2143125"/>
            <a:ext cx="8858249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Times New Roman"/>
              <a:buNone/>
            </a:pPr>
            <a:r>
              <a:rPr b="1" baseline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15. Gene-Gene Interaction or Gene-Environment Interaction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209550"/>
            <a:ext cx="8620124" cy="6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835696" y="5877271"/>
            <a:ext cx="50405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15-7. Gene-Environment Interaction의 유형들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" y="214312"/>
            <a:ext cx="8601074" cy="64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339751" y="5805264"/>
            <a:ext cx="50405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15-8. 유전자-환경의 상호작용: 단순 2X2 모델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185738"/>
            <a:ext cx="8620124" cy="64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39552" y="1124744"/>
            <a:ext cx="820891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15-1. 질병의 발생에 관여하는 유전자와 환경의 상호작용, 출처: Hunter DJ. (2005). Nat Rev Genet 6:287-298.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24843" l="0" r="0" t="0"/>
          <a:stretch/>
        </p:blipFill>
        <p:spPr>
          <a:xfrm>
            <a:off x="257175" y="44623"/>
            <a:ext cx="8629649" cy="489654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979711" y="4919901"/>
            <a:ext cx="50405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15-9. 유전자-환경의 상호작용: 2X3 모델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75028"/>
          <a:stretch/>
        </p:blipFill>
        <p:spPr>
          <a:xfrm>
            <a:off x="409575" y="5229200"/>
            <a:ext cx="8629649" cy="162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60818" y="6504478"/>
            <a:ext cx="42484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15-2. 유전자-환경의 상호작용 형태와 표현형의 유형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2042" l="0" r="0" t="0"/>
          <a:stretch/>
        </p:blipFill>
        <p:spPr>
          <a:xfrm>
            <a:off x="266700" y="209550"/>
            <a:ext cx="8610599" cy="50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259632" y="5229200"/>
            <a:ext cx="763284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15-10. 유전자형의 빈도에 따른 상호작용의 효과를 탐색하기 위해 필요한 환자군의 숫자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81183"/>
          <a:stretch/>
        </p:blipFill>
        <p:spPr>
          <a:xfrm>
            <a:off x="419100" y="5673773"/>
            <a:ext cx="8610599" cy="121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32047" y="5445223"/>
            <a:ext cx="860444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(위 분석 결과는 우성유전모델, 환경에 노출된 경우가 10%이고, 대조군과 정상군의 비율은 1:1로 사용하는 것을 전제로 함)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190500"/>
            <a:ext cx="8620124" cy="64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51519" y="116631"/>
            <a:ext cx="42484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15-3. 유전자-환경에 대한 상호작용의 보기들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85750" y="2143125"/>
            <a:ext cx="8858249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Times New Roman"/>
              <a:buNone/>
            </a:pPr>
            <a:r>
              <a:rPr b="1" baseline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Genes and Diseases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0" y="-66872"/>
            <a:ext cx="399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환경에 의한 유전변이의 선발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219075"/>
            <a:ext cx="8591550" cy="64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0" y="-66872"/>
            <a:ext cx="4211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환경에 의한 유전변이 선발의 종류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67543" y="5661248"/>
            <a:ext cx="42484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15-11. 유전적 돌연변이의 선발 유형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" y="180975"/>
            <a:ext cx="8658225" cy="649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16" y="117235"/>
            <a:ext cx="8892479" cy="662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200025"/>
            <a:ext cx="8591550" cy="64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71600" y="6381328"/>
            <a:ext cx="3168351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15-1. 유전자-유전자의 상호작용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-66872"/>
            <a:ext cx="399593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유전자-유전자의 상호작용</a:t>
            </a:r>
          </a:p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유전자-유전자 상호작용의 개요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219075"/>
            <a:ext cx="8620124" cy="64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79511" y="55657"/>
            <a:ext cx="42484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15-4. 인종간 큰 차이를 보이는 non-synonymous SNPs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" y="195263"/>
            <a:ext cx="8562975" cy="64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0" y="-66872"/>
            <a:ext cx="2051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선발과 질병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" y="214312"/>
            <a:ext cx="8562975" cy="64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0" y="-66872"/>
            <a:ext cx="6804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유전자-환경 상호작용에 의한 인종간 차이를 보이는 표현형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209550"/>
            <a:ext cx="8553450" cy="6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223837"/>
            <a:ext cx="8620124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09550"/>
            <a:ext cx="8572500" cy="6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5" y="72008"/>
            <a:ext cx="9019435" cy="674136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68879" y="-37617"/>
            <a:ext cx="42484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15-5. 집단에 따라 다른 빈도로 존재하는 질병 유전자들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1" y="72008"/>
            <a:ext cx="8953195" cy="6669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68879" y="-37617"/>
            <a:ext cx="42484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 15-6. 집단에 따라 다른 빈도로 존재하는 기능 유전자들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23837"/>
            <a:ext cx="8610599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209550"/>
            <a:ext cx="8591550" cy="6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07504" y="-49685"/>
            <a:ext cx="5832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유전자-유전자 상호작용의 통계분석 방법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109413"/>
            <a:ext cx="8639174" cy="64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0" y="-66872"/>
            <a:ext cx="399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유전자-성별의 상호작용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536" y="6381328"/>
            <a:ext cx="83529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15-2. 성별에 따른 혈액내 성호르몬 발현 수준: Modified from Ober C et al. (2008) Nat Rev Genet 9:911-922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" y="200025"/>
            <a:ext cx="8601074" cy="64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051719" y="6165303"/>
            <a:ext cx="324035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15-3. 표현형에 영향을 미치는 유전형(genotype)과 성별(sex)의 상호작용 유형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09550"/>
            <a:ext cx="8572500" cy="6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95536" y="6464369"/>
            <a:ext cx="50405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15-4. 유병율과 발병시기에 유의적인 차이를 보이는 질병의 종류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171450"/>
            <a:ext cx="8620124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39552" y="5157192"/>
            <a:ext cx="648071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15-5. ACE 유전자에 존재하는 D-I 유전자형과 성별 간의 상호작용이 작용하는 고혈압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204788"/>
            <a:ext cx="8620124" cy="6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0" y="-66872"/>
            <a:ext cx="3995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유전자-환경의 상호작용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39552" y="5157192"/>
            <a:ext cx="50405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그림 15-6. 질병의 종류에 따른 유전과 환경의 상호작용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