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400"/>
            </a:lvl1pPr>
            <a:lvl2pPr indent="0" marL="457200" rtl="0">
              <a:spcBef>
                <a:spcPts val="0"/>
              </a:spcBef>
              <a:buNone/>
              <a:defRPr sz="1200"/>
            </a:lvl2pPr>
            <a:lvl3pPr indent="0" marL="914400" rtl="0">
              <a:spcBef>
                <a:spcPts val="0"/>
              </a:spcBef>
              <a:buNone/>
              <a:defRPr sz="1000"/>
            </a:lvl3pPr>
            <a:lvl4pPr indent="0" marL="1371600" rtl="0">
              <a:spcBef>
                <a:spcPts val="0"/>
              </a:spcBef>
              <a:buNone/>
              <a:defRPr sz="900"/>
            </a:lvl4pPr>
            <a:lvl5pPr indent="0" marL="1828800" rtl="0">
              <a:spcBef>
                <a:spcPts val="0"/>
              </a:spcBef>
              <a:buNone/>
              <a:defRPr sz="900"/>
            </a:lvl5pPr>
            <a:lvl6pPr indent="0" marL="2286000" rtl="0">
              <a:spcBef>
                <a:spcPts val="0"/>
              </a:spcBef>
              <a:buNone/>
              <a:defRPr sz="900"/>
            </a:lvl6pPr>
            <a:lvl7pPr indent="0" marL="2743200" rtl="0">
              <a:spcBef>
                <a:spcPts val="0"/>
              </a:spcBef>
              <a:buNone/>
              <a:defRPr sz="900"/>
            </a:lvl7pPr>
            <a:lvl8pPr indent="0" marL="3200400" rtl="0">
              <a:spcBef>
                <a:spcPts val="0"/>
              </a:spcBef>
              <a:buNone/>
              <a:defRPr sz="900"/>
            </a:lvl8pPr>
            <a:lvl9pPr indent="0" marL="3657600" rtl="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400"/>
            </a:lvl1pPr>
            <a:lvl2pPr indent="0" marL="457200" rtl="0">
              <a:spcBef>
                <a:spcPts val="0"/>
              </a:spcBef>
              <a:buNone/>
              <a:defRPr sz="1200"/>
            </a:lvl2pPr>
            <a:lvl3pPr indent="0" marL="914400" rtl="0">
              <a:spcBef>
                <a:spcPts val="0"/>
              </a:spcBef>
              <a:buNone/>
              <a:defRPr sz="1000"/>
            </a:lvl3pPr>
            <a:lvl4pPr indent="0" marL="1371600" rtl="0">
              <a:spcBef>
                <a:spcPts val="0"/>
              </a:spcBef>
              <a:buNone/>
              <a:defRPr sz="900"/>
            </a:lvl4pPr>
            <a:lvl5pPr indent="0" marL="1828800" rtl="0">
              <a:spcBef>
                <a:spcPts val="0"/>
              </a:spcBef>
              <a:buNone/>
              <a:defRPr sz="900"/>
            </a:lvl5pPr>
            <a:lvl6pPr indent="0" marL="2286000" rtl="0">
              <a:spcBef>
                <a:spcPts val="0"/>
              </a:spcBef>
              <a:buNone/>
              <a:defRPr sz="900"/>
            </a:lvl6pPr>
            <a:lvl7pPr indent="0" marL="2743200" rtl="0">
              <a:spcBef>
                <a:spcPts val="0"/>
              </a:spcBef>
              <a:buNone/>
              <a:defRPr sz="900"/>
            </a:lvl7pPr>
            <a:lvl8pPr indent="0" marL="3200400" rtl="0">
              <a:spcBef>
                <a:spcPts val="0"/>
              </a:spcBef>
              <a:buNone/>
              <a:defRPr sz="900"/>
            </a:lvl8pPr>
            <a:lvl9pPr indent="0" marL="3657600" rtl="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28687" y="2071688"/>
            <a:ext cx="787241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Times New Roman"/>
              <a:buNone/>
            </a:pPr>
            <a:r>
              <a:rPr b="1" baseline="0" i="0" lang="en-US" sz="432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IV. Applications of Genomic Medicine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38137"/>
            <a:ext cx="8220075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0" y="638132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그림5. Exom sequencing 에 의한 단일 유전 질병의 원인 유전자 발굴 전략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52425"/>
            <a:ext cx="8191499" cy="615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0" y="5517232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그림6. Exom sequencing 에 의한 단일 유전 질병의 원인 유전자 발굴 전략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52425"/>
            <a:ext cx="8153399" cy="615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339751" y="579743"/>
            <a:ext cx="755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그림7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66712"/>
            <a:ext cx="8153399" cy="612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95536" y="0"/>
            <a:ext cx="7128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엑솜 염기서열 분석방법을 이용한 희귀 유전질병 유전자 발굴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-108519" y="332656"/>
            <a:ext cx="2592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희귀 유전질병의 특성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66712"/>
            <a:ext cx="8153399" cy="612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-9668" y="28158"/>
            <a:ext cx="56617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희귀 유전질병의 원인 규명을 위한 엑솜 분석의 필요성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44571" y="1011791"/>
            <a:ext cx="6165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표2. 희귀 유전질병 원인 유전자 발굴 현황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66712"/>
            <a:ext cx="8220075" cy="61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347662"/>
            <a:ext cx="8267699" cy="616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-9668" y="28158"/>
            <a:ext cx="56617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희귀 유전질병의 원인 규명을 위한 엑솜 분석 과정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38150" y="6325671"/>
            <a:ext cx="92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그림8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65" y="144016"/>
            <a:ext cx="9012838" cy="666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81000"/>
            <a:ext cx="819149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38137"/>
            <a:ext cx="8162924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79511" y="344896"/>
            <a:ext cx="92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그림9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85750" y="2143125"/>
            <a:ext cx="8858249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Times New Roman"/>
              <a:buNone/>
            </a:pPr>
            <a:r>
              <a:rPr b="1" baseline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19. Discovery of Human Disease Genes: NGS-Exome Sequencing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631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32930" y="-36676"/>
            <a:ext cx="92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표3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" y="333375"/>
            <a:ext cx="8248650" cy="6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-9668" y="28158"/>
            <a:ext cx="69579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임상분야에서의 희귀 유전질환 원인 규명을 위한 엑솜 분석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07504" y="319008"/>
            <a:ext cx="92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그림10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38137"/>
            <a:ext cx="8220075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87266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-9668" y="28158"/>
            <a:ext cx="72459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 임상분야에서 희귀 유전질환 원인 규명을 위한 엑솜 분석의 한계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631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-9668" y="-40080"/>
            <a:ext cx="56617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(6) 희귀 유전질병 데이터베이스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052313" y="188640"/>
            <a:ext cx="92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표4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52425"/>
            <a:ext cx="8220075" cy="615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-9668" y="282134"/>
            <a:ext cx="56617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엑손 부위에서 발견되는 유전변이형의 특성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0" y="0"/>
            <a:ext cx="5220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엑솜 분석을 이용한 복합질병 유전자 발굴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547663" y="4941167"/>
            <a:ext cx="7056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그림11. 집단내 유전변이형 빈도의 차이에 따른 집단 분포의 특성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332656"/>
            <a:ext cx="8290560" cy="621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376237"/>
            <a:ext cx="8134350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37" y="461962"/>
            <a:ext cx="7908925" cy="59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-9668" y="116631"/>
            <a:ext cx="6165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염기서열 분석 방법을 이용한 복합질병 유전자 발굴 방법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01849" y="4365103"/>
            <a:ext cx="76246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그림12. 희귀 원인 유전변이형 발굴을 위한 환자와 정상인 시료에서 WES/WGS 분석 (보고된 GWAS loci 중심으로 분석함)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47662"/>
            <a:ext cx="8220075" cy="61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38137"/>
            <a:ext cx="8191499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2008" y="548679"/>
            <a:ext cx="611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표1.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16724" y="57360"/>
            <a:ext cx="551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질병 유전자와 질병 원인 유전변이형의 종류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342900"/>
            <a:ext cx="8239125" cy="61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338137"/>
            <a:ext cx="8267699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-5840" y="5805264"/>
            <a:ext cx="385776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그림13. 연속형 표현형에서 희귀 원인 유전변이형 발굴을 위한 양 극단 표현형 시료의 염기서열 분석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338137"/>
            <a:ext cx="8201025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5706710" y="5596532"/>
            <a:ext cx="332978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그림14. 근친도가 높은 소규모 집단에서 엑솜 분석을 활용한 희귀 유전변이형 발굴의 예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33375"/>
            <a:ext cx="8229600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88640"/>
            <a:ext cx="8568951" cy="637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529672" y="2123564"/>
            <a:ext cx="4078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표6. Phenome 분석을 위한 database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47662"/>
            <a:ext cx="8191499" cy="616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-9668" y="116631"/>
            <a:ext cx="6165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복합질병 연구를 위한 희귀 유전변이형 통계 분석 방법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836290" y="490320"/>
            <a:ext cx="92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그림15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38137"/>
            <a:ext cx="8220075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61950"/>
            <a:ext cx="8220075" cy="61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806400" y="476672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표7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" y="323850"/>
            <a:ext cx="8248650" cy="6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716724" y="57360"/>
            <a:ext cx="902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그림1.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347662"/>
            <a:ext cx="8210550" cy="616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716724" y="57360"/>
            <a:ext cx="551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엑솜 염기서열 분석 방법의 개요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53390" y="6381328"/>
            <a:ext cx="7451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그림2. Exom sequencing 방법을 이용한 질병 원인 유전자 발굴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347662"/>
            <a:ext cx="8220075" cy="616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763688" y="562327"/>
            <a:ext cx="902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그림3.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" y="323850"/>
            <a:ext cx="8248650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338137"/>
            <a:ext cx="8201025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60647"/>
            <a:ext cx="8388422" cy="6224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0" y="638132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그림4. Exom sequencing 분석방법에서 생산된 염기서열 정보를 이용한 유전변이형 발굴 과정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