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9" r:id="rId12"/>
    <p:sldId id="276" r:id="rId13"/>
    <p:sldId id="280" r:id="rId14"/>
    <p:sldId id="275" r:id="rId15"/>
    <p:sldId id="274" r:id="rId16"/>
    <p:sldId id="273" r:id="rId17"/>
    <p:sldId id="265" r:id="rId18"/>
    <p:sldId id="267" r:id="rId19"/>
    <p:sldId id="268" r:id="rId20"/>
    <p:sldId id="269" r:id="rId21"/>
    <p:sldId id="278" r:id="rId22"/>
    <p:sldId id="27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611" autoAdjust="0"/>
    <p:restoredTop sz="94660"/>
  </p:normalViewPr>
  <p:slideViewPr>
    <p:cSldViewPr>
      <p:cViewPr>
        <p:scale>
          <a:sx n="75" d="100"/>
          <a:sy n="75" d="100"/>
        </p:scale>
        <p:origin x="-132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제목 1"/>
          <p:cNvSpPr>
            <a:spLocks noGrp="1"/>
          </p:cNvSpPr>
          <p:nvPr>
            <p:ph type="title"/>
          </p:nvPr>
        </p:nvSpPr>
        <p:spPr>
          <a:xfrm>
            <a:off x="285750" y="2143125"/>
            <a:ext cx="8858250" cy="1285875"/>
          </a:xfrm>
        </p:spPr>
        <p:txBody>
          <a:bodyPr>
            <a:normAutofit fontScale="90000"/>
          </a:bodyPr>
          <a:lstStyle/>
          <a:p>
            <a:r>
              <a:rPr lang="en-US" altLang="ko-KR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22. Discovery of Drug Response Genes</a:t>
            </a:r>
            <a:br>
              <a:rPr lang="en-US" altLang="ko-KR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(Pharmacogenomics)</a:t>
            </a:r>
            <a:endParaRPr lang="ko-KR" altLang="en-US" sz="4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7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8" y="0"/>
            <a:ext cx="8972016" cy="674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afety_alert.Par.8390.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2"/>
            <a:ext cx="6072230" cy="5243513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428596" y="214290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Association between UGT1A1 variant alleles and </a:t>
            </a:r>
            <a:r>
              <a:rPr lang="en-US" sz="2400" b="1" dirty="0" err="1" smtClean="0"/>
              <a:t>irinotecan</a:t>
            </a:r>
            <a:r>
              <a:rPr lang="en-US" sz="2400" b="1" dirty="0" smtClean="0"/>
              <a:t>-induced severe </a:t>
            </a:r>
            <a:r>
              <a:rPr lang="en-US" sz="2400" b="1" dirty="0" err="1" smtClean="0"/>
              <a:t>neutropenia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dpi.com/ijms/ijms-13-11471/article_deploy/html/images/ijms-13-11471f2-1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363475" cy="423368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4500562" y="6143644"/>
            <a:ext cx="441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Int. J. Mol. Sci. 2012, 13(9), 11471-11496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4282" y="285728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basic mechanism of EGFR, the predictive biomarkers </a:t>
            </a:r>
          </a:p>
          <a:p>
            <a:pPr algn="ctr"/>
            <a:r>
              <a:rPr lang="en-US" sz="2400" dirty="0" smtClean="0"/>
              <a:t>and the mechanism of resistance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medind.nic.in/ici/t13/i2/IndianJournalofCancer_2013_50_2_77_117005_f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9140342" cy="6638544"/>
          </a:xfrm>
          <a:prstGeom prst="rect">
            <a:avLst/>
          </a:prstGeom>
          <a:noFill/>
        </p:spPr>
      </p:pic>
      <p:pic>
        <p:nvPicPr>
          <p:cNvPr id="35844" name="Picture 4" descr="http://www.tlcr.org/article/viewFile/2928/3465/200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24337"/>
            <a:ext cx="5257800" cy="290512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5576613" y="6488668"/>
            <a:ext cx="35673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TLCR, Vol 3, No 4 (August 2014)</a:t>
            </a:r>
            <a:endParaRPr lang="pt-B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14290"/>
            <a:ext cx="6455041" cy="6481715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5929322" y="6283131"/>
            <a:ext cx="321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</a:rPr>
              <a:t>JAMA </a:t>
            </a:r>
            <a:r>
              <a:rPr lang="en-US" altLang="ko-KR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</a:rPr>
              <a:t>Oncol</a:t>
            </a:r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</a:rPr>
              <a:t>. 2015;1(2)</a:t>
            </a:r>
          </a:p>
          <a:p>
            <a:pPr algn="r"/>
            <a:r>
              <a:rPr lang="en-US" altLang="ko-K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</a:rPr>
              <a:t>:146-148. </a:t>
            </a:r>
            <a:endParaRPr lang="en-US" altLang="ko-KR" i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14282" y="785794"/>
            <a:ext cx="1857388" cy="1428760"/>
          </a:xfrm>
          <a:prstGeom prst="wedgeRoundRectCallout">
            <a:avLst>
              <a:gd name="adj1" fmla="val 131567"/>
              <a:gd name="adj2" fmla="val 33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EGFR mutation(+), </a:t>
            </a:r>
            <a:r>
              <a:rPr lang="ko-KR" altLang="en-US" dirty="0" err="1" smtClean="0"/>
              <a:t>선암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비흡연자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아시아인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193" name="Picture 1" descr="C:\Users\Xnote\Downloads\AS-267661900775427@14408269782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67750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7358082" y="6027003"/>
            <a:ext cx="178591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Nature Reviews</a:t>
            </a:r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c</a:t>
            </a:r>
            <a:r>
              <a:rPr kumimoji="1" lang="ko-KR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ancer</a:t>
            </a:r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, </a:t>
            </a:r>
            <a:r>
              <a:rPr kumimoji="1" lang="ko-KR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 13,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kumimoji="1" lang="ko-KR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 663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- </a:t>
            </a:r>
            <a:r>
              <a:rPr kumimoji="1" lang="ko-KR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673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kumimoji="1" lang="ko-KR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 (2013) </a:t>
            </a:r>
            <a:r>
              <a:rPr kumimoji="1" lang="ko-KR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2357430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Afatinib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colorectal-cancer.ca/images/guide_files/image0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77828"/>
            <a:ext cx="8143900" cy="588017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811" t="68880" r="27521" b="20523"/>
          <a:stretch>
            <a:fillRect/>
          </a:stretch>
        </p:blipFill>
        <p:spPr bwMode="auto">
          <a:xfrm>
            <a:off x="0" y="0"/>
            <a:ext cx="6929486" cy="10280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" y="72008"/>
            <a:ext cx="891580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2425"/>
            <a:ext cx="82391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33375"/>
            <a:ext cx="820102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38138"/>
            <a:ext cx="82200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1231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1" y="72008"/>
            <a:ext cx="8864517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irc.ahajournals.org/content/123/15/1661/F2.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534400" cy="5180648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3214678" y="6211669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Genetics Primer for the General Cardiologist, </a:t>
            </a:r>
          </a:p>
          <a:p>
            <a:pPr algn="r" fontAlgn="base"/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Circulation, 2011 ,123 ,15,1661-1670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4282" y="214290"/>
            <a:ext cx="878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Warfarin</a:t>
            </a:r>
            <a:r>
              <a:rPr lang="en-US" sz="2400" b="1" dirty="0" smtClean="0"/>
              <a:t> Therapy and the Genotypes </a:t>
            </a:r>
            <a:r>
              <a:rPr lang="en-US" sz="2400" b="1" i="1" dirty="0" smtClean="0"/>
              <a:t>CYP2C9</a:t>
            </a:r>
            <a:r>
              <a:rPr lang="en-US" sz="2400" b="1" dirty="0" smtClean="0"/>
              <a:t> and </a:t>
            </a:r>
            <a:r>
              <a:rPr lang="en-US" sz="2400" b="1" i="1" dirty="0" smtClean="0"/>
              <a:t>VKORC1</a:t>
            </a:r>
            <a:endParaRPr lang="en-US" sz="2400" b="1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500958" y="2714620"/>
            <a:ext cx="1500198" cy="1357322"/>
          </a:xfrm>
          <a:prstGeom prst="wedgeRoundRectCallout">
            <a:avLst>
              <a:gd name="adj1" fmla="val -668"/>
              <a:gd name="adj2" fmla="val 9516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1639A carriers require lower initial doses of the drug than 1639G carriers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32656"/>
            <a:ext cx="814387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23850"/>
            <a:ext cx="819150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425"/>
            <a:ext cx="81915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0" y="72009"/>
            <a:ext cx="9028744" cy="674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7188"/>
            <a:ext cx="819150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33375"/>
            <a:ext cx="822007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58367"/>
            <a:ext cx="8964487" cy="668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88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An external file that holds a picture, illustration, etc.&#10;Object name is nihms-259882-f0001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An external file that holds a picture, illustration, etc.&#10;Object name is nihms-259882-f0001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://external.khu.ac.kr/4fb4e16/_Lib_Proxy_Url/www.ncbi.nlm.nih.gov/corecgi/tileshop/tileshop.fcgi?p=PMC3&amp;id=11700&amp;s=24&amp;r=1&amp;c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 l="29649" t="20508" r="36859" b="390"/>
          <a:stretch>
            <a:fillRect/>
          </a:stretch>
        </p:blipFill>
        <p:spPr bwMode="auto">
          <a:xfrm>
            <a:off x="214282" y="500042"/>
            <a:ext cx="4357718" cy="578647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572000" y="5857892"/>
            <a:ext cx="399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Stroke. 2010 Dec; 41(12): 2997–3002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2066" y="500042"/>
            <a:ext cx="3535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Clopidogrel</a:t>
            </a:r>
            <a:r>
              <a:rPr lang="en-US" sz="2400" dirty="0" smtClean="0"/>
              <a:t> metabolism</a:t>
            </a:r>
            <a:endParaRPr lang="ko-KR" altLang="en-US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4282" y="214290"/>
            <a:ext cx="8572560" cy="6072230"/>
            <a:chOff x="214282" y="214290"/>
            <a:chExt cx="8572560" cy="607223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/>
            <a:srcRect l="5527" t="9961" r="28587" b="7031"/>
            <a:stretch>
              <a:fillRect/>
            </a:stretch>
          </p:blipFill>
          <p:spPr bwMode="auto">
            <a:xfrm>
              <a:off x="214282" y="214290"/>
              <a:ext cx="8572560" cy="6072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/>
            <p:cNvSpPr/>
            <p:nvPr/>
          </p:nvSpPr>
          <p:spPr>
            <a:xfrm>
              <a:off x="357158" y="357166"/>
              <a:ext cx="4857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Curr</a:t>
              </a:r>
              <a:r>
                <a:rPr lang="en-US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Opin</a:t>
              </a:r>
              <a:r>
                <a:rPr lang="en-US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Cardiol</a:t>
              </a:r>
              <a:r>
                <a:rPr lang="en-US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2013 May; 28(3): 305–314</a:t>
              </a:r>
              <a:endPara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122</Words>
  <Application>Microsoft Office PowerPoint</Application>
  <PresentationFormat>화면 슬라이드 쇼(4:3)</PresentationFormat>
  <Paragraphs>18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Chapter 22. Discovery of Drug Response Genes (Pharmacogenomics)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22. Discovery of Drug Response Genes (Pharmacogenomics)</dc:title>
  <dc:creator>Microsoft Corporation</dc:creator>
  <cp:lastModifiedBy>Xnote</cp:lastModifiedBy>
  <cp:revision>61</cp:revision>
  <dcterms:created xsi:type="dcterms:W3CDTF">2006-10-05T04:04:58Z</dcterms:created>
  <dcterms:modified xsi:type="dcterms:W3CDTF">2015-10-27T07:32:30Z</dcterms:modified>
</cp:coreProperties>
</file>