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91" r:id="rId5"/>
    <p:sldId id="258" r:id="rId6"/>
    <p:sldId id="259" r:id="rId7"/>
    <p:sldId id="260" r:id="rId8"/>
    <p:sldId id="261" r:id="rId9"/>
    <p:sldId id="262" r:id="rId10"/>
    <p:sldId id="263" r:id="rId11"/>
    <p:sldId id="295" r:id="rId12"/>
    <p:sldId id="293" r:id="rId13"/>
    <p:sldId id="292" r:id="rId14"/>
    <p:sldId id="294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제목 1"/>
          <p:cNvSpPr>
            <a:spLocks noGrp="1"/>
          </p:cNvSpPr>
          <p:nvPr>
            <p:ph type="title"/>
          </p:nvPr>
        </p:nvSpPr>
        <p:spPr>
          <a:xfrm>
            <a:off x="285750" y="2143125"/>
            <a:ext cx="8858250" cy="1285875"/>
          </a:xfrm>
        </p:spPr>
        <p:txBody>
          <a:bodyPr/>
          <a:lstStyle/>
          <a:p>
            <a:r>
              <a:rPr lang="en-US" altLang="ko-KR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23. Forensic DNA Testing</a:t>
            </a:r>
            <a:endParaRPr lang="ko-KR" altLang="en-US" sz="40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61950"/>
            <a:ext cx="821055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7488832" cy="62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Good SNP marker?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대립유전자형의 숫자가 많거나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다른 대립 유전자형 빈도가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Heterozygosity</a:t>
            </a:r>
            <a:r>
              <a:rPr lang="en-US" altLang="ko-KR" dirty="0" smtClean="0"/>
              <a:t> 50%)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선별 기준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대립 유전자형의 빈도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(Minor allele frequency, MAF): &gt;0.45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Heterozygosity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(H) &gt; 0.45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Hardy-Weinberg Equilibrium(HWE) Test(p-value) &gt;0.1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 Genotype call rate: &gt;0.999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⑤ Physical distance between markers : &gt;50Mb(50cM)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⑥ Inclusion of sex-determining SNP markers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., SNPs in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Amelogenin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or ZF genes)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693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62880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2400" dirty="0" smtClean="0"/>
              <a:t>CPI</a:t>
            </a:r>
            <a:endParaRPr lang="en-US" altLang="ko-KR" sz="2400" dirty="0"/>
          </a:p>
          <a:p>
            <a:r>
              <a:rPr lang="ko-KR" altLang="en-US" sz="2400" dirty="0" smtClean="0"/>
              <a:t>일치할 확률 </a:t>
            </a:r>
            <a:r>
              <a:rPr lang="en-US" altLang="ko-KR" sz="2400" dirty="0" smtClean="0"/>
              <a:t>(The combined power of identity, CPI)</a:t>
            </a:r>
          </a:p>
          <a:p>
            <a:r>
              <a:rPr lang="en-US" altLang="ko-KR" sz="2400" dirty="0" smtClean="0"/>
              <a:t>=</a:t>
            </a:r>
            <a:r>
              <a:rPr lang="ko-KR" altLang="en-US" sz="2400" dirty="0" smtClean="0"/>
              <a:t>개별 </a:t>
            </a:r>
            <a:r>
              <a:rPr lang="ko-KR" altLang="en-US" sz="2400" dirty="0" err="1" smtClean="0"/>
              <a:t>마커의</a:t>
            </a:r>
            <a:r>
              <a:rPr lang="ko-KR" altLang="en-US" sz="2400" dirty="0" smtClean="0"/>
              <a:t> 일치할 확률의 합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2400" dirty="0" smtClean="0"/>
              <a:t>CPD</a:t>
            </a:r>
          </a:p>
          <a:p>
            <a:r>
              <a:rPr lang="ko-KR" altLang="en-US" sz="2400" dirty="0" smtClean="0"/>
              <a:t>식별 능력 </a:t>
            </a:r>
            <a:r>
              <a:rPr lang="en-US" altLang="ko-KR" sz="2400" dirty="0" smtClean="0"/>
              <a:t>(The combined power of discrimination, CPD)</a:t>
            </a:r>
          </a:p>
          <a:p>
            <a:r>
              <a:rPr lang="en-US" altLang="ko-KR" sz="2400" dirty="0" smtClean="0"/>
              <a:t>=1-CPI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CPI -&gt;</a:t>
            </a:r>
            <a:r>
              <a:rPr lang="ko-KR" altLang="en-US" sz="2400" dirty="0"/>
              <a:t>내가 어떤 사람과 </a:t>
            </a:r>
            <a:r>
              <a:rPr lang="ko-KR" altLang="en-US" sz="2400" dirty="0" err="1"/>
              <a:t>마커가</a:t>
            </a:r>
            <a:r>
              <a:rPr lang="ko-KR" altLang="en-US" sz="2400" dirty="0"/>
              <a:t> 똑같이 나올 확률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CPD -&gt;</a:t>
            </a:r>
            <a:r>
              <a:rPr lang="ko-KR" altLang="en-US" sz="2400" dirty="0"/>
              <a:t>내가 어떤 사람과 </a:t>
            </a:r>
            <a:r>
              <a:rPr lang="ko-KR" altLang="en-US" sz="2400" dirty="0" err="1"/>
              <a:t>마커가</a:t>
            </a:r>
            <a:r>
              <a:rPr lang="ko-KR" altLang="en-US" sz="2400" dirty="0"/>
              <a:t> 똑같이 나오지 않을 </a:t>
            </a:r>
            <a:r>
              <a:rPr lang="ko-KR" altLang="en-US" sz="2400" dirty="0" smtClean="0"/>
              <a:t>확률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-&gt; </a:t>
            </a:r>
            <a:r>
              <a:rPr lang="ko-KR" altLang="en-US" sz="2400" dirty="0" smtClean="0"/>
              <a:t>현장 증거물과 범인의 </a:t>
            </a:r>
            <a:r>
              <a:rPr lang="ko-KR" altLang="en-US" sz="2400" dirty="0" err="1" smtClean="0"/>
              <a:t>마커가</a:t>
            </a:r>
            <a:r>
              <a:rPr lang="ko-KR" altLang="en-US" sz="2400" dirty="0" smtClean="0"/>
              <a:t> 같게 나타날 확률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47667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CPI &amp; CPD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0466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Locus match probability</a:t>
            </a:r>
            <a:endParaRPr lang="ko-KR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8948" y="1556792"/>
                <a:ext cx="7783491" cy="486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한마커를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사용하여 집단을 식별할 경우의 일치할 확률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Locus match probability (p=q=0.5</a:t>
                </a:r>
                <a:r>
                  <a:rPr lang="ko-KR" altLang="en-US" dirty="0" smtClean="0"/>
                  <a:t>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경우</a:t>
                </a:r>
                <a:r>
                  <a:rPr lang="en-US" altLang="ko-KR" dirty="0" smtClean="0"/>
                  <a:t>)</a:t>
                </a:r>
              </a:p>
              <a:p>
                <a:pPr algn="just"/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n-US" altLang="ko-KR" dirty="0" smtClean="0"/>
              </a:p>
              <a:p>
                <a:pPr algn="just"/>
                <a:endParaRPr lang="en-US" altLang="ko-KR" dirty="0"/>
              </a:p>
              <a:p>
                <a:pPr algn="just"/>
                <a:endParaRPr lang="en-US" altLang="ko-KR" dirty="0" smtClean="0"/>
              </a:p>
              <a:p>
                <a:pPr algn="just"/>
                <a:endParaRPr lang="en-US" altLang="ko-KR" dirty="0"/>
              </a:p>
              <a:p>
                <a:pPr algn="just"/>
                <a:endParaRPr lang="en-US" altLang="ko-KR" dirty="0" smtClean="0"/>
              </a:p>
              <a:p>
                <a:pPr algn="just"/>
                <a:endParaRPr lang="en-US" altLang="ko-KR" dirty="0"/>
              </a:p>
              <a:p>
                <a:pPr algn="just"/>
                <a:endParaRPr lang="en-US" altLang="ko-KR" dirty="0" smtClean="0"/>
              </a:p>
              <a:p>
                <a:pPr algn="just"/>
                <a:endParaRPr lang="en-US" altLang="ko-KR" dirty="0"/>
              </a:p>
              <a:p>
                <a:pPr algn="just"/>
                <a:endParaRPr lang="en-US" altLang="ko-KR" dirty="0" smtClean="0"/>
              </a:p>
              <a:p>
                <a:pPr marL="285750" indent="-285750" algn="just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0.375</a:t>
                </a:r>
              </a:p>
              <a:p>
                <a:pPr marL="285750" indent="-285750" algn="just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pPr marL="285750" indent="-285750" algn="just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SNP </a:t>
                </a:r>
                <a:r>
                  <a:rPr lang="ko-KR" altLang="en-US" dirty="0" err="1" smtClean="0"/>
                  <a:t>마커를</a:t>
                </a:r>
                <a:r>
                  <a:rPr lang="ko-KR" altLang="en-US" dirty="0" smtClean="0"/>
                  <a:t> 사용한 경우 </a:t>
                </a:r>
                <a:r>
                  <a:rPr lang="en-US" altLang="ko-KR" dirty="0" smtClean="0"/>
                  <a:t>Overall match probability=~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0.375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algn="just"/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8" y="1556792"/>
                <a:ext cx="7783491" cy="4868128"/>
              </a:xfrm>
              <a:prstGeom prst="rect">
                <a:avLst/>
              </a:prstGeom>
              <a:blipFill rotWithShape="0">
                <a:blip r:embed="rId2"/>
                <a:stretch>
                  <a:fillRect l="-705" t="-6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640375"/>
                  </p:ext>
                </p:extLst>
              </p:nvPr>
            </p:nvGraphicFramePr>
            <p:xfrm>
              <a:off x="971601" y="3140968"/>
              <a:ext cx="727280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4269"/>
                    <a:gridCol w="2424269"/>
                    <a:gridCol w="24242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r>
                            <a:rPr lang="ko-KR" altLang="en-US" dirty="0" smtClean="0"/>
                            <a:t>의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유전자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r>
                            <a:rPr lang="ko-KR" altLang="en-US" dirty="0" smtClean="0"/>
                            <a:t>의</a:t>
                          </a:r>
                          <a:r>
                            <a:rPr lang="en-US" altLang="ko-KR" dirty="0" smtClean="0"/>
                            <a:t> </a:t>
                          </a:r>
                          <a:r>
                            <a:rPr lang="ko-KR" altLang="en-US" dirty="0" smtClean="0"/>
                            <a:t>유전자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aseline="0" dirty="0" smtClean="0"/>
                            <a:t>일치할 확률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PP (0.5x0.5)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PP 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PP 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741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PQ (0.5x0.5) 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QP 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PQ (0.5x0.5)</a:t>
                          </a:r>
                          <a:endParaRPr lang="ko-KR" altLang="en-US" dirty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QP 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PQ</a:t>
                          </a:r>
                          <a:r>
                            <a:rPr lang="en-US" altLang="ko-KR" baseline="0" dirty="0" smtClean="0"/>
                            <a:t> or QP 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QQ 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QQ 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QQ 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640375"/>
                  </p:ext>
                </p:extLst>
              </p:nvPr>
            </p:nvGraphicFramePr>
            <p:xfrm>
              <a:off x="971601" y="3140968"/>
              <a:ext cx="727280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4269"/>
                    <a:gridCol w="2424269"/>
                    <a:gridCol w="24242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r>
                            <a:rPr lang="ko-KR" altLang="en-US" dirty="0" smtClean="0"/>
                            <a:t>의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유전자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r>
                            <a:rPr lang="ko-KR" altLang="en-US" dirty="0" smtClean="0"/>
                            <a:t>의</a:t>
                          </a:r>
                          <a:r>
                            <a:rPr lang="en-US" altLang="ko-KR" dirty="0" smtClean="0"/>
                            <a:t> </a:t>
                          </a:r>
                          <a:r>
                            <a:rPr lang="ko-KR" altLang="en-US" dirty="0" smtClean="0"/>
                            <a:t>유전자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aseline="0" dirty="0" smtClean="0"/>
                            <a:t>일치할 확률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PP (0.5x0.5)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PP </a:t>
                          </a:r>
                          <a:r>
                            <a:rPr lang="en-US" altLang="ko-KR" dirty="0" smtClean="0"/>
                            <a:t>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51" t="-108197" r="-1005" b="-324590"/>
                          </a:stretch>
                        </a:blipFill>
                      </a:tcPr>
                    </a:tc>
                  </a:tr>
                  <a:tr h="741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PQ </a:t>
                          </a:r>
                          <a:r>
                            <a:rPr lang="en-US" altLang="ko-KR" dirty="0" smtClean="0"/>
                            <a:t>(0.5x0.5) 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QP </a:t>
                          </a:r>
                          <a:r>
                            <a:rPr lang="en-US" altLang="ko-KR" dirty="0" smtClean="0"/>
                            <a:t>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PQ </a:t>
                          </a:r>
                          <a:r>
                            <a:rPr lang="en-US" altLang="ko-KR" dirty="0" smtClean="0"/>
                            <a:t>(0.5x0.5)</a:t>
                          </a:r>
                          <a:endParaRPr lang="ko-KR" altLang="en-US" dirty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QP </a:t>
                          </a:r>
                          <a:r>
                            <a:rPr lang="en-US" altLang="ko-KR" dirty="0" smtClean="0"/>
                            <a:t>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51" t="-104098" r="-1005" b="-6229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QQ </a:t>
                          </a:r>
                          <a:r>
                            <a:rPr lang="en-US" altLang="ko-KR" dirty="0" smtClean="0"/>
                            <a:t>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QQ </a:t>
                          </a:r>
                          <a:r>
                            <a:rPr lang="en-US" altLang="ko-KR" dirty="0" smtClean="0"/>
                            <a:t>(0.5x0.5)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51" t="-408197" r="-1005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42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52425"/>
            <a:ext cx="818197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38138"/>
            <a:ext cx="8201025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52425"/>
            <a:ext cx="813435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7188"/>
            <a:ext cx="819150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66713"/>
            <a:ext cx="818197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2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66713"/>
            <a:ext cx="81915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700808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Tract of repetitive DNA in which certain </a:t>
            </a:r>
            <a:r>
              <a:rPr lang="en-US" altLang="ko-KR" u="sng" dirty="0"/>
              <a:t>DNA motifs(2~5bps</a:t>
            </a:r>
            <a:r>
              <a:rPr lang="en-US" altLang="ko-KR" dirty="0"/>
              <a:t>) are repeated, </a:t>
            </a:r>
            <a:r>
              <a:rPr lang="en-US" altLang="ko-KR" u="sng" dirty="0"/>
              <a:t>typically 5~50 times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Occur at thousands of locations in the human genome 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Notable for their high mutation and high diversity in the population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dirty="0" smtClean="0"/>
              <a:t>Microsatellite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② STRs (</a:t>
            </a:r>
            <a:r>
              <a:rPr lang="en-US" altLang="ko-KR" dirty="0" smtClean="0"/>
              <a:t>Short tandem repeats) by forensic geneticists,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③ SSRs (</a:t>
            </a:r>
            <a:r>
              <a:rPr lang="en-US" altLang="ko-KR" dirty="0" smtClean="0"/>
              <a:t>Simple sequence repeats) by plant geneticists</a:t>
            </a:r>
          </a:p>
          <a:p>
            <a:endParaRPr lang="en-US" altLang="ko-KR" dirty="0"/>
          </a:p>
          <a:p>
            <a:r>
              <a:rPr lang="en-US" altLang="ko-KR" dirty="0" smtClean="0"/>
              <a:t>Microsatellites, </a:t>
            </a:r>
            <a:r>
              <a:rPr lang="en-US" altLang="ko-KR" dirty="0" err="1" smtClean="0"/>
              <a:t>Minisatellites</a:t>
            </a:r>
            <a:r>
              <a:rPr lang="en-US" altLang="ko-KR" dirty="0" smtClean="0"/>
              <a:t>(10~60bps are repeated), together are classified as VNTR(variable number of tandem repeats) DNA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76672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STR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150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66713"/>
            <a:ext cx="822007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0" y="72008"/>
            <a:ext cx="8915956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42227"/>
            <a:ext cx="8892479" cy="669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127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66713"/>
            <a:ext cx="82010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296</Words>
  <Application>Microsoft Office PowerPoint</Application>
  <PresentationFormat>화면 슬라이드 쇼(4:3)</PresentationFormat>
  <Paragraphs>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Cambria Math</vt:lpstr>
      <vt:lpstr>Symbol</vt:lpstr>
      <vt:lpstr>Times New Roman</vt:lpstr>
      <vt:lpstr>Office 테마</vt:lpstr>
      <vt:lpstr>Chapter 23. Forensic DNA Testing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23. Forensic DNA Testing</dc:title>
  <dc:creator>Microsoft Corporation</dc:creator>
  <cp:lastModifiedBy>owner</cp:lastModifiedBy>
  <cp:revision>15</cp:revision>
  <dcterms:created xsi:type="dcterms:W3CDTF">2006-10-05T04:04:58Z</dcterms:created>
  <dcterms:modified xsi:type="dcterms:W3CDTF">2015-10-27T11:04:34Z</dcterms:modified>
</cp:coreProperties>
</file>