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9144000" cy="6858000"/>
  <p:notesSz cx="6858000" cy="9144000"/>
  <p:defaultTextStyle>
    <a:lvl1pPr>
      <a:defRPr>
        <a:latin typeface="맑은 고딕"/>
        <a:ea typeface="맑은 고딕"/>
        <a:cs typeface="맑은 고딕"/>
        <a:sym typeface="맑은 고딕"/>
      </a:defRPr>
    </a:lvl1pPr>
    <a:lvl2pPr indent="457200">
      <a:defRPr>
        <a:latin typeface="맑은 고딕"/>
        <a:ea typeface="맑은 고딕"/>
        <a:cs typeface="맑은 고딕"/>
        <a:sym typeface="맑은 고딕"/>
      </a:defRPr>
    </a:lvl2pPr>
    <a:lvl3pPr indent="914400">
      <a:defRPr>
        <a:latin typeface="맑은 고딕"/>
        <a:ea typeface="맑은 고딕"/>
        <a:cs typeface="맑은 고딕"/>
        <a:sym typeface="맑은 고딕"/>
      </a:defRPr>
    </a:lvl3pPr>
    <a:lvl4pPr indent="1371600">
      <a:defRPr>
        <a:latin typeface="맑은 고딕"/>
        <a:ea typeface="맑은 고딕"/>
        <a:cs typeface="맑은 고딕"/>
        <a:sym typeface="맑은 고딕"/>
      </a:defRPr>
    </a:lvl4pPr>
    <a:lvl5pPr indent="1828800">
      <a:defRPr>
        <a:latin typeface="맑은 고딕"/>
        <a:ea typeface="맑은 고딕"/>
        <a:cs typeface="맑은 고딕"/>
        <a:sym typeface="맑은 고딕"/>
      </a:defRPr>
    </a:lvl5pPr>
    <a:lvl6pPr indent="2286000">
      <a:defRPr>
        <a:latin typeface="맑은 고딕"/>
        <a:ea typeface="맑은 고딕"/>
        <a:cs typeface="맑은 고딕"/>
        <a:sym typeface="맑은 고딕"/>
      </a:defRPr>
    </a:lvl6pPr>
    <a:lvl7pPr indent="2743200">
      <a:defRPr>
        <a:latin typeface="맑은 고딕"/>
        <a:ea typeface="맑은 고딕"/>
        <a:cs typeface="맑은 고딕"/>
        <a:sym typeface="맑은 고딕"/>
      </a:defRPr>
    </a:lvl7pPr>
    <a:lvl8pPr indent="3200400">
      <a:defRPr>
        <a:latin typeface="맑은 고딕"/>
        <a:ea typeface="맑은 고딕"/>
        <a:cs typeface="맑은 고딕"/>
        <a:sym typeface="맑은 고딕"/>
      </a:defRPr>
    </a:lvl8pPr>
    <a:lvl9pPr indent="3657600">
      <a:defRPr>
        <a:latin typeface="맑은 고딕"/>
        <a:ea typeface="맑은 고딕"/>
        <a:cs typeface="맑은 고딕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마스터 제목 스타일 편집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마스터 부제목 스타일 편집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마스터 제목 스타일 편집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마스터 텍스트 스타일을 편집합니다</a:t>
            </a:r>
            <a:endParaRPr sz="3200"/>
          </a:p>
          <a:p>
            <a:pPr lvl="1">
              <a:defRPr sz="1800"/>
            </a:pPr>
            <a:r>
              <a:rPr sz="3200"/>
              <a:t>둘째 수준</a:t>
            </a:r>
            <a:endParaRPr sz="3200"/>
          </a:p>
          <a:p>
            <a:pPr lvl="2">
              <a:defRPr sz="1800"/>
            </a:pPr>
            <a:r>
              <a:rPr sz="3200"/>
              <a:t>셋째 수준</a:t>
            </a:r>
            <a:endParaRPr sz="3200"/>
          </a:p>
          <a:p>
            <a:pPr lvl="3">
              <a:defRPr sz="1800"/>
            </a:pPr>
            <a:r>
              <a:rPr sz="3200"/>
              <a:t>넷째 수준</a:t>
            </a:r>
            <a:endParaRPr sz="3200"/>
          </a:p>
          <a:p>
            <a:pPr lvl="4">
              <a:defRPr sz="1800"/>
            </a:pPr>
            <a:r>
              <a:rPr sz="3200"/>
              <a:t>다섯째 수준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마스터 제목 스타일 편집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마스터 텍스트 스타일을 편집합니다</a:t>
            </a:r>
            <a:endParaRPr sz="3200"/>
          </a:p>
          <a:p>
            <a:pPr lvl="1">
              <a:defRPr sz="1800"/>
            </a:pPr>
            <a:r>
              <a:rPr sz="3200"/>
              <a:t>둘째 수준</a:t>
            </a:r>
            <a:endParaRPr sz="3200"/>
          </a:p>
          <a:p>
            <a:pPr lvl="2">
              <a:defRPr sz="1800"/>
            </a:pPr>
            <a:r>
              <a:rPr sz="3200"/>
              <a:t>셋째 수준</a:t>
            </a:r>
            <a:endParaRPr sz="3200"/>
          </a:p>
          <a:p>
            <a:pPr lvl="3">
              <a:defRPr sz="1800"/>
            </a:pPr>
            <a:r>
              <a:rPr sz="3200"/>
              <a:t>넷째 수준</a:t>
            </a:r>
            <a:endParaRPr sz="3200"/>
          </a:p>
          <a:p>
            <a:pPr lvl="4">
              <a:defRPr sz="1800"/>
            </a:pPr>
            <a:r>
              <a:rPr sz="3200"/>
              <a:t>다섯째 수준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마스터 제목 스타일 편집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마스터 텍스트 스타일을 편집합니다</a:t>
            </a:r>
            <a:endParaRPr sz="3200"/>
          </a:p>
          <a:p>
            <a:pPr lvl="1">
              <a:defRPr sz="1800"/>
            </a:pPr>
            <a:r>
              <a:rPr sz="3200"/>
              <a:t>둘째 수준</a:t>
            </a:r>
            <a:endParaRPr sz="3200"/>
          </a:p>
          <a:p>
            <a:pPr lvl="2">
              <a:defRPr sz="1800"/>
            </a:pPr>
            <a:r>
              <a:rPr sz="3200"/>
              <a:t>셋째 수준</a:t>
            </a:r>
            <a:endParaRPr sz="3200"/>
          </a:p>
          <a:p>
            <a:pPr lvl="3">
              <a:defRPr sz="1800"/>
            </a:pPr>
            <a:r>
              <a:rPr sz="3200"/>
              <a:t>넷째 수준</a:t>
            </a:r>
            <a:endParaRPr sz="3200"/>
          </a:p>
          <a:p>
            <a:pPr lvl="4">
              <a:defRPr sz="1800"/>
            </a:pPr>
            <a:r>
              <a:rPr sz="3200"/>
              <a:t>다섯째 수준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마스터 제목 스타일 편집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마스터 텍스트 스타일을 편집합니다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마스터 제목 스타일 편집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마스터 텍스트 스타일을 편집합니다</a:t>
            </a:r>
            <a:endParaRPr sz="2800"/>
          </a:p>
          <a:p>
            <a:pPr lvl="1">
              <a:defRPr sz="1800"/>
            </a:pPr>
            <a:r>
              <a:rPr sz="2800"/>
              <a:t>둘째 수준</a:t>
            </a:r>
            <a:endParaRPr sz="2800"/>
          </a:p>
          <a:p>
            <a:pPr lvl="2">
              <a:defRPr sz="1800"/>
            </a:pPr>
            <a:r>
              <a:rPr sz="2800"/>
              <a:t>셋째 수준</a:t>
            </a:r>
            <a:endParaRPr sz="2800"/>
          </a:p>
          <a:p>
            <a:pPr lvl="3">
              <a:defRPr sz="1800"/>
            </a:pPr>
            <a:r>
              <a:rPr sz="2800"/>
              <a:t>넷째 수준</a:t>
            </a:r>
            <a:endParaRPr sz="2800"/>
          </a:p>
          <a:p>
            <a:pPr lvl="4">
              <a:defRPr sz="1800"/>
            </a:pPr>
            <a:r>
              <a:rPr sz="2800"/>
              <a:t>다섯째 수준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마스터 제목 스타일 편집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 lvl="0">
              <a:defRPr b="0" sz="1800"/>
            </a:pPr>
            <a:r>
              <a:rPr b="1" sz="2400"/>
              <a:t>마스터 텍스트 스타일을 편집합니다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마스터 제목 스타일 편집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마스터 제목 스타일 편집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마스터 텍스트 스타일을 편집합니다</a:t>
            </a:r>
            <a:endParaRPr sz="3200"/>
          </a:p>
          <a:p>
            <a:pPr lvl="1">
              <a:defRPr sz="1800"/>
            </a:pPr>
            <a:r>
              <a:rPr sz="3200"/>
              <a:t>둘째 수준</a:t>
            </a:r>
            <a:endParaRPr sz="3200"/>
          </a:p>
          <a:p>
            <a:pPr lvl="2">
              <a:defRPr sz="1800"/>
            </a:pPr>
            <a:r>
              <a:rPr sz="3200"/>
              <a:t>셋째 수준</a:t>
            </a:r>
            <a:endParaRPr sz="3200"/>
          </a:p>
          <a:p>
            <a:pPr lvl="3">
              <a:defRPr sz="1800"/>
            </a:pPr>
            <a:r>
              <a:rPr sz="3200"/>
              <a:t>넷째 수준</a:t>
            </a:r>
            <a:endParaRPr sz="3200"/>
          </a:p>
          <a:p>
            <a:pPr lvl="4">
              <a:defRPr sz="1800"/>
            </a:pPr>
            <a:r>
              <a:rPr sz="3200"/>
              <a:t>다섯째 수준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마스터 제목 스타일 편집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마스터 텍스트 스타일을 편집합니다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마스터 제목 스타일 편집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3200"/>
              <a:t>마스터 텍스트 스타일을 편집합니다</a:t>
            </a:r>
            <a:endParaRPr sz="3200"/>
          </a:p>
          <a:p>
            <a:pPr lvl="1">
              <a:defRPr sz="1800"/>
            </a:pPr>
            <a:r>
              <a:rPr sz="3200"/>
              <a:t>둘째 수준</a:t>
            </a:r>
            <a:endParaRPr sz="3200"/>
          </a:p>
          <a:p>
            <a:pPr lvl="2">
              <a:defRPr sz="1800"/>
            </a:pPr>
            <a:r>
              <a:rPr sz="3200"/>
              <a:t>셋째 수준</a:t>
            </a:r>
            <a:endParaRPr sz="3200"/>
          </a:p>
          <a:p>
            <a:pPr lvl="3">
              <a:defRPr sz="1800"/>
            </a:pPr>
            <a:r>
              <a:rPr sz="3200"/>
              <a:t>넷째 수준</a:t>
            </a:r>
            <a:endParaRPr sz="3200"/>
          </a:p>
          <a:p>
            <a:pPr lvl="4">
              <a:defRPr sz="1800"/>
            </a:pPr>
            <a:r>
              <a:rPr sz="3200"/>
              <a:t>다섯째 수준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latin typeface="맑은 고딕"/>
          <a:ea typeface="맑은 고딕"/>
          <a:cs typeface="맑은 고딕"/>
          <a:sym typeface="맑은 고딕"/>
        </a:defRPr>
      </a:lvl1pPr>
      <a:lvl2pPr algn="ctr">
        <a:defRPr sz="4400">
          <a:latin typeface="맑은 고딕"/>
          <a:ea typeface="맑은 고딕"/>
          <a:cs typeface="맑은 고딕"/>
          <a:sym typeface="맑은 고딕"/>
        </a:defRPr>
      </a:lvl2pPr>
      <a:lvl3pPr algn="ctr">
        <a:defRPr sz="4400">
          <a:latin typeface="맑은 고딕"/>
          <a:ea typeface="맑은 고딕"/>
          <a:cs typeface="맑은 고딕"/>
          <a:sym typeface="맑은 고딕"/>
        </a:defRPr>
      </a:lvl3pPr>
      <a:lvl4pPr algn="ctr">
        <a:defRPr sz="4400">
          <a:latin typeface="맑은 고딕"/>
          <a:ea typeface="맑은 고딕"/>
          <a:cs typeface="맑은 고딕"/>
          <a:sym typeface="맑은 고딕"/>
        </a:defRPr>
      </a:lvl4pPr>
      <a:lvl5pPr algn="ctr">
        <a:defRPr sz="4400">
          <a:latin typeface="맑은 고딕"/>
          <a:ea typeface="맑은 고딕"/>
          <a:cs typeface="맑은 고딕"/>
          <a:sym typeface="맑은 고딕"/>
        </a:defRPr>
      </a:lvl5pPr>
      <a:lvl6pPr algn="ctr">
        <a:defRPr sz="4400">
          <a:latin typeface="맑은 고딕"/>
          <a:ea typeface="맑은 고딕"/>
          <a:cs typeface="맑은 고딕"/>
          <a:sym typeface="맑은 고딕"/>
        </a:defRPr>
      </a:lvl6pPr>
      <a:lvl7pPr algn="ctr">
        <a:defRPr sz="4400">
          <a:latin typeface="맑은 고딕"/>
          <a:ea typeface="맑은 고딕"/>
          <a:cs typeface="맑은 고딕"/>
          <a:sym typeface="맑은 고딕"/>
        </a:defRPr>
      </a:lvl7pPr>
      <a:lvl8pPr algn="ctr">
        <a:defRPr sz="4400">
          <a:latin typeface="맑은 고딕"/>
          <a:ea typeface="맑은 고딕"/>
          <a:cs typeface="맑은 고딕"/>
          <a:sym typeface="맑은 고딕"/>
        </a:defRPr>
      </a:lvl8pPr>
      <a:lvl9pPr algn="ctr">
        <a:defRPr sz="4400">
          <a:latin typeface="맑은 고딕"/>
          <a:ea typeface="맑은 고딕"/>
          <a:cs typeface="맑은 고딕"/>
          <a:sym typeface="맑은 고딕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맑은 고딕"/>
          <a:ea typeface="맑은 고딕"/>
          <a:cs typeface="맑은 고딕"/>
          <a:sym typeface="맑은 고딕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맑은 고딕"/>
          <a:ea typeface="맑은 고딕"/>
          <a:cs typeface="맑은 고딕"/>
          <a:sym typeface="맑은 고딕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맑은 고딕"/>
          <a:ea typeface="맑은 고딕"/>
          <a:cs typeface="맑은 고딕"/>
          <a:sym typeface="맑은 고딕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맑은 고딕"/>
          <a:ea typeface="맑은 고딕"/>
          <a:cs typeface="맑은 고딕"/>
          <a:sym typeface="맑은 고딕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맑은 고딕"/>
          <a:ea typeface="맑은 고딕"/>
          <a:cs typeface="맑은 고딕"/>
          <a:sym typeface="맑은 고딕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맑은 고딕"/>
          <a:ea typeface="맑은 고딕"/>
          <a:cs typeface="맑은 고딕"/>
          <a:sym typeface="맑은 고딕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맑은 고딕"/>
          <a:ea typeface="맑은 고딕"/>
          <a:cs typeface="맑은 고딕"/>
          <a:sym typeface="맑은 고딕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맑은 고딕"/>
          <a:ea typeface="맑은 고딕"/>
          <a:cs typeface="맑은 고딕"/>
          <a:sym typeface="맑은 고딕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맑은 고딕"/>
          <a:ea typeface="맑은 고딕"/>
          <a:cs typeface="맑은 고딕"/>
          <a:sym typeface="맑은 고딕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650" y="168275"/>
            <a:ext cx="6108700" cy="6519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763" y="285750"/>
            <a:ext cx="8372476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1547663" y="6202917"/>
            <a:ext cx="4304202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그림 </a:t>
            </a:r>
            <a:r>
              <a:t>1-5. 유전학 및 유전체학 발전의 주요 업적</a:t>
            </a:r>
          </a:p>
        </p:txBody>
      </p:sp>
      <p:sp>
        <p:nvSpPr>
          <p:cNvPr id="78" name="Shape 78"/>
          <p:cNvSpPr/>
          <p:nvPr/>
        </p:nvSpPr>
        <p:spPr>
          <a:xfrm>
            <a:off x="493563" y="4704317"/>
            <a:ext cx="84961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(</a:t>
            </a:r>
            <a:r>
              <a:t>진화론)</a:t>
            </a:r>
          </a:p>
        </p:txBody>
      </p:sp>
      <p:sp>
        <p:nvSpPr>
          <p:cNvPr id="79" name="Shape 79"/>
          <p:cNvSpPr/>
          <p:nvPr/>
        </p:nvSpPr>
        <p:spPr>
          <a:xfrm>
            <a:off x="2017563" y="4844017"/>
            <a:ext cx="1831103" cy="977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(</a:t>
            </a:r>
            <a:r>
              <a:t>멘델의 유전법칙):</a:t>
            </a:r>
          </a:p>
          <a:p>
            <a:pPr lvl="0"/>
            <a:r>
              <a:t>유전자가 유전의</a:t>
            </a:r>
          </a:p>
          <a:p>
            <a:pPr lvl="0"/>
            <a:r>
              <a:t>기본 단위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8013" y="252413"/>
            <a:ext cx="8410576" cy="6353176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1547663" y="6355317"/>
            <a:ext cx="5870742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그림 </a:t>
            </a:r>
            <a:r>
              <a:t>1-6. DNA와 RNA의 기본 단위인 핵산(nucleotide)의 구조</a:t>
            </a:r>
          </a:p>
        </p:txBody>
      </p:sp>
      <p:sp>
        <p:nvSpPr>
          <p:cNvPr id="83" name="Shape 83"/>
          <p:cNvSpPr/>
          <p:nvPr/>
        </p:nvSpPr>
        <p:spPr>
          <a:xfrm>
            <a:off x="1941363" y="2710417"/>
            <a:ext cx="454132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(인)</a:t>
            </a:r>
          </a:p>
        </p:txBody>
      </p:sp>
      <p:sp>
        <p:nvSpPr>
          <p:cNvPr id="84" name="Shape 84"/>
          <p:cNvSpPr/>
          <p:nvPr/>
        </p:nvSpPr>
        <p:spPr>
          <a:xfrm>
            <a:off x="4100363" y="3523217"/>
            <a:ext cx="454132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(당)</a:t>
            </a:r>
          </a:p>
        </p:txBody>
      </p:sp>
      <p:sp>
        <p:nvSpPr>
          <p:cNvPr id="85" name="Shape 85"/>
          <p:cNvSpPr/>
          <p:nvPr/>
        </p:nvSpPr>
        <p:spPr>
          <a:xfrm>
            <a:off x="5306864" y="1630917"/>
            <a:ext cx="65187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(염기)</a:t>
            </a:r>
          </a:p>
        </p:txBody>
      </p:sp>
      <p:sp>
        <p:nvSpPr>
          <p:cNvPr id="86" name="Shape 86"/>
          <p:cNvSpPr/>
          <p:nvPr/>
        </p:nvSpPr>
        <p:spPr>
          <a:xfrm>
            <a:off x="7262664" y="3828017"/>
            <a:ext cx="121986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:쉽게 분해됨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238" y="295275"/>
            <a:ext cx="8391526" cy="626745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404663" y="3535917"/>
            <a:ext cx="5086987" cy="1273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인산기가 음의 전하를 가지고 있기 때문에</a:t>
            </a:r>
          </a:p>
          <a:p>
            <a:pPr lvl="0"/>
            <a:r>
              <a:t>DNA를 분리하기 위한 전기영동(gel electrophoresis)</a:t>
            </a:r>
          </a:p>
          <a:p>
            <a:pPr lvl="0"/>
            <a:r>
              <a:t>과정에서 DNA가 음의 전하(음극)에서 양의 전하(양극)</a:t>
            </a:r>
          </a:p>
          <a:p>
            <a:pPr lvl="0"/>
            <a:r>
              <a:t>방향으로 이동</a:t>
            </a:r>
          </a:p>
        </p:txBody>
      </p:sp>
      <p:sp>
        <p:nvSpPr>
          <p:cNvPr id="90" name="Shape 90"/>
          <p:cNvSpPr/>
          <p:nvPr/>
        </p:nvSpPr>
        <p:spPr>
          <a:xfrm>
            <a:off x="2017563" y="5320531"/>
            <a:ext cx="6884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dNTP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337" y="295275"/>
            <a:ext cx="8315326" cy="626745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1471463" y="6037817"/>
            <a:ext cx="4594636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그림 </a:t>
            </a:r>
            <a:r>
              <a:t>1-7. DNA 합성 반응 (다음 페이지 설명 참고)</a:t>
            </a:r>
          </a:p>
        </p:txBody>
      </p:sp>
      <p:sp>
        <p:nvSpPr>
          <p:cNvPr id="94" name="Shape 94"/>
          <p:cNvSpPr/>
          <p:nvPr/>
        </p:nvSpPr>
        <p:spPr>
          <a:xfrm>
            <a:off x="4540821" y="3084829"/>
            <a:ext cx="906031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OH 제거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575" y="261938"/>
            <a:ext cx="8324850" cy="6334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525" y="280988"/>
            <a:ext cx="8362950" cy="6296026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620563" y="1529317"/>
            <a:ext cx="5426825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pyrophosphate: </a:t>
            </a:r>
            <a:r>
              <a:t>DNA 합성 과정에서 분리된 2분자의 인산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763" y="348580"/>
            <a:ext cx="8372476" cy="5600701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102"/>
          <p:cNvSpPr/>
          <p:nvPr/>
        </p:nvSpPr>
        <p:spPr>
          <a:xfrm>
            <a:off x="1547663" y="6020751"/>
            <a:ext cx="2931187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그림 </a:t>
            </a:r>
            <a:r>
              <a:t>1-8. DNA 이중 나선 구조 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295275"/>
            <a:ext cx="8382000" cy="626745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1547663" y="6202917"/>
            <a:ext cx="343354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그림 </a:t>
            </a:r>
            <a:r>
              <a:t>1-9. A-T와 G-C간의 수소 결합 </a:t>
            </a:r>
          </a:p>
        </p:txBody>
      </p:sp>
      <p:sp>
        <p:nvSpPr>
          <p:cNvPr id="106" name="Shape 106"/>
          <p:cNvSpPr/>
          <p:nvPr/>
        </p:nvSpPr>
        <p:spPr>
          <a:xfrm>
            <a:off x="6877621" y="1205229"/>
            <a:ext cx="2148999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에 의하여 DNA 안정화</a:t>
            </a:r>
          </a:p>
        </p:txBody>
      </p:sp>
      <p:sp>
        <p:nvSpPr>
          <p:cNvPr id="107" name="Shape 107"/>
          <p:cNvSpPr/>
          <p:nvPr/>
        </p:nvSpPr>
        <p:spPr>
          <a:xfrm>
            <a:off x="2458021" y="5701029"/>
            <a:ext cx="193439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2 hydrogen bonds</a:t>
            </a:r>
          </a:p>
        </p:txBody>
      </p:sp>
      <p:sp>
        <p:nvSpPr>
          <p:cNvPr id="108" name="Shape 108"/>
          <p:cNvSpPr/>
          <p:nvPr/>
        </p:nvSpPr>
        <p:spPr>
          <a:xfrm>
            <a:off x="5112321" y="5942329"/>
            <a:ext cx="3674864" cy="682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3 hydrogen bonds: 더 단단히 열하</a:t>
            </a:r>
          </a:p>
          <a:p>
            <a:pPr lvl="0"/>
            <a:r>
              <a:t>=&gt;GC-rich 영역의 PCR 증폭이 어려움</a:t>
            </a:r>
          </a:p>
        </p:txBody>
      </p:sp>
      <p:sp>
        <p:nvSpPr>
          <p:cNvPr id="109" name="Shape 109"/>
          <p:cNvSpPr/>
          <p:nvPr/>
        </p:nvSpPr>
        <p:spPr>
          <a:xfrm>
            <a:off x="3131121" y="1319529"/>
            <a:ext cx="14384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2 ring, purine</a:t>
            </a:r>
          </a:p>
        </p:txBody>
      </p:sp>
      <p:sp>
        <p:nvSpPr>
          <p:cNvPr id="110" name="Shape 110"/>
          <p:cNvSpPr/>
          <p:nvPr/>
        </p:nvSpPr>
        <p:spPr>
          <a:xfrm>
            <a:off x="4477321" y="1306830"/>
            <a:ext cx="18447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1 ring, pyrimidine</a:t>
            </a:r>
          </a:p>
        </p:txBody>
      </p:sp>
      <p:sp>
        <p:nvSpPr>
          <p:cNvPr id="111" name="Shape 111"/>
          <p:cNvSpPr/>
          <p:nvPr/>
        </p:nvSpPr>
        <p:spPr>
          <a:xfrm>
            <a:off x="210121" y="6437629"/>
            <a:ext cx="7430673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purine과 pyrimidine이 결합함으로써 두 염기간에 공간적으로 적당한 위치로 결합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763" y="392113"/>
            <a:ext cx="8372476" cy="627697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1547663" y="6304517"/>
            <a:ext cx="2350583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그림 </a:t>
            </a:r>
            <a:r>
              <a:t>1-10. RNA의 구조 </a:t>
            </a:r>
          </a:p>
        </p:txBody>
      </p:sp>
      <p:sp>
        <p:nvSpPr>
          <p:cNvPr id="115" name="Shape 115"/>
          <p:cNvSpPr/>
          <p:nvPr>
            <p:ph type="title" idx="4294967295"/>
          </p:nvPr>
        </p:nvSpPr>
        <p:spPr>
          <a:xfrm>
            <a:off x="457200" y="-207962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3. RNA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663" y="285750"/>
            <a:ext cx="8448676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/>
        </p:nvSpPr>
        <p:spPr>
          <a:xfrm>
            <a:off x="899963" y="4221717"/>
            <a:ext cx="7497208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RNA 합성은 DNA의 염기서열 정보로부터 상보적인 염기서열을 합성함으로써 시작</a:t>
            </a:r>
          </a:p>
        </p:txBody>
      </p:sp>
      <p:sp>
        <p:nvSpPr>
          <p:cNvPr id="119" name="Shape 119"/>
          <p:cNvSpPr/>
          <p:nvPr/>
        </p:nvSpPr>
        <p:spPr>
          <a:xfrm>
            <a:off x="1419946" y="3701017"/>
            <a:ext cx="6304108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그림 </a:t>
            </a:r>
            <a:r>
              <a:t>1-11. RNA polymerase에 의한 DNA로부터 RNA의 합성 과정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946149" y="2293938"/>
            <a:ext cx="7367590" cy="1143001"/>
          </a:xfrm>
          <a:prstGeom prst="rect">
            <a:avLst/>
          </a:prstGeom>
        </p:spPr>
        <p:txBody>
          <a:bodyPr/>
          <a:lstStyle>
            <a:lvl1pPr>
              <a:defRPr b="1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FF0000"/>
                </a:solidFill>
              </a:rPr>
              <a:t>Part I. Genome Analysis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425" y="312738"/>
            <a:ext cx="8439150" cy="6257926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1547663" y="6444043"/>
            <a:ext cx="4123032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그림 </a:t>
            </a:r>
            <a:r>
              <a:t>1-12. 세포 속에 존재하는 RNA의 종류 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1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188" y="280988"/>
            <a:ext cx="8429626" cy="6296026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163363" y="5936217"/>
            <a:ext cx="8973107" cy="977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그림 </a:t>
            </a:r>
            <a:r>
              <a:t>1-13. mRNA의 생성 과정: mRNA precusor는 capping, polyadenylation, splicing </a:t>
            </a:r>
          </a:p>
          <a:p>
            <a:pPr lvl="0"/>
            <a:r>
              <a:t>등의 과정 거쳐 만들어진 후에 ribosome에서 새로운 단백질을 합성하는  template (mature RNA)로 쓰임.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300038"/>
            <a:ext cx="8305800" cy="625792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1547663" y="6202917"/>
            <a:ext cx="7537584" cy="977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표</a:t>
            </a:r>
            <a:r>
              <a:t> </a:t>
            </a:r>
            <a:r>
              <a:t>1-1. 아미노산을 전달하는 mRNA 염기서열 정보: 생물종에 따라 다름.</a:t>
            </a:r>
          </a:p>
          <a:p>
            <a:pPr lvl="0"/>
            <a:r>
              <a:t>같은 생물종 내에서도 nuclear genome과 mitochondrial genome의 유전코드가</a:t>
            </a:r>
          </a:p>
          <a:p>
            <a:pPr lvl="0"/>
            <a:r>
              <a:t>각각 다른 유전코드로 작용 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1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238" y="295275"/>
            <a:ext cx="8391526" cy="626745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/>
        </p:nvSpPr>
        <p:spPr>
          <a:xfrm>
            <a:off x="1547663" y="6202917"/>
            <a:ext cx="311788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그림 </a:t>
            </a:r>
            <a:r>
              <a:t>1-14. 아미노산의 기본 구조 </a:t>
            </a:r>
          </a:p>
        </p:txBody>
      </p:sp>
      <p:sp>
        <p:nvSpPr>
          <p:cNvPr id="132" name="Shape 132"/>
          <p:cNvSpPr/>
          <p:nvPr>
            <p:ph type="title" idx="4294967295"/>
          </p:nvPr>
        </p:nvSpPr>
        <p:spPr>
          <a:xfrm>
            <a:off x="457200" y="-207962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4</a:t>
            </a:r>
            <a:r>
              <a:rPr sz="4400"/>
              <a:t>. 단백질(Protein)</a:t>
            </a:r>
          </a:p>
        </p:txBody>
      </p:sp>
      <p:sp>
        <p:nvSpPr>
          <p:cNvPr id="133" name="Shape 133"/>
          <p:cNvSpPr/>
          <p:nvPr/>
        </p:nvSpPr>
        <p:spPr>
          <a:xfrm>
            <a:off x="1564124" y="1802129"/>
            <a:ext cx="7452055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: mRNA 염기서열 정보로부터 20개의 다른 아미노산이 하나의 사슬로 연결된 구조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238" y="285750"/>
            <a:ext cx="8391526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1547663" y="6372035"/>
            <a:ext cx="3174414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그림 </a:t>
            </a:r>
            <a:r>
              <a:t>1-15. 20개 아미노산의 구조 </a:t>
            </a:r>
          </a:p>
        </p:txBody>
      </p:sp>
      <p:sp>
        <p:nvSpPr>
          <p:cNvPr id="137" name="Shape 137"/>
          <p:cNvSpPr/>
          <p:nvPr/>
        </p:nvSpPr>
        <p:spPr>
          <a:xfrm>
            <a:off x="4502721" y="1941829"/>
            <a:ext cx="5575941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hydrophobic =&gt; transmembrane 또는 단백질 내부에 위치</a:t>
            </a:r>
          </a:p>
        </p:txBody>
      </p:sp>
      <p:sp>
        <p:nvSpPr>
          <p:cNvPr id="138" name="Shape 138"/>
          <p:cNvSpPr/>
          <p:nvPr/>
        </p:nvSpPr>
        <p:spPr>
          <a:xfrm>
            <a:off x="4350321" y="3376929"/>
            <a:ext cx="3299871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hydrophilic =&gt; 단백질 외부에 위치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525" y="285750"/>
            <a:ext cx="8362950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1547663" y="6372035"/>
            <a:ext cx="2722513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표1-2. 20개 아미노산 표기법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813" y="366488"/>
            <a:ext cx="8334376" cy="5438776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1547663" y="6168835"/>
            <a:ext cx="6089068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그림 </a:t>
            </a:r>
            <a:r>
              <a:t>1-6. mRNA로부터 단백질 합성과정 (Translation Process) </a:t>
            </a:r>
          </a:p>
        </p:txBody>
      </p:sp>
      <p:sp>
        <p:nvSpPr>
          <p:cNvPr id="145" name="Shape 145"/>
          <p:cNvSpPr/>
          <p:nvPr/>
        </p:nvSpPr>
        <p:spPr>
          <a:xfrm>
            <a:off x="870521" y="2373629"/>
            <a:ext cx="2416818" cy="666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translation start codon</a:t>
            </a:r>
          </a:p>
          <a:p>
            <a:pPr lvl="0"/>
            <a:r>
              <a:t>에서 시작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290513"/>
            <a:ext cx="8382000" cy="6276976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36363" y="5978335"/>
            <a:ext cx="9104271" cy="682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단백질을 구성하는 기본단위(monomer)인 20개의 개별 아미노산은 peptide bond로 서로 연결되어</a:t>
            </a:r>
          </a:p>
          <a:p>
            <a:pPr lvl="0"/>
            <a:r>
              <a:t>단백질(peptide; polymer)을 만든다.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2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238" y="266700"/>
            <a:ext cx="8391526" cy="6324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1547663" y="6372035"/>
            <a:ext cx="5681285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그림 </a:t>
            </a:r>
            <a:r>
              <a:t>1-17. 아미노산의 펩타이드 결합에 의한 단백질 합성 과정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2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519" y="158865"/>
            <a:ext cx="8676457" cy="4062223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1388123" y="3984435"/>
            <a:ext cx="6367754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그림 </a:t>
            </a:r>
            <a:r>
              <a:t>1-18. 아미노산의 기본구조와 단백질을 구성하는 peptide의 구조</a:t>
            </a:r>
          </a:p>
        </p:txBody>
      </p:sp>
      <p:sp>
        <p:nvSpPr>
          <p:cNvPr id="155" name="Shape 155"/>
          <p:cNvSpPr/>
          <p:nvPr/>
        </p:nvSpPr>
        <p:spPr>
          <a:xfrm>
            <a:off x="43830" y="4456429"/>
            <a:ext cx="9541432" cy="275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아미노산 서열의 다양성은 20개 아미노산의 조합에 의하여 결정됨.</a:t>
            </a:r>
          </a:p>
          <a:p>
            <a:pPr lvl="0"/>
            <a:r>
              <a:t>예) 4개의 아미노산으로 구성된 peptide는 총 20^4=160,000개의 서로 다른 아미노산</a:t>
            </a:r>
          </a:p>
          <a:p>
            <a:pPr lvl="0"/>
            <a:r>
              <a:t>서열 조합이 만들어 질 수 있다.</a:t>
            </a:r>
          </a:p>
          <a:p>
            <a:pPr lvl="0"/>
            <a:r>
              <a:t>단백질의 4개지 형태의 구조</a:t>
            </a:r>
          </a:p>
          <a:p>
            <a:pPr lvl="0" marL="300789" indent="-300789">
              <a:buSzPct val="100000"/>
              <a:buAutoNum type="arabicParenR" startAt="1"/>
            </a:pPr>
            <a:r>
              <a:t>1차구조: 단순한 아미노산의 서열정보</a:t>
            </a:r>
          </a:p>
          <a:p>
            <a:pPr lvl="0" marL="300789" indent="-300789">
              <a:buSzPct val="100000"/>
              <a:buAutoNum type="arabicParenR" startAt="1"/>
            </a:pPr>
            <a:r>
              <a:t>2차구조: 아미노산 서열의 기본 입체 구조 (예:알파-helix,베타-sheet)</a:t>
            </a:r>
          </a:p>
          <a:p>
            <a:pPr lvl="0" marL="300789" indent="-300789">
              <a:buSzPct val="100000"/>
              <a:buAutoNum type="arabicParenR" startAt="1"/>
            </a:pPr>
            <a:r>
              <a:t>3차구조: 아미노산 서열의 2차 구조를 3차원적으로 배열한 입체 구조로 다양한 결합에 의하여 안정화됨</a:t>
            </a:r>
          </a:p>
          <a:p>
            <a:pPr lvl="0" marL="300789" indent="-300789">
              <a:buSzPct val="100000"/>
              <a:buAutoNum type="arabicParenR" startAt="1"/>
            </a:pPr>
            <a:r>
              <a:t>4차구조: 2개 이상의 단백질이 서로 결합하는 구조. 각각의 단백질은 3차 구조를 이루면서 여러 개의 단위로 구성된 단백질(multisubunit protein)을 구성함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841374" y="2298700"/>
            <a:ext cx="7367590" cy="1771650"/>
          </a:xfrm>
          <a:prstGeom prst="rect">
            <a:avLst/>
          </a:prstGeom>
        </p:spPr>
        <p:txBody>
          <a:bodyPr/>
          <a:lstStyle/>
          <a:p>
            <a:pPr lvl="0" defTabSz="905255">
              <a:defRPr sz="1800"/>
            </a:pPr>
            <a:r>
              <a:rPr b="1" sz="386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1. Central Dogma</a:t>
            </a:r>
            <a:br>
              <a:rPr b="1" sz="386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sz="386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sz="386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DNA-RNA-Protein 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2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763" y="295275"/>
            <a:ext cx="8372476" cy="626745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>
            <a:off x="455463" y="5013135"/>
            <a:ext cx="7455565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그림 </a:t>
            </a:r>
            <a:r>
              <a:t>1-19. 다양한 생물학적 기능을 수행하기 위한 DNA-RNA-단백질 합성의 경로</a:t>
            </a:r>
          </a:p>
        </p:txBody>
      </p:sp>
      <p:sp>
        <p:nvSpPr>
          <p:cNvPr id="159" name="Shape 159"/>
          <p:cNvSpPr/>
          <p:nvPr/>
        </p:nvSpPr>
        <p:spPr>
          <a:xfrm>
            <a:off x="95821" y="5535929"/>
            <a:ext cx="9063038" cy="1273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Summary: 몸을 구성하고 있는 모든 세포 속에 존재하는 DNA 형태의 유전정보는 RNA를 거쳐</a:t>
            </a:r>
          </a:p>
          <a:p>
            <a:pPr lvl="0"/>
            <a:r>
              <a:t>20개의 아미노산 조합으로 구성된 단백질을 만들어 세포의 다양한 생물학적 기능을 수행하도록 프로그램화 되어 있다. 이 과정을 통해 많은 종류의 RNA 및 단백질 isoform이 생성되어 세포의 다양한 역할과 복잡성을 수행할 수 있는 생물학적 자원을 제공한다.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1. </a:t>
            </a:r>
            <a:r>
              <a:rPr sz="4400"/>
              <a:t>유전정보의 전달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312039" indent="-312039" defTabSz="832104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2002"/>
              <a:t>사람의 </a:t>
            </a:r>
            <a:r>
              <a:rPr sz="2002"/>
              <a:t>세포 </a:t>
            </a:r>
            <a:r>
              <a:rPr sz="2002"/>
              <a:t>(cell)</a:t>
            </a:r>
            <a:endParaRPr sz="2002"/>
          </a:p>
          <a:p>
            <a:pPr lvl="1" marL="676084" indent="-260032" defTabSz="832104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729"/>
              <a:t>~10</a:t>
            </a:r>
            <a:r>
              <a:rPr baseline="29802" sz="1729"/>
              <a:t>13</a:t>
            </a:r>
            <a:r>
              <a:rPr sz="1729"/>
              <a:t>개의 세포</a:t>
            </a:r>
            <a:endParaRPr sz="1729"/>
          </a:p>
          <a:p>
            <a:pPr lvl="1" marL="676084" indent="-260032" defTabSz="832104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729"/>
              <a:t>각 세포는 동일한 유전 정보 가짐</a:t>
            </a:r>
            <a:endParaRPr sz="1729"/>
          </a:p>
          <a:p>
            <a:pPr lvl="1" marL="676084" indent="-260032" defTabSz="832104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729"/>
              <a:t>체세포</a:t>
            </a:r>
            <a:r>
              <a:rPr sz="1729"/>
              <a:t>(somatic</a:t>
            </a:r>
            <a:r>
              <a:rPr sz="1729"/>
              <a:t> </a:t>
            </a:r>
            <a:r>
              <a:rPr sz="1729"/>
              <a:t>cells)</a:t>
            </a:r>
            <a:endParaRPr sz="1729"/>
          </a:p>
          <a:p>
            <a:pPr lvl="2" marL="1040130" indent="-208026" defTabSz="832104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456"/>
              <a:t>부모로부터 각각 유전체 </a:t>
            </a:r>
            <a:r>
              <a:rPr sz="1456"/>
              <a:t>1</a:t>
            </a:r>
            <a:r>
              <a:rPr sz="1456"/>
              <a:t>개씩 받아 </a:t>
            </a:r>
            <a:r>
              <a:rPr sz="1456"/>
              <a:t>2</a:t>
            </a:r>
            <a:r>
              <a:rPr sz="1456"/>
              <a:t>개의 유전체</a:t>
            </a:r>
            <a:r>
              <a:rPr sz="1456"/>
              <a:t>(diploid) </a:t>
            </a:r>
            <a:r>
              <a:rPr sz="1456"/>
              <a:t>가짐</a:t>
            </a:r>
            <a:endParaRPr sz="1456"/>
          </a:p>
          <a:p>
            <a:pPr lvl="2" marL="1040130" indent="-208026" defTabSz="832104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456"/>
              <a:t>체세포에서 생긴 돌연변이 </a:t>
            </a:r>
            <a:r>
              <a:rPr sz="1456"/>
              <a:t>(somatic mutation)</a:t>
            </a:r>
            <a:r>
              <a:rPr sz="1456"/>
              <a:t>는 다음 세대에 전달되지 않음</a:t>
            </a:r>
            <a:endParaRPr sz="1456"/>
          </a:p>
          <a:p>
            <a:pPr lvl="1" marL="676084" indent="-260032" defTabSz="832104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729"/>
              <a:t>성세포</a:t>
            </a:r>
            <a:r>
              <a:rPr sz="1729"/>
              <a:t>(germ cells: sperm/egg)</a:t>
            </a:r>
            <a:endParaRPr sz="1729"/>
          </a:p>
          <a:p>
            <a:pPr lvl="2" marL="1040130" indent="-208026" defTabSz="832104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456"/>
              <a:t>부모로 받은 </a:t>
            </a:r>
            <a:r>
              <a:rPr sz="1456"/>
              <a:t>2</a:t>
            </a:r>
            <a:r>
              <a:rPr sz="1456"/>
              <a:t>개의 유전체가 임의로 합쳐진</a:t>
            </a:r>
            <a:r>
              <a:rPr sz="1456"/>
              <a:t>(recombination) </a:t>
            </a:r>
            <a:r>
              <a:rPr sz="1456"/>
              <a:t>이후 감수 분열을 거체 한 개의 유전체</a:t>
            </a:r>
            <a:r>
              <a:rPr sz="1456"/>
              <a:t>(haploid) </a:t>
            </a:r>
            <a:r>
              <a:rPr sz="1456"/>
              <a:t>가짐</a:t>
            </a:r>
            <a:endParaRPr sz="1456"/>
          </a:p>
          <a:p>
            <a:pPr lvl="2" marL="1040130" indent="-208026" defTabSz="832104">
              <a:lnSpc>
                <a:spcPct val="80000"/>
              </a:lnSpc>
              <a:spcBef>
                <a:spcPts val="300"/>
              </a:spcBef>
              <a:defRPr sz="1800"/>
            </a:pPr>
            <a:r>
              <a:rPr sz="1456"/>
              <a:t>성세포에서 생긴 돌연변이 </a:t>
            </a:r>
            <a:r>
              <a:rPr sz="1456"/>
              <a:t>(germline mutation)</a:t>
            </a:r>
            <a:r>
              <a:rPr sz="1456"/>
              <a:t>는 다음 세대에 전달되어 후대에 까지 영향을 미침</a:t>
            </a:r>
            <a:endParaRPr sz="1456"/>
          </a:p>
          <a:p>
            <a:pPr lvl="1" marL="676084" indent="-260032" defTabSz="832104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729"/>
              <a:t>23</a:t>
            </a:r>
            <a:r>
              <a:rPr sz="1729"/>
              <a:t>쌍의 유전체</a:t>
            </a:r>
            <a:r>
              <a:rPr sz="1729"/>
              <a:t>(diplod)</a:t>
            </a:r>
            <a:r>
              <a:rPr sz="1729"/>
              <a:t>는 총 </a:t>
            </a:r>
            <a:r>
              <a:rPr sz="1729"/>
              <a:t>30</a:t>
            </a:r>
            <a:r>
              <a:rPr sz="1729"/>
              <a:t>억개의 염기서열로 구성된 유전 정보를 가짐</a:t>
            </a:r>
            <a:endParaRPr sz="1729"/>
          </a:p>
          <a:p>
            <a:pPr lvl="1" marL="676084" indent="-260032" defTabSz="832104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729"/>
              <a:t>인체를 구성하고 있는 모든 세포는 염색체 속의 </a:t>
            </a:r>
            <a:r>
              <a:rPr sz="1729"/>
              <a:t>DNA</a:t>
            </a:r>
            <a:r>
              <a:rPr sz="1729"/>
              <a:t>로부터 모든 생물학적 유전정보를 전달받음</a:t>
            </a:r>
            <a:endParaRPr sz="1729"/>
          </a:p>
          <a:p>
            <a:pPr lvl="0" marL="312039" indent="-312039" defTabSz="832104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2002"/>
              <a:t>Central dogma</a:t>
            </a:r>
            <a:endParaRPr sz="2002"/>
          </a:p>
          <a:p>
            <a:pPr lvl="1" marL="676084" indent="-260032" defTabSz="832104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729"/>
              <a:t>세포의 핵(nucleus) 속에 존재하는 DNA에서 RNA가 만들어지고(transcription) 이 RNA는 세포질(cytoplasm)로 이동하여 단백질을 생성하여(translation) 생물학적 기능을 수행 (그림 1-2, 단계별 유전정보는 그림 1-3 참조)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279400"/>
            <a:ext cx="8382000" cy="62992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>
            <a:off x="827583" y="5661247"/>
            <a:ext cx="4438429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그림 </a:t>
            </a:r>
            <a:r>
              <a:t>1-1. </a:t>
            </a:r>
            <a:r>
              <a:t>사람의 몸을 구성하는 세포의 유전정보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238" y="285750"/>
            <a:ext cx="8391526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/>
        </p:nvSpPr>
        <p:spPr>
          <a:xfrm>
            <a:off x="1547663" y="6202917"/>
            <a:ext cx="5480898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그림 </a:t>
            </a:r>
            <a:r>
              <a:t>1-2. 생물학적 정보의 흐름 (DNA -&gt; RNA -&gt; Protein)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713" y="280988"/>
            <a:ext cx="8410576" cy="6296026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1547663" y="6202917"/>
            <a:ext cx="358396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그림 </a:t>
            </a:r>
            <a:r>
              <a:t>1-3. 단계별 유전정보의 종류와 수</a:t>
            </a:r>
          </a:p>
        </p:txBody>
      </p:sp>
      <p:sp>
        <p:nvSpPr>
          <p:cNvPr id="66" name="Shape 66"/>
          <p:cNvSpPr/>
          <p:nvPr/>
        </p:nvSpPr>
        <p:spPr>
          <a:xfrm>
            <a:off x="3153401" y="4305584"/>
            <a:ext cx="2966226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alternative splicing 그림 넣기!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280988"/>
            <a:ext cx="8382000" cy="6296026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-20320" y="5289583"/>
            <a:ext cx="9184641" cy="2287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marL="742950" indent="-28575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–"/>
            </a:pPr>
            <a:r>
              <a:rPr sz="1900"/>
              <a:t>세포 증식 과정에서 개별 세포가 가지고 있는 DNA는 자기복제(DNA replication)를 통해 동일한 종류의 유전자를 만든다</a:t>
            </a:r>
            <a:endParaRPr sz="19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–"/>
            </a:pPr>
            <a:r>
              <a:rPr sz="1900"/>
              <a:t>DNA로부터 만들어진 RNA는 alternative splicing 과정을 통해 다양한 단백질을 만들거나 RNA editing 과정을 통해 실제 DNA에서 가지지 않는 새로운 염기서열로 치환함으로써 유전자의 다양성을 증진.</a:t>
            </a:r>
            <a:endParaRPr sz="19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–"/>
            </a:pPr>
            <a:r>
              <a:rPr sz="1900"/>
              <a:t>단백질 단계에서는 glycosylation, phosphorylation 및 cleavage 작용 등에 의한 posttranslational modification 과정을 통하여 다양한 단백질 변이형이 생김</a:t>
            </a:r>
            <a:endParaRPr sz="1900"/>
          </a:p>
        </p:txBody>
      </p:sp>
      <p:sp>
        <p:nvSpPr>
          <p:cNvPr id="70" name="Shape 70"/>
          <p:cNvSpPr/>
          <p:nvPr/>
        </p:nvSpPr>
        <p:spPr>
          <a:xfrm>
            <a:off x="1585763" y="1288017"/>
            <a:ext cx="2990743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t>그림 </a:t>
            </a:r>
            <a:r>
              <a:t>1-4. 유전 정보의 전달 과정</a:t>
            </a:r>
          </a:p>
        </p:txBody>
      </p:sp>
      <p:sp>
        <p:nvSpPr>
          <p:cNvPr id="71" name="Shape 71"/>
          <p:cNvSpPr/>
          <p:nvPr/>
        </p:nvSpPr>
        <p:spPr>
          <a:xfrm>
            <a:off x="4818936" y="1018827"/>
            <a:ext cx="4421078" cy="1199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42950" indent="-28575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–"/>
            </a:pPr>
            <a:r>
              <a:rPr sz="1900"/>
              <a:t>30억개의 DNA 염기서열로 배열되어 약 41,470개 정도의 유전자</a:t>
            </a:r>
            <a:endParaRPr sz="16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buSzPct val="100000"/>
              <a:buFont typeface="Arial"/>
              <a:buChar char="–"/>
            </a:pPr>
            <a:r>
              <a:rPr sz="1900"/>
              <a:t>단백질을 코딩하는 유전자는 약 20,000개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2. DNA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00"/>
              <a:t>사람의 유전체</a:t>
            </a:r>
            <a:endParaRPr sz="22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30억개의 DNA 염기서열로 배열되어 약 41,470개 정도의 유전자</a:t>
            </a:r>
            <a:endParaRPr sz="16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단백질을 코딩하는 유전자는 약 20,000개</a:t>
            </a:r>
            <a:endParaRPr sz="19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세포 증식 과정에서 개별 세포가 가지고 있는 DNA는 자기복제(DNA replication)를 통해 동일한 종류의 유전자를 만든다</a:t>
            </a:r>
            <a:endParaRPr sz="19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인체를 구성하고 있는 모든 세포는 염색체 속의 </a:t>
            </a:r>
            <a:r>
              <a:rPr sz="1900"/>
              <a:t>DNA</a:t>
            </a:r>
            <a:r>
              <a:rPr sz="1900"/>
              <a:t>로부터 모든 생물학적 유전정보를 전달받음</a:t>
            </a:r>
            <a:endParaRPr sz="1900"/>
          </a:p>
          <a:p>
            <a:pPr lvl="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200"/>
              <a:t>Central dogma</a:t>
            </a:r>
            <a:endParaRPr sz="2200"/>
          </a:p>
          <a:p>
            <a:pPr lvl="1" marL="742950" indent="-285750">
              <a:lnSpc>
                <a:spcPct val="80000"/>
              </a:lnSpc>
              <a:spcBef>
                <a:spcPts val="400"/>
              </a:spcBef>
              <a:defRPr sz="1800"/>
            </a:pPr>
            <a:r>
              <a:rPr sz="1900"/>
              <a:t>세포의 핵(nucleus) 속에 존재하는 DNA에서 RNA가 만들어지고(transcription) 이 RNA는 세포질(cytoplasm)로 이동하여 단백질을 생성하여(transplation) 생물학적 기능을 수행 (그림 1-2, 단계별 유전정보는 그림 1-3 참조)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