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17935-C53C-4C0F-961A-CCF53C44FE62}" type="datetimeFigureOut">
              <a:rPr lang="ko-KR" altLang="en-US" smtClean="0"/>
              <a:t>2015-07-07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95E2-BE40-4559-81BE-20922E2DB3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E95E2-BE40-4559-81BE-20922E2DB389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A493-6E74-41D6-BF96-ABE0E56B87BB}" type="datetimeFigureOut">
              <a:rPr lang="ko-KR" altLang="en-US" smtClean="0"/>
              <a:pPr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FACD-7FA9-4482-BFF9-DD980A0E30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USKTk9ENz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확률분포와 추론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Probability </a:t>
            </a:r>
            <a:r>
              <a:rPr lang="en-US" altLang="ko-KR" dirty="0" smtClean="0"/>
              <a:t>Distributions &amp; </a:t>
            </a:r>
          </a:p>
          <a:p>
            <a:r>
              <a:rPr lang="en-US" altLang="ko-KR" dirty="0"/>
              <a:t>Inference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표본분포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7" y="1412776"/>
          <a:ext cx="8424935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5"/>
                <a:gridCol w="3024336"/>
                <a:gridCol w="27363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표본평균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표본분산</a:t>
                      </a:r>
                      <a:r>
                        <a:rPr lang="en-US" altLang="ko-KR" dirty="0" smtClean="0"/>
                        <a:t>( s^2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표본분산의 비율</a:t>
                      </a:r>
                      <a:r>
                        <a:rPr lang="en-US" altLang="ko-KR" dirty="0" smtClean="0"/>
                        <a:t>(s</a:t>
                      </a:r>
                      <a:r>
                        <a:rPr lang="en-US" altLang="ko-KR" sz="1000" kern="1200" dirty="0" smtClean="0"/>
                        <a:t>1</a:t>
                      </a:r>
                      <a:r>
                        <a:rPr lang="en-US" altLang="ko-KR" sz="1800" kern="1200" dirty="0" smtClean="0"/>
                        <a:t>/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en-US" altLang="ko-KR" sz="1000" kern="1200" dirty="0" smtClean="0"/>
                        <a:t>2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t-</a:t>
                      </a:r>
                      <a:r>
                        <a:rPr lang="ko-KR" altLang="en-US" dirty="0" smtClean="0"/>
                        <a:t>분포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카이제곱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l-GR" altLang="ko-KR" sz="1800" kern="1200" dirty="0" smtClean="0"/>
                        <a:t>χ</a:t>
                      </a:r>
                      <a:r>
                        <a:rPr lang="el-GR" altLang="ko-KR" sz="1800" kern="1200" baseline="30000" dirty="0" smtClean="0"/>
                        <a:t>2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F-</a:t>
                      </a:r>
                      <a:r>
                        <a:rPr lang="ko-KR" altLang="en-US" dirty="0" smtClean="0"/>
                        <a:t>분포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표본</a:t>
                      </a:r>
                      <a:r>
                        <a:rPr lang="en-US" altLang="ko-KR" dirty="0" smtClean="0"/>
                        <a:t>(n)</a:t>
                      </a:r>
                      <a:r>
                        <a:rPr lang="ko-KR" altLang="en-US" dirty="0" smtClean="0"/>
                        <a:t>의 수가 커지면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표준</a:t>
                      </a:r>
                      <a:r>
                        <a:rPr lang="ko-KR" altLang="en-US" baseline="0" dirty="0" smtClean="0"/>
                        <a:t>정규분포에 근접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어느 볼트 생산업체의 제품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C00000"/>
                          </a:solidFill>
                        </a:rPr>
                        <a:t>정밀도</a:t>
                      </a:r>
                      <a:r>
                        <a:rPr lang="ko-KR" altLang="en-US" baseline="0" dirty="0" smtClean="0"/>
                        <a:t> 평가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적합도분석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분산분석에 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20" y="4149080"/>
            <a:ext cx="2520000" cy="179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08" y="4005064"/>
            <a:ext cx="2520000" cy="202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149080"/>
            <a:ext cx="2520000" cy="176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아래쪽 화살표 7"/>
          <p:cNvSpPr/>
          <p:nvPr/>
        </p:nvSpPr>
        <p:spPr>
          <a:xfrm>
            <a:off x="1259632" y="1844824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1259632" y="3501008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995936" y="1844824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3995936" y="3501008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7236296" y="1844824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236296" y="3501008"/>
            <a:ext cx="360040" cy="360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9368" y="1469544"/>
            <a:ext cx="216024" cy="2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</a:t>
            </a:r>
            <a:r>
              <a:rPr lang="ko-KR" altLang="en-US" dirty="0" smtClean="0"/>
              <a:t>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X</a:t>
            </a:r>
            <a:r>
              <a:rPr lang="en-US" altLang="ko-KR" sz="1100" dirty="0" smtClean="0"/>
              <a:t>1</a:t>
            </a:r>
            <a:r>
              <a:rPr lang="en-US" altLang="ko-KR" sz="2400" dirty="0" smtClean="0"/>
              <a:t>, X</a:t>
            </a:r>
            <a:r>
              <a:rPr lang="en-US" altLang="ko-KR" sz="1100" dirty="0" smtClean="0"/>
              <a:t>2</a:t>
            </a:r>
            <a:r>
              <a:rPr lang="en-US" altLang="ko-KR" sz="2400" dirty="0" smtClean="0"/>
              <a:t>, X</a:t>
            </a:r>
            <a:r>
              <a:rPr lang="en-US" altLang="ko-KR" sz="1100" dirty="0" smtClean="0"/>
              <a:t>3</a:t>
            </a:r>
            <a:r>
              <a:rPr lang="en-US" altLang="ko-KR" sz="2400" dirty="0" smtClean="0"/>
              <a:t>, ..</a:t>
            </a:r>
            <a:r>
              <a:rPr lang="en-US" altLang="ko-KR" sz="2400" dirty="0" err="1" smtClean="0"/>
              <a:t>X</a:t>
            </a:r>
            <a:r>
              <a:rPr lang="en-US" altLang="ko-KR" sz="1100" dirty="0" err="1" smtClean="0"/>
              <a:t>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 </a:t>
            </a:r>
            <a:r>
              <a:rPr lang="en-US" altLang="ko-KR" sz="2400" dirty="0" smtClean="0"/>
              <a:t>N(µ, </a:t>
            </a:r>
            <a:r>
              <a:rPr lang="el-GR" altLang="ko-KR" sz="2400" dirty="0" smtClean="0">
                <a:solidFill>
                  <a:schemeClr val="dk1"/>
                </a:solidFill>
              </a:rPr>
              <a:t>σ</a:t>
            </a:r>
            <a:r>
              <a:rPr lang="en-US" altLang="ko-KR" sz="2400" dirty="0" smtClean="0">
                <a:solidFill>
                  <a:schemeClr val="dk1"/>
                </a:solidFill>
              </a:rPr>
              <a:t>^</a:t>
            </a:r>
            <a:r>
              <a:rPr lang="el-GR" altLang="ko-KR" sz="2400" dirty="0" smtClean="0">
                <a:solidFill>
                  <a:schemeClr val="dk1"/>
                </a:solidFill>
              </a:rPr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으로부터의 </a:t>
            </a:r>
            <a:r>
              <a:rPr lang="ko-KR" altLang="en-US" sz="2400" dirty="0" err="1" smtClean="0"/>
              <a:t>확률표본일때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0 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대해서 좌우대칭이며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자유도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커지면 표준정규분포에 가까워짐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통계학자 </a:t>
            </a:r>
            <a:r>
              <a:rPr lang="en-US" altLang="ko-KR" sz="2400" dirty="0" err="1" smtClean="0"/>
              <a:t>Gosset</a:t>
            </a:r>
            <a:r>
              <a:rPr lang="ko-KR" altLang="en-US" sz="2400" dirty="0" smtClean="0"/>
              <a:t>이 스튜던드</a:t>
            </a:r>
            <a:r>
              <a:rPr lang="en-US" altLang="ko-KR" sz="2400" dirty="0" smtClean="0"/>
              <a:t>( Student ) </a:t>
            </a:r>
            <a:r>
              <a:rPr lang="ko-KR" altLang="en-US" sz="2400" dirty="0" smtClean="0"/>
              <a:t>라는 필명으로 발표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=&gt;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스튜던트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t-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분포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 Student’s t-distribution)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76872"/>
            <a:ext cx="3530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</a:t>
            </a:r>
            <a:r>
              <a:rPr lang="ko-KR" altLang="en-US" dirty="0" smtClean="0"/>
              <a:t>분포와 표준정규분포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14440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평균이 </a:t>
            </a:r>
            <a:r>
              <a:rPr lang="en-US" altLang="ko-KR" dirty="0" smtClean="0"/>
              <a:t>µ</a:t>
            </a:r>
            <a:r>
              <a:rPr lang="ko-KR" altLang="en-US" dirty="0" smtClean="0"/>
              <a:t>이고 분산이 </a:t>
            </a:r>
            <a:r>
              <a:rPr lang="el-GR" altLang="ko-KR" dirty="0" smtClean="0">
                <a:solidFill>
                  <a:schemeClr val="dk1"/>
                </a:solidFill>
              </a:rPr>
              <a:t>σ</a:t>
            </a:r>
            <a:r>
              <a:rPr lang="en-US" altLang="ko-KR" dirty="0" smtClean="0">
                <a:solidFill>
                  <a:schemeClr val="dk1"/>
                </a:solidFill>
              </a:rPr>
              <a:t>^</a:t>
            </a:r>
            <a:r>
              <a:rPr lang="el-GR" altLang="ko-KR" dirty="0" smtClean="0">
                <a:solidFill>
                  <a:schemeClr val="dk1"/>
                </a:solidFill>
              </a:rPr>
              <a:t>2</a:t>
            </a:r>
            <a:r>
              <a:rPr lang="ko-KR" altLang="en-US" dirty="0" smtClean="0">
                <a:solidFill>
                  <a:schemeClr val="dk1"/>
                </a:solidFill>
              </a:rPr>
              <a:t>인 임의의 모집단에서 표본의 크기</a:t>
            </a:r>
            <a:r>
              <a:rPr lang="en-US" altLang="ko-KR" dirty="0" smtClean="0">
                <a:solidFill>
                  <a:schemeClr val="dk1"/>
                </a:solidFill>
              </a:rPr>
              <a:t>( n )</a:t>
            </a:r>
            <a:r>
              <a:rPr lang="ko-KR" altLang="en-US" dirty="0" smtClean="0">
                <a:solidFill>
                  <a:schemeClr val="dk1"/>
                </a:solidFill>
              </a:rPr>
              <a:t>가 충분히 크면</a:t>
            </a:r>
            <a:r>
              <a:rPr lang="en-US" altLang="ko-KR" dirty="0" smtClean="0">
                <a:solidFill>
                  <a:schemeClr val="dk1"/>
                </a:solidFill>
              </a:rPr>
              <a:t>,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780928"/>
            <a:ext cx="18923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861048"/>
            <a:ext cx="27178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5661248"/>
            <a:ext cx="3530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flipV="1">
            <a:off x="4283968" y="5013176"/>
            <a:ext cx="504056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1907704" y="3212976"/>
            <a:ext cx="792088" cy="1368152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표준화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모평균의 추정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점추정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표본평균</a:t>
            </a:r>
            <a:r>
              <a:rPr lang="en-US" altLang="ko-KR" dirty="0" smtClean="0"/>
              <a:t>(   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구간추정 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모집단이 정규분포이고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모분산을</a:t>
            </a:r>
            <a:r>
              <a:rPr lang="ko-KR" altLang="en-US" sz="2400" dirty="0" smtClean="0"/>
              <a:t> 아는 경우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모집단이 정규분포이고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모분산을</a:t>
            </a:r>
            <a:r>
              <a:rPr lang="ko-KR" altLang="en-US" sz="2400" dirty="0" smtClean="0"/>
              <a:t> 모를 경우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365042" cy="41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0336" y="3241552"/>
            <a:ext cx="35941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653136"/>
            <a:ext cx="43307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올바른 </a:t>
            </a:r>
            <a:r>
              <a:rPr lang="ko-KR" altLang="en-US" dirty="0" err="1" smtClean="0"/>
              <a:t>추정량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90" y="2301276"/>
            <a:ext cx="7847620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올바른 </a:t>
            </a:r>
            <a:r>
              <a:rPr lang="ko-KR" altLang="en-US" dirty="0" err="1" smtClean="0"/>
              <a:t>추정량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90" y="1401896"/>
            <a:ext cx="7847620" cy="31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1317352" y="3878744"/>
            <a:ext cx="864096" cy="7920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63888" y="4617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편의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biase</a:t>
            </a:r>
            <a:r>
              <a:rPr lang="en-US" altLang="ko-KR" dirty="0" smtClean="0"/>
              <a:t> )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461785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효율성</a:t>
            </a:r>
            <a:r>
              <a:rPr lang="en-US" altLang="ko-KR" dirty="0" smtClean="0"/>
              <a:t>(efficiency )</a:t>
            </a:r>
            <a:r>
              <a:rPr lang="ko-KR" altLang="en-US" dirty="0" smtClean="0"/>
              <a:t>이지 않음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61785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불편의</a:t>
            </a:r>
            <a:r>
              <a:rPr lang="ko-KR" altLang="en-US" dirty="0" smtClean="0"/>
              <a:t>성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unbiase</a:t>
            </a:r>
            <a:r>
              <a:rPr lang="en-US" altLang="ko-KR" dirty="0" smtClean="0"/>
              <a:t> ) </a:t>
            </a:r>
            <a:endParaRPr lang="en-US" altLang="ko-KR" dirty="0" smtClean="0"/>
          </a:p>
          <a:p>
            <a:r>
              <a:rPr lang="ko-KR" altLang="en-US" dirty="0" smtClean="0"/>
              <a:t>효율성</a:t>
            </a:r>
            <a:r>
              <a:rPr lang="en-US" altLang="ko-KR" dirty="0" smtClean="0"/>
              <a:t>(efficiency 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589240"/>
            <a:ext cx="2730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589240"/>
            <a:ext cx="3009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불확실한 상황에서의 의사결정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실험에서 </a:t>
            </a:r>
            <a:r>
              <a:rPr lang="ko-KR" altLang="en-US" sz="2800" dirty="0" err="1" smtClean="0"/>
              <a:t>처리군과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대조군의</a:t>
            </a:r>
            <a:r>
              <a:rPr lang="ko-KR" altLang="en-US" sz="2800" dirty="0" smtClean="0"/>
              <a:t> 차이가 있을까</a:t>
            </a:r>
            <a:r>
              <a:rPr lang="en-US" altLang="ko-KR" sz="2800" dirty="0" smtClean="0"/>
              <a:t>?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새로운 개발된 약이 실제로 효과가 있을까</a:t>
            </a:r>
            <a:r>
              <a:rPr lang="en-US" altLang="ko-KR" sz="2800" dirty="0" smtClean="0"/>
              <a:t>?</a:t>
            </a:r>
          </a:p>
          <a:p>
            <a:pPr>
              <a:buNone/>
            </a:pPr>
            <a:r>
              <a:rPr lang="en-US" altLang="ko-KR" sz="2800" dirty="0" smtClean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새로운 교육방법이 효과가 있을까</a:t>
            </a:r>
            <a:r>
              <a:rPr lang="en-US" altLang="ko-KR" sz="2800" dirty="0" smtClean="0"/>
              <a:t>?</a:t>
            </a:r>
          </a:p>
          <a:p>
            <a:pPr>
              <a:buNone/>
            </a:pPr>
            <a:r>
              <a:rPr lang="en-US" altLang="ko-KR" sz="2800" dirty="0" smtClean="0"/>
              <a:t>=&gt; </a:t>
            </a:r>
            <a:r>
              <a:rPr lang="ko-KR" altLang="en-US" sz="2800" dirty="0" smtClean="0"/>
              <a:t>데이터를 바탕으로 통계적 원리를 적용해서 답을 구함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귀무가설</a:t>
            </a:r>
            <a:r>
              <a:rPr lang="en-US" altLang="ko-KR" sz="2800" dirty="0" smtClean="0"/>
              <a:t>(Null distribution </a:t>
            </a:r>
            <a:r>
              <a:rPr lang="en-US" altLang="ko-KR" sz="2800" dirty="0" smtClean="0"/>
              <a:t>)  : </a:t>
            </a:r>
            <a:r>
              <a:rPr lang="ko-KR" altLang="en-US" sz="2800" dirty="0" smtClean="0"/>
              <a:t>기존의 가설</a:t>
            </a:r>
            <a:endParaRPr lang="en-US" altLang="ko-KR" sz="2800" dirty="0" smtClean="0"/>
          </a:p>
          <a:p>
            <a:r>
              <a:rPr lang="ko-KR" altLang="en-US" sz="2800" dirty="0" smtClean="0"/>
              <a:t>대립가설</a:t>
            </a:r>
            <a:r>
              <a:rPr lang="en-US" altLang="ko-KR" sz="2800" dirty="0" smtClean="0"/>
              <a:t>(Alternative hypothesis ) : </a:t>
            </a:r>
            <a:r>
              <a:rPr lang="ko-KR" altLang="en-US" sz="2800" dirty="0" smtClean="0"/>
              <a:t>밝히고자 하는 가설</a:t>
            </a:r>
            <a:endParaRPr lang="en-US" altLang="ko-KR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귀무가설과</a:t>
            </a:r>
            <a:r>
              <a:rPr lang="ko-KR" altLang="en-US" dirty="0" smtClean="0"/>
              <a:t> 대립가설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85313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귀무가설</a:t>
            </a:r>
            <a:r>
              <a:rPr lang="en-US" altLang="ko-KR" dirty="0" smtClean="0"/>
              <a:t>( H</a:t>
            </a:r>
            <a:r>
              <a:rPr lang="en-US" altLang="ko-KR" sz="1100" dirty="0" smtClean="0"/>
              <a:t>0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en-US" altLang="ko-KR" dirty="0" smtClean="0"/>
              <a:t>   H0 : µ = 12.0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H0 </a:t>
            </a:r>
            <a:r>
              <a:rPr lang="en-US" altLang="ko-KR" dirty="0" smtClean="0"/>
              <a:t>: </a:t>
            </a:r>
            <a:r>
              <a:rPr lang="en-US" altLang="ko-KR" dirty="0" smtClean="0"/>
              <a:t>µ</a:t>
            </a:r>
            <a:r>
              <a:rPr lang="en-US" altLang="ko-KR" sz="11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/>
              <a:t>µ</a:t>
            </a:r>
            <a:r>
              <a:rPr lang="en-US" altLang="ko-KR" sz="1100" dirty="0" smtClean="0"/>
              <a:t>2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H0 </a:t>
            </a:r>
            <a:r>
              <a:rPr lang="en-US" altLang="ko-KR" dirty="0" smtClean="0"/>
              <a:t>: µ </a:t>
            </a:r>
            <a:r>
              <a:rPr lang="en-US" altLang="ko-KR" dirty="0" smtClean="0"/>
              <a:t>&gt; 12.0</a:t>
            </a:r>
          </a:p>
          <a:p>
            <a:pPr>
              <a:buNone/>
            </a:pPr>
            <a:r>
              <a:rPr lang="en-US" altLang="ko-KR" dirty="0" smtClean="0"/>
              <a:t>  H0 </a:t>
            </a:r>
            <a:r>
              <a:rPr lang="en-US" altLang="ko-KR" dirty="0" smtClean="0"/>
              <a:t>: µ</a:t>
            </a:r>
            <a:r>
              <a:rPr lang="en-US" altLang="ko-KR" sz="11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 µ</a:t>
            </a:r>
            <a:r>
              <a:rPr lang="en-US" altLang="ko-KR" sz="1100" dirty="0" smtClean="0"/>
              <a:t>2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48064" y="1556792"/>
            <a:ext cx="3456384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3200" dirty="0" smtClean="0"/>
              <a:t>대</a:t>
            </a:r>
            <a:r>
              <a:rPr lang="ko-KR" altLang="en-US" sz="3200" dirty="0" smtClean="0"/>
              <a:t>립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가설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H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3200" dirty="0" smtClean="0"/>
              <a:t>양측가설 </a:t>
            </a:r>
            <a:r>
              <a:rPr lang="en-US" altLang="ko-KR" sz="3200" dirty="0" smtClean="0"/>
              <a:t>: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µ ≠ 12.0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</a:t>
            </a:r>
            <a:r>
              <a:rPr lang="en-US" altLang="ko-KR" sz="1100" dirty="0" smtClean="0"/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altLang="ko-KR" sz="3200" dirty="0" smtClean="0"/>
              <a:t> ≠ 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단측가설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</a:t>
            </a:r>
            <a:r>
              <a:rPr lang="en-US" altLang="ko-KR" sz="1100" dirty="0" smtClean="0"/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µ &lt; 12.0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</a:t>
            </a:r>
            <a:r>
              <a:rPr lang="en-US" altLang="ko-KR" sz="1100" dirty="0" smtClean="0"/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923928" y="2924944"/>
            <a:ext cx="648072" cy="15841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종오류와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종의 오류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229600" cy="225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통계학의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32474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데이터를 수집하여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요약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기술 통계학</a:t>
            </a:r>
            <a:endParaRPr lang="en-US" altLang="ko-KR" sz="1800" dirty="0" smtClean="0"/>
          </a:p>
          <a:p>
            <a:r>
              <a:rPr lang="ko-KR" altLang="en-US" sz="1800" dirty="0" smtClean="0"/>
              <a:t>모집단에서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확률적 실험이나 샘플링</a:t>
            </a:r>
            <a:r>
              <a:rPr lang="ko-KR" altLang="en-US" sz="1800" dirty="0" smtClean="0"/>
              <a:t>을 통해서 알아낸 결과로부터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일반성</a:t>
            </a:r>
            <a:r>
              <a:rPr lang="ko-KR" altLang="en-US" sz="1800" dirty="0" smtClean="0"/>
              <a:t>을 찾아내고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이것을 </a:t>
            </a:r>
            <a:r>
              <a:rPr lang="ko-KR" altLang="en-US" sz="1800" dirty="0"/>
              <a:t>근거로 불확실한 사실에 </a:t>
            </a:r>
            <a:r>
              <a:rPr lang="ko-KR" altLang="en-US" sz="1800" dirty="0" smtClean="0"/>
              <a:t>대한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결론</a:t>
            </a:r>
            <a:r>
              <a:rPr lang="ko-KR" altLang="en-US" sz="1800" dirty="0" smtClean="0"/>
              <a:t>이나 </a:t>
            </a:r>
            <a:r>
              <a:rPr lang="ko-KR" altLang="en-US" sz="1800" dirty="0"/>
              <a:t>예측하는 데</a:t>
            </a:r>
            <a:r>
              <a:rPr lang="ko-KR" altLang="en-US" sz="1800" dirty="0" smtClean="0"/>
              <a:t> 필요한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방법이나 이론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추론 통계</a:t>
            </a:r>
            <a:endParaRPr lang="ko-KR" altLang="en-US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07704" y="2665864"/>
          <a:ext cx="1800200" cy="180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/>
              </a:tblGrid>
              <a:tr h="47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모집단</a:t>
                      </a:r>
                      <a:endParaRPr lang="ko-KR" altLang="en-US" dirty="0"/>
                    </a:p>
                  </a:txBody>
                  <a:tcPr/>
                </a:tc>
              </a:tr>
              <a:tr h="132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µ : </a:t>
                      </a:r>
                      <a:r>
                        <a:rPr lang="ko-KR" altLang="en-US" dirty="0" smtClean="0"/>
                        <a:t>모평균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l-G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el-G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dirty="0" smtClean="0"/>
                        <a:t> : </a:t>
                      </a:r>
                      <a:r>
                        <a:rPr lang="ko-KR" altLang="en-US" dirty="0" err="1" smtClean="0"/>
                        <a:t>모분산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확률분포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220072" y="2665864"/>
          <a:ext cx="1872208" cy="180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2208"/>
              </a:tblGrid>
              <a:tr h="4721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표본</a:t>
                      </a:r>
                      <a:endParaRPr lang="ko-KR" altLang="en-US" dirty="0"/>
                    </a:p>
                  </a:txBody>
                  <a:tcPr/>
                </a:tc>
              </a:tr>
              <a:tr h="1328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통계량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: </a:t>
                      </a:r>
                      <a:r>
                        <a:rPr lang="ko-KR" altLang="en-US" dirty="0" smtClean="0"/>
                        <a:t>표본평균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s^2 : </a:t>
                      </a:r>
                      <a:r>
                        <a:rPr lang="ko-KR" altLang="en-US" dirty="0" smtClean="0"/>
                        <a:t>표본분산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표본분포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384" y="3475856"/>
            <a:ext cx="216024" cy="2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779912" y="352044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779912" y="41685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30883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표본추출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7364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통계추론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491880" y="4880208"/>
          <a:ext cx="1800200" cy="1800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/>
              </a:tblGrid>
              <a:tr h="472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의사결정</a:t>
                      </a:r>
                      <a:endParaRPr lang="ko-KR" altLang="en-US" dirty="0"/>
                    </a:p>
                  </a:txBody>
                  <a:tcPr/>
                </a:tc>
              </a:tr>
              <a:tr h="1328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err="1" smtClean="0"/>
                        <a:t>점추정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</a:t>
                      </a:r>
                      <a:r>
                        <a:rPr lang="ko-KR" altLang="en-US" baseline="0" dirty="0" smtClean="0"/>
                        <a:t>구간추정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검정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H="1">
            <a:off x="5436096" y="4509120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555776" y="4509120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8144" y="472514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통계추론방법</a:t>
            </a:r>
            <a:endParaRPr lang="en-US" altLang="ko-KR" dirty="0" smtClean="0"/>
          </a:p>
          <a:p>
            <a:r>
              <a:rPr lang="en-US" altLang="ko-KR" dirty="0" smtClean="0"/>
              <a:t>  +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사전정보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종의 오류가 발생할 확률의 최대허용한계 </a:t>
            </a:r>
            <a:r>
              <a:rPr lang="en-US" altLang="ko-KR" dirty="0" smtClean="0"/>
              <a:t>: 5%, 1%, 10%</a:t>
            </a:r>
          </a:p>
          <a:p>
            <a:r>
              <a:rPr lang="ko-KR" altLang="en-US" dirty="0" smtClean="0"/>
              <a:t>유의수준</a:t>
            </a:r>
            <a:r>
              <a:rPr lang="en-US" altLang="ko-KR" dirty="0" smtClean="0"/>
              <a:t>(</a:t>
            </a:r>
            <a:r>
              <a:rPr lang="el-GR" altLang="ko-KR" dirty="0" smtClean="0"/>
              <a:t>α</a:t>
            </a:r>
            <a:r>
              <a:rPr lang="en-US" altLang="ko-KR" dirty="0" smtClean="0"/>
              <a:t>) 5% : 100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검정시행중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번은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옳은데 기각하는 오류를 범한다는 의미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가설검정의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유의확률</a:t>
            </a:r>
            <a:r>
              <a:rPr lang="en-US" altLang="ko-KR" dirty="0" smtClean="0"/>
              <a:t>(p-value)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참이라고 생각하고 구해진 </a:t>
            </a:r>
            <a:r>
              <a:rPr lang="ko-KR" altLang="en-US" dirty="0" err="1" smtClean="0"/>
              <a:t>관측값보다</a:t>
            </a:r>
            <a:r>
              <a:rPr lang="ko-KR" altLang="en-US" dirty="0" smtClean="0"/>
              <a:t> 벗어날 확률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chemeClr val="accent4"/>
                </a:solidFill>
              </a:rPr>
              <a:t>   -</a:t>
            </a:r>
            <a:r>
              <a:rPr lang="ko-KR" altLang="en-US" dirty="0" smtClean="0">
                <a:solidFill>
                  <a:schemeClr val="accent4"/>
                </a:solidFill>
              </a:rPr>
              <a:t>유의확률이 유의수준보다 크다면 </a:t>
            </a:r>
            <a:r>
              <a:rPr lang="ko-KR" altLang="en-US" dirty="0" err="1" smtClean="0">
                <a:solidFill>
                  <a:schemeClr val="accent4"/>
                </a:solidFill>
              </a:rPr>
              <a:t>귀무가설이</a:t>
            </a:r>
            <a:r>
              <a:rPr lang="ko-KR" altLang="en-US" dirty="0" smtClean="0">
                <a:solidFill>
                  <a:schemeClr val="accent4"/>
                </a:solidFill>
              </a:rPr>
              <a:t> 참이라는 가정이 적절하다고 판단</a:t>
            </a:r>
            <a:r>
              <a:rPr lang="en-US" altLang="ko-KR" dirty="0" smtClean="0">
                <a:solidFill>
                  <a:schemeClr val="accent4"/>
                </a:solidFill>
              </a:rPr>
              <a:t>( </a:t>
            </a:r>
            <a:r>
              <a:rPr lang="ko-KR" altLang="en-US" dirty="0" smtClean="0">
                <a:solidFill>
                  <a:schemeClr val="accent4"/>
                </a:solidFill>
              </a:rPr>
              <a:t>채택 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accent4"/>
                </a:solidFill>
              </a:rPr>
              <a:t>   </a:t>
            </a:r>
            <a:r>
              <a:rPr lang="en-US" altLang="ko-KR" dirty="0" smtClean="0">
                <a:solidFill>
                  <a:srgbClr val="C00000"/>
                </a:solidFill>
              </a:rPr>
              <a:t>-</a:t>
            </a:r>
            <a:r>
              <a:rPr lang="ko-KR" altLang="en-US" dirty="0" smtClean="0">
                <a:solidFill>
                  <a:srgbClr val="C00000"/>
                </a:solidFill>
              </a:rPr>
              <a:t>유의확률이 유의수준보다 작다면 </a:t>
            </a:r>
            <a:r>
              <a:rPr lang="ko-KR" altLang="en-US" dirty="0" err="1" smtClean="0">
                <a:solidFill>
                  <a:srgbClr val="C00000"/>
                </a:solidFill>
              </a:rPr>
              <a:t>귀무가설이</a:t>
            </a:r>
            <a:r>
              <a:rPr lang="ko-KR" altLang="en-US" dirty="0" smtClean="0">
                <a:solidFill>
                  <a:srgbClr val="C00000"/>
                </a:solidFill>
              </a:rPr>
              <a:t> 참이라는 가정이 적절하지 않다고 판다</a:t>
            </a:r>
            <a:r>
              <a:rPr lang="en-US" altLang="ko-KR" dirty="0" smtClean="0">
                <a:solidFill>
                  <a:srgbClr val="C00000"/>
                </a:solidFill>
              </a:rPr>
              <a:t>.(</a:t>
            </a:r>
            <a:r>
              <a:rPr lang="ko-KR" altLang="en-US" dirty="0" smtClean="0">
                <a:solidFill>
                  <a:srgbClr val="C00000"/>
                </a:solidFill>
              </a:rPr>
              <a:t>기각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err="1" smtClean="0"/>
              <a:t>기각역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기각하는 </a:t>
            </a:r>
            <a:r>
              <a:rPr lang="ko-KR" altLang="en-US" dirty="0" err="1" smtClean="0"/>
              <a:t>관측값의</a:t>
            </a:r>
            <a:r>
              <a:rPr lang="ko-KR" altLang="en-US" dirty="0" smtClean="0"/>
              <a:t> 영역인 </a:t>
            </a:r>
            <a:r>
              <a:rPr lang="ko-KR" altLang="en-US" dirty="0" err="1" smtClean="0"/>
              <a:t>기각역을</a:t>
            </a:r>
            <a:r>
              <a:rPr lang="ko-KR" altLang="en-US" dirty="0" smtClean="0"/>
              <a:t> 검정통계량의 분포와 유의수준 </a:t>
            </a:r>
            <a:r>
              <a:rPr lang="el-GR" altLang="ko-KR" dirty="0" smtClean="0"/>
              <a:t>α</a:t>
            </a:r>
            <a:r>
              <a:rPr lang="ko-KR" altLang="en-US" dirty="0" smtClean="0"/>
              <a:t>을 바탕으로 정함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기각역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4010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65104"/>
            <a:ext cx="3428983" cy="1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293096"/>
            <a:ext cx="3429000" cy="20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검정의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단일집단의 모평균 </a:t>
            </a:r>
            <a:r>
              <a:rPr lang="en-US" altLang="ko-KR" dirty="0" smtClean="0"/>
              <a:t>μ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두 집단 모평균의 동일성에 대한 </a:t>
            </a:r>
            <a:r>
              <a:rPr lang="ko-KR" altLang="en-US" b="1" dirty="0" smtClean="0">
                <a:solidFill>
                  <a:srgbClr val="C00000"/>
                </a:solidFill>
              </a:rPr>
              <a:t>검정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dirty="0" err="1" smtClean="0"/>
              <a:t>짝진표본의</a:t>
            </a:r>
            <a:r>
              <a:rPr lang="ko-KR" altLang="en-US" dirty="0" smtClean="0"/>
              <a:t> 모평균에 대한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dirty="0" err="1" smtClean="0"/>
              <a:t>모비율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대한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dirty="0" smtClean="0"/>
              <a:t>단일집단의 </a:t>
            </a:r>
            <a:r>
              <a:rPr lang="ko-KR" altLang="en-US" dirty="0" err="1" smtClean="0"/>
              <a:t>모분산에</a:t>
            </a:r>
            <a:r>
              <a:rPr lang="ko-KR" altLang="en-US" dirty="0" smtClean="0"/>
              <a:t> 대한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모분산의</a:t>
            </a:r>
            <a:r>
              <a:rPr lang="ko-KR" altLang="en-US" dirty="0" smtClean="0"/>
              <a:t> 동일성에 대한 </a:t>
            </a:r>
            <a:r>
              <a:rPr lang="ko-KR" altLang="en-US" dirty="0" smtClean="0"/>
              <a:t>검정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두 집단 모평균의 동일성에 대한 검정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가설설정</a:t>
            </a:r>
            <a:endParaRPr lang="en-US" altLang="ko-KR" sz="2800" dirty="0" smtClean="0"/>
          </a:p>
          <a:p>
            <a:pPr>
              <a:spcBef>
                <a:spcPts val="600"/>
              </a:spcBef>
              <a:buNone/>
              <a:defRPr/>
            </a:pPr>
            <a:r>
              <a:rPr lang="en-US" altLang="ko-KR" sz="2800" dirty="0" smtClean="0">
                <a:latin typeface="+mj-ea"/>
              </a:rPr>
              <a:t>   (</a:t>
            </a:r>
            <a:r>
              <a:rPr lang="en-US" altLang="ko-KR" sz="2800" dirty="0" smtClean="0">
                <a:latin typeface="+mj-ea"/>
              </a:rPr>
              <a:t>a) </a:t>
            </a:r>
            <a:r>
              <a:rPr lang="ko-KR" altLang="en-US" sz="2800" dirty="0" smtClean="0">
                <a:latin typeface="+mj-ea"/>
              </a:rPr>
              <a:t>양측검정 </a:t>
            </a:r>
            <a:r>
              <a:rPr lang="en-US" altLang="ko-KR" sz="2800" dirty="0" smtClean="0">
                <a:latin typeface="+mj-ea"/>
              </a:rPr>
              <a:t>: H</a:t>
            </a:r>
            <a:r>
              <a:rPr lang="en-US" altLang="ko-KR" sz="2800" baseline="-25000" dirty="0" smtClean="0">
                <a:latin typeface="+mj-ea"/>
              </a:rPr>
              <a:t>0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: μ</a:t>
            </a:r>
            <a:r>
              <a:rPr lang="en-US" altLang="ko-KR" sz="2800" baseline="-25000" dirty="0" smtClean="0">
                <a:latin typeface="+mj-ea"/>
              </a:rPr>
              <a:t>1</a:t>
            </a:r>
            <a:r>
              <a:rPr lang="en-US" altLang="ko-KR" sz="2800" dirty="0" smtClean="0">
                <a:latin typeface="+mj-ea"/>
              </a:rPr>
              <a:t> = μ</a:t>
            </a:r>
            <a:r>
              <a:rPr lang="en-US" altLang="ko-KR" sz="2800" baseline="-25000" dirty="0" smtClean="0">
                <a:latin typeface="+mj-ea"/>
              </a:rPr>
              <a:t>2</a:t>
            </a:r>
            <a:r>
              <a:rPr lang="en-US" altLang="ko-KR" sz="2800" dirty="0" smtClean="0">
                <a:latin typeface="+mj-ea"/>
              </a:rPr>
              <a:t>, H</a:t>
            </a:r>
            <a:r>
              <a:rPr lang="en-US" altLang="ko-KR" sz="2800" baseline="-25000" dirty="0" smtClean="0">
                <a:latin typeface="+mj-ea"/>
              </a:rPr>
              <a:t>1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: μ</a:t>
            </a:r>
            <a:r>
              <a:rPr lang="en-US" altLang="ko-KR" sz="2800" baseline="-25000" dirty="0" smtClean="0">
                <a:latin typeface="+mj-ea"/>
              </a:rPr>
              <a:t>1 </a:t>
            </a:r>
            <a:r>
              <a:rPr lang="en-US" altLang="ko-KR" sz="2800" dirty="0" smtClean="0">
                <a:latin typeface="+mj-ea"/>
              </a:rPr>
              <a:t>≠μ</a:t>
            </a:r>
            <a:r>
              <a:rPr lang="en-US" altLang="ko-KR" sz="2800" baseline="-25000" dirty="0" smtClean="0">
                <a:latin typeface="+mj-ea"/>
              </a:rPr>
              <a:t>2</a:t>
            </a:r>
            <a:endParaRPr lang="ko-KR" altLang="en-US" sz="2800" dirty="0" smtClean="0">
              <a:latin typeface="+mj-ea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ko-KR" altLang="en-US" sz="2800" dirty="0" smtClean="0">
                <a:latin typeface="+mj-ea"/>
              </a:rPr>
              <a:t>   </a:t>
            </a:r>
            <a:r>
              <a:rPr lang="en-US" altLang="ko-KR" sz="2800" dirty="0" smtClean="0">
                <a:latin typeface="+mj-ea"/>
              </a:rPr>
              <a:t>(</a:t>
            </a:r>
            <a:r>
              <a:rPr lang="en-US" altLang="ko-KR" sz="2800" dirty="0" smtClean="0">
                <a:latin typeface="+mj-ea"/>
              </a:rPr>
              <a:t>b)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ko-KR" altLang="en-US" sz="2800" dirty="0" err="1" smtClean="0">
                <a:latin typeface="+mj-ea"/>
              </a:rPr>
              <a:t>단측검정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: H</a:t>
            </a:r>
            <a:r>
              <a:rPr lang="en-US" altLang="ko-KR" sz="2800" baseline="-25000" dirty="0" smtClean="0">
                <a:latin typeface="+mj-ea"/>
              </a:rPr>
              <a:t>0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: μ</a:t>
            </a:r>
            <a:r>
              <a:rPr lang="en-US" altLang="ko-KR" sz="2800" baseline="-25000" dirty="0" smtClean="0">
                <a:latin typeface="+mj-ea"/>
              </a:rPr>
              <a:t>1</a:t>
            </a:r>
            <a:r>
              <a:rPr lang="en-US" altLang="ko-KR" sz="2800" dirty="0" smtClean="0">
                <a:latin typeface="+mj-ea"/>
              </a:rPr>
              <a:t> = μ</a:t>
            </a:r>
            <a:r>
              <a:rPr lang="en-US" altLang="ko-KR" sz="2800" baseline="-25000" dirty="0" smtClean="0">
                <a:latin typeface="+mj-ea"/>
              </a:rPr>
              <a:t>2</a:t>
            </a:r>
            <a:r>
              <a:rPr lang="en-US" altLang="ko-KR" sz="2800" dirty="0" smtClean="0">
                <a:latin typeface="+mj-ea"/>
              </a:rPr>
              <a:t>, H</a:t>
            </a:r>
            <a:r>
              <a:rPr lang="en-US" altLang="ko-KR" sz="2800" baseline="-25000" dirty="0" smtClean="0">
                <a:latin typeface="+mj-ea"/>
              </a:rPr>
              <a:t>1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: μ</a:t>
            </a:r>
            <a:r>
              <a:rPr lang="en-US" altLang="ko-KR" sz="2800" baseline="-25000" dirty="0" smtClean="0">
                <a:latin typeface="+mj-ea"/>
              </a:rPr>
              <a:t>1</a:t>
            </a:r>
            <a:r>
              <a:rPr lang="en-US" altLang="ko-KR" sz="2800" dirty="0" smtClean="0">
                <a:latin typeface="+mj-ea"/>
              </a:rPr>
              <a:t> &gt; μ</a:t>
            </a:r>
            <a:r>
              <a:rPr lang="en-US" altLang="ko-KR" sz="2800" baseline="-25000" dirty="0" smtClean="0">
                <a:latin typeface="+mj-ea"/>
              </a:rPr>
              <a:t>2 </a:t>
            </a:r>
            <a:r>
              <a:rPr lang="en-US" altLang="ko-KR" sz="2800" dirty="0" smtClean="0">
                <a:latin typeface="+mj-ea"/>
              </a:rPr>
              <a:t>(</a:t>
            </a:r>
            <a:r>
              <a:rPr lang="ko-KR" altLang="en-US" sz="2800" dirty="0" smtClean="0">
                <a:latin typeface="+mj-ea"/>
              </a:rPr>
              <a:t>또는 </a:t>
            </a:r>
            <a:r>
              <a:rPr lang="en-US" altLang="ko-KR" sz="2800" dirty="0" smtClean="0">
                <a:latin typeface="+mj-ea"/>
              </a:rPr>
              <a:t>μ</a:t>
            </a:r>
            <a:r>
              <a:rPr lang="en-US" altLang="ko-KR" sz="2800" baseline="-25000" dirty="0" smtClean="0">
                <a:latin typeface="+mj-ea"/>
              </a:rPr>
              <a:t>1 </a:t>
            </a:r>
            <a:r>
              <a:rPr lang="en-US" altLang="ko-KR" sz="2800" dirty="0" smtClean="0">
                <a:latin typeface="+mj-ea"/>
              </a:rPr>
              <a:t>&lt;μ</a:t>
            </a:r>
            <a:r>
              <a:rPr lang="en-US" altLang="ko-KR" sz="2800" baseline="-25000" dirty="0" smtClean="0">
                <a:latin typeface="+mj-ea"/>
              </a:rPr>
              <a:t>2</a:t>
            </a:r>
            <a:r>
              <a:rPr lang="en-US" altLang="ko-KR" sz="2800" dirty="0" smtClean="0">
                <a:latin typeface="+mj-ea"/>
              </a:rPr>
              <a:t>)</a:t>
            </a:r>
            <a:endParaRPr lang="en-US" altLang="ko-KR" sz="2800" dirty="0" smtClean="0">
              <a:latin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2800" dirty="0" err="1" smtClean="0">
                <a:latin typeface="+mj-ea"/>
              </a:rPr>
              <a:t>귀무가설하에서의</a:t>
            </a:r>
            <a:r>
              <a:rPr lang="ko-KR" altLang="en-US" sz="2800" dirty="0" smtClean="0">
                <a:latin typeface="+mj-ea"/>
              </a:rPr>
              <a:t> 검정통계량의 값과 </a:t>
            </a:r>
            <a:r>
              <a:rPr lang="ko-KR" altLang="en-US" sz="2800" dirty="0" smtClean="0">
                <a:latin typeface="+mj-ea"/>
              </a:rPr>
              <a:t>분포</a:t>
            </a:r>
            <a:endParaRPr lang="en-US" altLang="ko-KR" sz="2800" dirty="0" smtClean="0">
              <a:latin typeface="+mj-ea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ko-KR" sz="2800" dirty="0" smtClean="0">
                <a:latin typeface="+mj-ea"/>
              </a:rPr>
              <a:t> </a:t>
            </a:r>
            <a:r>
              <a:rPr lang="en-US" altLang="ko-KR" sz="2800" dirty="0" smtClean="0">
                <a:latin typeface="+mj-ea"/>
              </a:rPr>
              <a:t>  (</a:t>
            </a:r>
            <a:r>
              <a:rPr lang="en-US" altLang="ko-KR" sz="2800" dirty="0" smtClean="0">
                <a:latin typeface="+mj-ea"/>
              </a:rPr>
              <a:t>a) </a:t>
            </a:r>
            <a:r>
              <a:rPr lang="ko-KR" altLang="en-US" sz="2800" dirty="0" err="1" smtClean="0">
                <a:latin typeface="+mj-ea"/>
              </a:rPr>
              <a:t>모분산이</a:t>
            </a:r>
            <a:r>
              <a:rPr lang="ko-KR" altLang="en-US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알려져 있는 경우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2971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모집단의 분포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060848"/>
          <a:ext cx="7992888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656184"/>
                <a:gridCol w="51845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이산형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이항분포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베르누이 분포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동전을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 반복해서 던졌을 때 동전의 앞면이 나온 </a:t>
                      </a:r>
                      <a:r>
                        <a:rPr lang="ko-KR" altLang="en-US" dirty="0" err="1" smtClean="0"/>
                        <a:t>총횟수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포아송분포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특정시간 또는 영역에서 일어나는 사건 수의 분포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연속형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균등분포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특정구간에서 확률이 </a:t>
                      </a:r>
                      <a:r>
                        <a:rPr lang="ko-KR" altLang="en-US" dirty="0" err="1" smtClean="0"/>
                        <a:t>같을때의</a:t>
                      </a:r>
                      <a:r>
                        <a:rPr lang="ko-KR" altLang="en-US" dirty="0" smtClean="0"/>
                        <a:t> 분포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지수분포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사건이 </a:t>
                      </a:r>
                      <a:r>
                        <a:rPr lang="ko-KR" altLang="en-US" dirty="0" err="1" smtClean="0"/>
                        <a:t>첫번째로</a:t>
                      </a:r>
                      <a:r>
                        <a:rPr lang="ko-KR" altLang="en-US" dirty="0" smtClean="0"/>
                        <a:t> 발생할 때까지의 소요되는 대기시간의 분포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무아브르가</a:t>
                      </a:r>
                      <a:r>
                        <a:rPr lang="ko-KR" altLang="en-US" dirty="0" smtClean="0"/>
                        <a:t> 특정 이항 분포의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이 클 때 그 분포의 근사치를 계산하는 것과 관련하여 처음 소개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7781"/>
            <a:ext cx="8229600" cy="154076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이항분포는 동전을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반복해서 던졌을 때 동전의 앞면이 나온 </a:t>
            </a:r>
            <a:r>
              <a:rPr lang="ko-KR" altLang="en-US" dirty="0" err="1" smtClean="0"/>
              <a:t>총횟수</a:t>
            </a:r>
            <a:endParaRPr lang="ko-KR" altLang="en-US" dirty="0" smtClean="0"/>
          </a:p>
          <a:p>
            <a:r>
              <a:rPr lang="en-US" altLang="ko-KR" dirty="0" smtClean="0"/>
              <a:t>X ~ B( n, p ) </a:t>
            </a:r>
          </a:p>
          <a:p>
            <a:r>
              <a:rPr lang="en-US" altLang="ko-KR" dirty="0" smtClean="0"/>
              <a:t>n : </a:t>
            </a:r>
            <a:r>
              <a:rPr lang="ko-KR" altLang="en-US" dirty="0" smtClean="0"/>
              <a:t>시행횟수</a:t>
            </a:r>
            <a:r>
              <a:rPr lang="en-US" altLang="ko-KR" dirty="0" smtClean="0"/>
              <a:t>,  p : </a:t>
            </a:r>
            <a:r>
              <a:rPr lang="ko-KR" altLang="en-US" dirty="0" smtClean="0"/>
              <a:t>앞면이 나올 확률</a:t>
            </a:r>
            <a:r>
              <a:rPr lang="en-US" altLang="ko-KR" dirty="0" smtClean="0"/>
              <a:t>, 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79400"/>
            <a:ext cx="4165848" cy="76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30744"/>
            <a:ext cx="3261423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12076"/>
            <a:ext cx="3096344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23728" y="61070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= 5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61070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 = 50 </a:t>
            </a:r>
            <a:r>
              <a:rPr lang="ko-KR" altLang="en-US" dirty="0" err="1" smtClean="0"/>
              <a:t>일때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포아송분포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Autofit/>
          </a:bodyPr>
          <a:lstStyle/>
          <a:p>
            <a:r>
              <a:rPr lang="ko-KR" altLang="en-US" sz="2500" dirty="0" err="1" smtClean="0"/>
              <a:t>포아송분포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특정시간 또는 영역에서 일어나는 사건 수의 분포</a:t>
            </a:r>
          </a:p>
          <a:p>
            <a:r>
              <a:rPr lang="en-US" altLang="ko-KR" sz="2500" dirty="0" smtClean="0"/>
              <a:t>X ~ Poisson( </a:t>
            </a:r>
            <a:r>
              <a:rPr lang="el-GR" altLang="ko-KR" sz="2500" dirty="0" smtClean="0"/>
              <a:t>λ</a:t>
            </a:r>
            <a:r>
              <a:rPr lang="en-US" altLang="ko-KR" sz="2500" dirty="0" smtClean="0"/>
              <a:t> ) </a:t>
            </a:r>
          </a:p>
          <a:p>
            <a:r>
              <a:rPr lang="el-GR" altLang="ko-KR" sz="2500" b="1" dirty="0" smtClean="0">
                <a:solidFill>
                  <a:srgbClr val="FF0000"/>
                </a:solidFill>
              </a:rPr>
              <a:t>λ</a:t>
            </a:r>
            <a:r>
              <a:rPr lang="en-US" altLang="ko-KR" sz="2500" dirty="0" smtClean="0"/>
              <a:t> : </a:t>
            </a:r>
            <a:r>
              <a:rPr lang="ko-KR" altLang="en-US" sz="2500" dirty="0" smtClean="0"/>
              <a:t>특정시간까지 발생한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평균 </a:t>
            </a:r>
            <a:r>
              <a:rPr lang="ko-KR" altLang="en-US" sz="2500" b="1" dirty="0" err="1" smtClean="0">
                <a:solidFill>
                  <a:srgbClr val="FF0000"/>
                </a:solidFill>
              </a:rPr>
              <a:t>사건수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34679"/>
            <a:ext cx="7382064" cy="94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144" y="4349864"/>
            <a:ext cx="2808312" cy="231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포아송분포와</a:t>
            </a:r>
            <a:r>
              <a:rPr lang="ko-KR" altLang="en-US" dirty="0" smtClean="0"/>
              <a:t> 이항분포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2588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이항분포에서 </a:t>
            </a:r>
            <a:r>
              <a:rPr lang="en-US" altLang="ko-KR" sz="2500" dirty="0" smtClean="0"/>
              <a:t>n </a:t>
            </a:r>
            <a:r>
              <a:rPr lang="ko-KR" altLang="en-US" sz="2500" dirty="0" smtClean="0"/>
              <a:t>이 크고</a:t>
            </a:r>
            <a:r>
              <a:rPr lang="en-US" altLang="ko-KR" sz="2500" dirty="0" smtClean="0"/>
              <a:t>, p</a:t>
            </a:r>
            <a:r>
              <a:rPr lang="ko-KR" altLang="en-US" sz="2500" dirty="0" smtClean="0"/>
              <a:t>가 작으면 </a:t>
            </a:r>
            <a:r>
              <a:rPr lang="en-US" altLang="ko-KR" sz="2500" dirty="0" err="1" smtClean="0"/>
              <a:t>np</a:t>
            </a:r>
            <a:r>
              <a:rPr lang="en-US" altLang="ko-KR" sz="2500" dirty="0" smtClean="0"/>
              <a:t> = </a:t>
            </a:r>
            <a:r>
              <a:rPr lang="el-GR" altLang="ko-KR" sz="2500" dirty="0" smtClean="0"/>
              <a:t>λ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이므로 포아송분포와 비슷해짐</a:t>
            </a:r>
            <a:endParaRPr lang="en-US" altLang="ko-KR" sz="2500" dirty="0" smtClean="0"/>
          </a:p>
          <a:p>
            <a:r>
              <a:rPr lang="en-US" altLang="ko-KR" sz="2500" dirty="0" smtClean="0"/>
              <a:t>p</a:t>
            </a:r>
            <a:r>
              <a:rPr lang="ko-KR" altLang="en-US" sz="2500" dirty="0" smtClean="0"/>
              <a:t>가 작으면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일정기간에 발생한 희귀한 사건의 발생건수의 대한 분포가 됨</a:t>
            </a:r>
            <a:endParaRPr lang="ko-KR" alt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253740"/>
            <a:ext cx="3960440" cy="307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균등분포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균등분포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특정구간</a:t>
            </a:r>
            <a:r>
              <a:rPr lang="en-US" altLang="ko-KR" sz="2500" dirty="0" smtClean="0"/>
              <a:t>[a, b]</a:t>
            </a:r>
            <a:r>
              <a:rPr lang="ko-KR" altLang="en-US" sz="2500" dirty="0" smtClean="0"/>
              <a:t>에서 확률이 같을때의 분포</a:t>
            </a:r>
            <a:r>
              <a:rPr lang="en-US" altLang="ko-KR" sz="2500" dirty="0" smtClean="0"/>
              <a:t> </a:t>
            </a:r>
          </a:p>
          <a:p>
            <a:r>
              <a:rPr lang="ko-KR" altLang="en-US" sz="2500" dirty="0" smtClean="0"/>
              <a:t>예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지하철이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분 간격으로 일정하게 온다고 </a:t>
            </a:r>
            <a:r>
              <a:rPr lang="ko-KR" altLang="en-US" sz="2500" dirty="0" err="1" smtClean="0"/>
              <a:t>가정할때</a:t>
            </a:r>
            <a:r>
              <a:rPr lang="en-US" altLang="ko-KR" sz="2500" dirty="0" smtClean="0"/>
              <a:t>, 3</a:t>
            </a:r>
            <a:r>
              <a:rPr lang="ko-KR" altLang="en-US" sz="2500" dirty="0" err="1" smtClean="0"/>
              <a:t>분이내로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기다를</a:t>
            </a:r>
            <a:r>
              <a:rPr lang="ko-KR" altLang="en-US" sz="2500" dirty="0" smtClean="0"/>
              <a:t> 확률</a:t>
            </a:r>
          </a:p>
          <a:p>
            <a:r>
              <a:rPr lang="en-US" altLang="ko-KR" sz="2500" dirty="0" smtClean="0"/>
              <a:t>X ~ U(a, b)</a:t>
            </a:r>
            <a:endParaRPr lang="ko-KR" alt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852936"/>
            <a:ext cx="3771776" cy="118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702" y="4149080"/>
            <a:ext cx="51520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sz="2500" dirty="0" smtClean="0"/>
              <a:t>지수분포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사건이 </a:t>
            </a:r>
            <a:r>
              <a:rPr lang="ko-KR" altLang="en-US" sz="2500" dirty="0" err="1" smtClean="0"/>
              <a:t>첫번째로</a:t>
            </a:r>
            <a:r>
              <a:rPr lang="ko-KR" altLang="en-US" sz="2500" dirty="0" smtClean="0"/>
              <a:t> 발생할 때까지의 소요되는 대기시간의 분포</a:t>
            </a:r>
            <a:endParaRPr lang="en-US" altLang="ko-KR" sz="2500" dirty="0" smtClean="0"/>
          </a:p>
          <a:p>
            <a:r>
              <a:rPr lang="ko-KR" altLang="en-US" sz="2500" dirty="0" smtClean="0"/>
              <a:t>예</a:t>
            </a:r>
            <a:r>
              <a:rPr lang="en-US" altLang="ko-KR" sz="2500" dirty="0" smtClean="0"/>
              <a:t>) </a:t>
            </a:r>
            <a:r>
              <a:rPr lang="ko-KR" altLang="en-US" sz="2500" dirty="0" smtClean="0"/>
              <a:t>특정시간부터 다음 버스가 </a:t>
            </a:r>
            <a:r>
              <a:rPr lang="ko-KR" altLang="en-US" sz="2500" dirty="0" err="1" smtClean="0"/>
              <a:t>올때까지의</a:t>
            </a:r>
            <a:r>
              <a:rPr lang="ko-KR" altLang="en-US" sz="2500" dirty="0" smtClean="0"/>
              <a:t> </a:t>
            </a:r>
            <a:r>
              <a:rPr lang="ko-KR" altLang="en-US" sz="2500" dirty="0" smtClean="0"/>
              <a:t>대기시간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        </a:t>
            </a:r>
            <a:r>
              <a:rPr lang="ko-KR" altLang="en-US" sz="2500" dirty="0" smtClean="0"/>
              <a:t>어떤 부품 </a:t>
            </a:r>
            <a:r>
              <a:rPr lang="ko-KR" altLang="en-US" sz="2500" dirty="0" err="1" smtClean="0"/>
              <a:t>고장날때까지</a:t>
            </a:r>
            <a:r>
              <a:rPr lang="ko-KR" altLang="en-US" sz="2500" dirty="0" smtClean="0"/>
              <a:t> 시간</a:t>
            </a:r>
            <a:endParaRPr lang="en-US" altLang="ko-KR" sz="2500" dirty="0" smtClean="0"/>
          </a:p>
          <a:p>
            <a:r>
              <a:rPr lang="en-US" altLang="ko-KR" sz="2500" dirty="0" smtClean="0"/>
              <a:t>T ~ Exp( </a:t>
            </a:r>
            <a:r>
              <a:rPr lang="el-GR" altLang="ko-KR" sz="2500" dirty="0" smtClean="0"/>
              <a:t>λ</a:t>
            </a:r>
            <a:r>
              <a:rPr lang="en-US" altLang="ko-KR" sz="2500" dirty="0" smtClean="0"/>
              <a:t> )</a:t>
            </a:r>
            <a:endParaRPr lang="ko-KR" altLang="en-US" sz="2500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4536504" cy="53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528965"/>
            <a:ext cx="3816424" cy="293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2527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500" dirty="0" smtClean="0"/>
              <a:t>정규분포 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수집된 자료의 분포를 </a:t>
            </a:r>
            <a:r>
              <a:rPr lang="ko-KR" altLang="en-US" sz="2500" dirty="0" err="1" smtClean="0"/>
              <a:t>근사하는</a:t>
            </a:r>
            <a:r>
              <a:rPr lang="ko-KR" altLang="en-US" sz="2500" dirty="0" smtClean="0"/>
              <a:t> 데에 자주 사용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중심극한정리에 의하여 표본평균은 정규분포에 가까워지는 성질이 있기 때문</a:t>
            </a:r>
            <a:endParaRPr lang="en-US" altLang="ko-KR" sz="2500" dirty="0" smtClean="0"/>
          </a:p>
          <a:p>
            <a:r>
              <a:rPr lang="en-US" altLang="ko-KR" sz="2500" dirty="0" smtClean="0"/>
              <a:t>X ~ N( </a:t>
            </a:r>
            <a:r>
              <a:rPr lang="en-US" altLang="ko-KR" sz="2400" dirty="0" smtClean="0"/>
              <a:t>µ</a:t>
            </a:r>
            <a:r>
              <a:rPr lang="en-US" altLang="ko-KR" sz="2500" dirty="0" smtClean="0"/>
              <a:t>, </a:t>
            </a:r>
            <a:r>
              <a:rPr lang="el-GR" altLang="ko-KR" sz="2500" dirty="0" smtClean="0"/>
              <a:t>σ^2</a:t>
            </a:r>
            <a:r>
              <a:rPr lang="en-US" altLang="ko-KR" sz="2500" dirty="0" smtClean="0"/>
              <a:t> )</a:t>
            </a:r>
          </a:p>
          <a:p>
            <a:endParaRPr lang="ko-KR" altLang="en-US" sz="2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96952"/>
            <a:ext cx="4824536" cy="309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132856"/>
            <a:ext cx="39243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61500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증명 </a:t>
            </a:r>
            <a:r>
              <a:rPr lang="en-US" altLang="ko-KR" sz="2100" dirty="0" smtClean="0"/>
              <a:t>: </a:t>
            </a:r>
            <a:r>
              <a:rPr lang="en-US" altLang="ko-KR" sz="2100" dirty="0" smtClean="0">
                <a:hlinkClick r:id="rId4"/>
              </a:rPr>
              <a:t>https://www.youtube.com/watch?v=AUSKTk9ENzg</a:t>
            </a:r>
            <a:endParaRPr lang="en-US" altLang="ko-KR" sz="2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796</Words>
  <Application>Microsoft Office PowerPoint</Application>
  <PresentationFormat>화면 슬라이드 쇼(4:3)</PresentationFormat>
  <Paragraphs>163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확률분포와 추론</vt:lpstr>
      <vt:lpstr>통계학의 정의</vt:lpstr>
      <vt:lpstr>모집단의 분포</vt:lpstr>
      <vt:lpstr>이항분포</vt:lpstr>
      <vt:lpstr>포아송분포</vt:lpstr>
      <vt:lpstr>포아송분포와 이항분포 </vt:lpstr>
      <vt:lpstr>균등분포</vt:lpstr>
      <vt:lpstr>지수분포</vt:lpstr>
      <vt:lpstr>정규분포</vt:lpstr>
      <vt:lpstr>표본분포</vt:lpstr>
      <vt:lpstr>t-분포</vt:lpstr>
      <vt:lpstr>t-분포와 표준정규분포</vt:lpstr>
      <vt:lpstr>중심극한 정리</vt:lpstr>
      <vt:lpstr>모평균의 추정</vt:lpstr>
      <vt:lpstr>올바른 추정량</vt:lpstr>
      <vt:lpstr>올바른 추정량</vt:lpstr>
      <vt:lpstr>가설검정의 개념</vt:lpstr>
      <vt:lpstr>귀무가설과 대립가설</vt:lpstr>
      <vt:lpstr>제 1종오류와 제 2종의 오류</vt:lpstr>
      <vt:lpstr>유의수준</vt:lpstr>
      <vt:lpstr>가설검정의 원리</vt:lpstr>
      <vt:lpstr>기각역</vt:lpstr>
      <vt:lpstr>검정의 종류</vt:lpstr>
      <vt:lpstr>두 집단 모평균의 동일성에 대한 검정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확률분포와 추론</dc:title>
  <dc:creator>braveji</dc:creator>
  <cp:lastModifiedBy>John</cp:lastModifiedBy>
  <cp:revision>360</cp:revision>
  <dcterms:created xsi:type="dcterms:W3CDTF">2015-07-01T10:37:12Z</dcterms:created>
  <dcterms:modified xsi:type="dcterms:W3CDTF">2015-07-06T16:36:16Z</dcterms:modified>
</cp:coreProperties>
</file>