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71" r:id="rId4"/>
    <p:sldId id="272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62C84-10DB-4000-8C3A-F77148BED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400" b="1" dirty="0"/>
              <a:t>Bioinformatics screening regarding herbal components that </a:t>
            </a:r>
            <a:r>
              <a:rPr lang="en-US" altLang="ko-KR" sz="4400" b="1" dirty="0" err="1"/>
              <a:t>targetedly</a:t>
            </a:r>
            <a:r>
              <a:rPr lang="en-US" altLang="ko-KR" sz="4400" b="1" dirty="0"/>
              <a:t> regulate the function of </a:t>
            </a:r>
            <a:r>
              <a:rPr lang="en-US" altLang="ko-KR" sz="4400" b="1" dirty="0" err="1"/>
              <a:t>tumour</a:t>
            </a:r>
            <a:r>
              <a:rPr lang="en-US" altLang="ko-KR" sz="4400" b="1" dirty="0"/>
              <a:t>-associated macrophages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D664F-7B2B-4AEA-BC6C-2656952E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749553"/>
            <a:ext cx="7315200" cy="119848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altLang="ko-KR" dirty="0"/>
              <a:t>Ga-Young La </a:t>
            </a:r>
          </a:p>
          <a:p>
            <a:pPr algn="r"/>
            <a:r>
              <a:rPr lang="en-US" altLang="ko-KR" dirty="0"/>
              <a:t>Molecular Cell and Developmental Biology Lab </a:t>
            </a:r>
          </a:p>
          <a:p>
            <a:pPr algn="r"/>
            <a:r>
              <a:rPr lang="en-US" altLang="ko-KR" dirty="0"/>
              <a:t>Department of Biological Science </a:t>
            </a:r>
          </a:p>
          <a:p>
            <a:pPr algn="r"/>
            <a:r>
              <a:rPr lang="en-US" altLang="ko-KR" dirty="0" err="1"/>
              <a:t>Konkuk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14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C398822-4EF5-4B63-9E6D-E8E3250C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Screening the gene modules.</a:t>
            </a:r>
            <a:br>
              <a:rPr lang="en-US" altLang="ko-KR" b="1" dirty="0"/>
            </a:br>
            <a:endParaRPr lang="ko-KR" altLang="en-US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6F025A-86FA-4EB7-8EEE-6A1DE8825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849" y="1597500"/>
            <a:ext cx="5203801" cy="3663000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4120A57-8CE7-4715-A71F-50433ED2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Among the 4 groups of TAM expression profiles, a total of 4,753 differentially expressed genes were identified.</a:t>
            </a:r>
          </a:p>
          <a:p>
            <a:endParaRPr lang="en-US" altLang="ko-KR" dirty="0"/>
          </a:p>
          <a:p>
            <a:r>
              <a:rPr lang="en-US" altLang="ko-KR" dirty="0"/>
              <a:t>PPI network - 2,407 edges and 1,501 nodes.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8CC78-6D9E-4A75-939A-FB289C5E2F75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91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03755-3552-4FC4-AAA4-7CA3C024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Screening the gene modules.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6BE38F-F539-496B-A099-AE71E6BC9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/>
              <a:t>CFinder</a:t>
            </a:r>
            <a:r>
              <a:rPr lang="en-US" altLang="ko-KR" dirty="0"/>
              <a:t> software was used to identify modules within the sub-networks.</a:t>
            </a:r>
          </a:p>
          <a:p>
            <a:r>
              <a:rPr lang="en-US" altLang="ko-KR" dirty="0"/>
              <a:t>k = 4, 6 modules were identified that had a total of 46 genes.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DDFEC-B1C9-49DD-A968-91670563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868680"/>
            <a:ext cx="7315200" cy="3076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65E8FB-2450-4F0A-A59B-974347F9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74" y="3877738"/>
            <a:ext cx="4943475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33688D-0227-48D7-87BC-D5628F858EEC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691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ABF7-795C-421B-970F-F0346323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Functional analyses of the gene modules.</a:t>
            </a:r>
            <a:br>
              <a:rPr lang="en-US" altLang="ko-KR" b="1" dirty="0"/>
            </a:b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C225FB-11AC-4B63-AE65-188CB92F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50" y="2003014"/>
            <a:ext cx="7315200" cy="2851973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B1CDE-0DBF-4911-83F3-F8782D4E6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DAVID software was used to conduct a GO_BP analysis of each module.</a:t>
            </a:r>
          </a:p>
          <a:p>
            <a:r>
              <a:rPr lang="en-US" altLang="ko-KR" dirty="0"/>
              <a:t>The top 10 scores were plotted as a bar chart.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8D959-B604-476A-A412-4FF461E81ADD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81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8994-B18E-4D37-9313-6F19FBE9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Functional analyses of the gene modules.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B80FA2-77FD-4ED3-92A3-D50F5B532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50" y="2025073"/>
            <a:ext cx="7315200" cy="280785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D6903-7280-48A2-AB2A-84A3E3B59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DAVID software was also used to perform a pathway analysis of each module. </a:t>
            </a:r>
          </a:p>
          <a:p>
            <a:r>
              <a:rPr lang="en-US" altLang="ko-KR" dirty="0"/>
              <a:t>The top 10 scores were plotted as a bar chart.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2B80A-7676-45E4-BE36-58D954FC009A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851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6924A-455E-4F04-B145-B9040022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Herbal components that regulate the gene modules.</a:t>
            </a:r>
            <a:br>
              <a:rPr lang="en-US" altLang="ko-KR" b="1" dirty="0"/>
            </a:br>
            <a:endParaRPr lang="ko-KR" altLang="en-US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F14E5ED-CC9D-4696-822A-37DBF99D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50" y="2054238"/>
            <a:ext cx="7315200" cy="27495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1F763-C5C2-45D1-8DB6-4169E0050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The genes from each module were mapped with the differentially expressed genes found from the c-map</a:t>
            </a:r>
            <a:r>
              <a:rPr lang="ko-KR" altLang="en-US" dirty="0"/>
              <a:t> </a:t>
            </a:r>
            <a:r>
              <a:rPr lang="en-US" altLang="ko-KR" dirty="0"/>
              <a:t>database,</a:t>
            </a:r>
            <a:r>
              <a:rPr lang="ko-KR" altLang="en-US" dirty="0"/>
              <a:t> </a:t>
            </a:r>
            <a:r>
              <a:rPr lang="en-US" altLang="ko-KR" dirty="0"/>
              <a:t>allowing</a:t>
            </a:r>
            <a:r>
              <a:rPr lang="ko-KR" altLang="en-US" dirty="0"/>
              <a:t> </a:t>
            </a:r>
            <a:r>
              <a:rPr lang="en-US" altLang="ko-KR" dirty="0"/>
              <a:t>us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determine the relationships between the genes in each module and the tested small molecules.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F76C7-B9E6-4716-A8BD-CC0C3E99B71F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335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17371-F2E2-4342-BC2E-9FF254DE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Potential new anticancer drugs.</a:t>
            </a:r>
            <a:br>
              <a:rPr lang="en-US" altLang="ko-KR" b="1" dirty="0"/>
            </a:b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4D9B78-5FCC-4347-91C6-AEC7C98B7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50" y="1872004"/>
            <a:ext cx="7315200" cy="3113993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0E2C2-5FD8-408F-96A9-483E76C8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Potential new anticancer drugs that regulate the genes in the 6 core modules were identified through literature review.</a:t>
            </a:r>
          </a:p>
          <a:p>
            <a:r>
              <a:rPr lang="en-US" altLang="ko-KR" dirty="0"/>
              <a:t>the 44 determined herbal small molecules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DC510-23F9-4805-8401-6AA65CB35F27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191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E5AC3-43A9-4FAE-81AC-2A7F8AD2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Creating a regulatory network connecting the herbal components and the modules.</a:t>
            </a:r>
            <a:br>
              <a:rPr lang="en-US" altLang="ko-KR" sz="2400" b="1" dirty="0"/>
            </a:br>
            <a:endParaRPr lang="ko-KR" altLang="en-US" sz="2400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EEC982C-CA6A-426E-AB02-6BA6B1C5E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50" y="1351209"/>
            <a:ext cx="7315200" cy="4155583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8929F-C79F-4FEB-A3C5-C25571BB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Combined with the 44 herbal components and the 6 modules and the results of the literature review.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4C583-1813-48B9-AE86-B8EA574FC1F7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454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9B848-C73C-4085-AF32-52D3A30F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Biology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B4B84-2CB1-49ED-8DB1-05497AB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 society</a:t>
            </a:r>
            <a:r>
              <a:rPr lang="ko-KR" altLang="en-US" dirty="0"/>
              <a:t>라 할 수 있는 </a:t>
            </a:r>
            <a:r>
              <a:rPr lang="en-US" altLang="ko-KR" dirty="0"/>
              <a:t>cellular system</a:t>
            </a:r>
          </a:p>
          <a:p>
            <a:r>
              <a:rPr lang="ko-KR" altLang="en-US" dirty="0"/>
              <a:t>동일한 유전자도 어떤 </a:t>
            </a:r>
            <a:r>
              <a:rPr lang="en-US" altLang="ko-KR" dirty="0"/>
              <a:t>gene set</a:t>
            </a:r>
            <a:r>
              <a:rPr lang="ko-KR" altLang="en-US" dirty="0"/>
              <a:t>과 상호작용 하는지에 의해 이질적인 기능을 나타낼 수 있음 </a:t>
            </a:r>
            <a:r>
              <a:rPr lang="en-US" altLang="ko-KR" dirty="0"/>
              <a:t>-&gt; pleiotropy</a:t>
            </a:r>
          </a:p>
          <a:p>
            <a:r>
              <a:rPr lang="ko-KR" altLang="en-US" dirty="0"/>
              <a:t>네트워크의 개발과 그 생물학적 응용에 집중하는 연구분야를 </a:t>
            </a:r>
            <a:r>
              <a:rPr lang="en-US" altLang="ko-KR" dirty="0"/>
              <a:t>network biology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0A728-D189-4D26-B877-D3A004A387F6}"/>
              </a:ext>
            </a:extLst>
          </p:cNvPr>
          <p:cNvSpPr txBox="1"/>
          <p:nvPr/>
        </p:nvSpPr>
        <p:spPr>
          <a:xfrm>
            <a:off x="252919" y="213064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Background Knowledge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65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170CF-0607-4D6D-A061-661CF542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유전자 </a:t>
            </a:r>
            <a:br>
              <a:rPr lang="en-US" altLang="ko-KR" b="1" dirty="0"/>
            </a:br>
            <a:r>
              <a:rPr lang="ko-KR" altLang="en-US" b="1" dirty="0"/>
              <a:t>네트워크의</a:t>
            </a:r>
            <a:br>
              <a:rPr lang="en-US" altLang="ko-KR" b="1" dirty="0"/>
            </a:br>
            <a:r>
              <a:rPr lang="ko-KR" altLang="en-US" b="1" dirty="0"/>
              <a:t>종류와</a:t>
            </a:r>
            <a:br>
              <a:rPr lang="en-US" altLang="ko-KR" b="1" dirty="0"/>
            </a:br>
            <a:r>
              <a:rPr lang="ko-KR" altLang="en-US" b="1" dirty="0"/>
              <a:t>모델링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A410D-EFAE-44B4-98DD-50B3D176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</a:t>
            </a:r>
            <a:r>
              <a:rPr lang="ko-KR" altLang="en-US" dirty="0"/>
              <a:t>을 </a:t>
            </a:r>
            <a:r>
              <a:rPr lang="en-US" altLang="ko-KR" dirty="0"/>
              <a:t>node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로 모델링</a:t>
            </a:r>
            <a:endParaRPr lang="en-US" altLang="ko-KR" dirty="0"/>
          </a:p>
          <a:p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component, edge</a:t>
            </a:r>
            <a:r>
              <a:rPr lang="ko-KR" altLang="en-US" dirty="0"/>
              <a:t>는 </a:t>
            </a:r>
            <a:r>
              <a:rPr lang="en-US" altLang="ko-KR" dirty="0"/>
              <a:t>relationship</a:t>
            </a:r>
          </a:p>
          <a:p>
            <a:endParaRPr lang="en-US" altLang="ko-KR" dirty="0"/>
          </a:p>
          <a:p>
            <a:pPr marL="960120" lvl="1" indent="-457200">
              <a:buFont typeface="+mj-ea"/>
              <a:buAutoNum type="circleNumDbPlain"/>
            </a:pPr>
            <a:r>
              <a:rPr lang="en-US" altLang="ko-KR" dirty="0"/>
              <a:t>protein-protein interaction network</a:t>
            </a:r>
          </a:p>
          <a:p>
            <a:pPr marL="960120" lvl="1" indent="-457200">
              <a:buFont typeface="+mj-ea"/>
              <a:buAutoNum type="circleNumDbPlain"/>
            </a:pPr>
            <a:r>
              <a:rPr lang="en-US" altLang="ko-KR" dirty="0"/>
              <a:t>transcriptional regulatory network</a:t>
            </a:r>
          </a:p>
          <a:p>
            <a:pPr marL="960120" lvl="1" indent="-457200">
              <a:buFont typeface="+mj-ea"/>
              <a:buAutoNum type="circleNumDbPlain"/>
            </a:pPr>
            <a:r>
              <a:rPr lang="en-US" altLang="ko-KR" dirty="0"/>
              <a:t>functional gene network</a:t>
            </a:r>
            <a:endParaRPr lang="ko-KR" altLang="en-US" dirty="0"/>
          </a:p>
        </p:txBody>
      </p:sp>
      <p:pic>
        <p:nvPicPr>
          <p:cNvPr id="1026" name="Picture 2" descr="https://upload.wikimedia.org/wikipedia/commons/thumb/a/a0/A_thaliana_metabolic_network.png/320px-A_thaliana_metabolic_network.png">
            <a:extLst>
              <a:ext uri="{FF2B5EF4-FFF2-40B4-BE49-F238E27FC236}">
                <a16:creationId xmlns:a16="http://schemas.microsoft.com/office/drawing/2014/main" id="{74F521B3-DAD6-41D2-8D1B-DD448714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94" y="1814703"/>
            <a:ext cx="3048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0777E0-3787-4A64-AE2E-F3BB7CE4FDEC}"/>
              </a:ext>
            </a:extLst>
          </p:cNvPr>
          <p:cNvSpPr txBox="1"/>
          <p:nvPr/>
        </p:nvSpPr>
        <p:spPr>
          <a:xfrm>
            <a:off x="252919" y="213064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Background Knowledge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389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A09A-6C7F-4EE9-A911-A131FA24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functional gene</a:t>
            </a:r>
            <a:r>
              <a:rPr lang="ko-KR" altLang="en-US" b="1" dirty="0"/>
              <a:t> </a:t>
            </a:r>
            <a:r>
              <a:rPr lang="en-US" altLang="ko-KR" b="1" dirty="0"/>
              <a:t>network</a:t>
            </a:r>
            <a:br>
              <a:rPr lang="en-US" altLang="ko-KR" b="1" dirty="0"/>
            </a:br>
            <a:r>
              <a:rPr lang="ko-KR" altLang="en-US" b="1" dirty="0"/>
              <a:t>생물학적 </a:t>
            </a:r>
            <a:br>
              <a:rPr lang="en-US" altLang="ko-KR" b="1" dirty="0"/>
            </a:br>
            <a:r>
              <a:rPr lang="ko-KR" altLang="en-US" b="1" dirty="0"/>
              <a:t>응용기법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954C6-F25F-4095-B0AE-96C94111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gene</a:t>
            </a:r>
            <a:r>
              <a:rPr lang="ko-KR" altLang="en-US" dirty="0"/>
              <a:t>의 새로운 기능 예측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gene</a:t>
            </a:r>
            <a:r>
              <a:rPr lang="ko-KR" altLang="en-US" dirty="0"/>
              <a:t>의 기능상실이 개체 형질에 가져올 결과 예측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essential gene</a:t>
            </a:r>
            <a:r>
              <a:rPr lang="ko-KR" altLang="en-US" dirty="0"/>
              <a:t>의 예측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disease causal gene</a:t>
            </a:r>
            <a:r>
              <a:rPr lang="ko-KR" altLang="en-US" dirty="0"/>
              <a:t>과 그들의 </a:t>
            </a:r>
            <a:r>
              <a:rPr lang="en-US" altLang="ko-KR" dirty="0"/>
              <a:t>modulator </a:t>
            </a:r>
            <a:r>
              <a:rPr lang="ko-KR" altLang="en-US" dirty="0"/>
              <a:t>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4E254-D93C-42D9-99F9-A8BD918C55E7}"/>
              </a:ext>
            </a:extLst>
          </p:cNvPr>
          <p:cNvSpPr txBox="1"/>
          <p:nvPr/>
        </p:nvSpPr>
        <p:spPr>
          <a:xfrm>
            <a:off x="252919" y="213064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Background Knowledge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345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FFC43D-6230-4BC4-8A33-CAE2B626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65"/>
            <a:ext cx="12192000" cy="6811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30223-BF7C-4BA0-99CD-65B829BF933A}"/>
              </a:ext>
            </a:extLst>
          </p:cNvPr>
          <p:cNvSpPr txBox="1"/>
          <p:nvPr/>
        </p:nvSpPr>
        <p:spPr>
          <a:xfrm>
            <a:off x="960805" y="6292116"/>
            <a:ext cx="617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cellular component, molecular function, biological process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F0F5F-8438-493E-B0F7-E6E7F469943A}"/>
              </a:ext>
            </a:extLst>
          </p:cNvPr>
          <p:cNvSpPr txBox="1"/>
          <p:nvPr/>
        </p:nvSpPr>
        <p:spPr>
          <a:xfrm>
            <a:off x="252919" y="213064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Background Knowledge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931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880007-1D5C-4D98-A2E3-61471726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" y="0"/>
            <a:ext cx="1217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E3C71-4E1E-4A27-B481-01C9F7AC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30940-57D3-4529-AF31-76D4E8D0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FFFF00"/>
                </a:highlight>
              </a:rPr>
              <a:t>Tumour</a:t>
            </a:r>
            <a:r>
              <a:rPr lang="en-US" altLang="ko-KR" dirty="0">
                <a:highlight>
                  <a:srgbClr val="FFFF00"/>
                </a:highlight>
              </a:rPr>
              <a:t>-associated macrophages(TAMs)</a:t>
            </a:r>
            <a:r>
              <a:rPr lang="en-US" altLang="ko-KR" dirty="0"/>
              <a:t> are the most common type of inflammatory cells in </a:t>
            </a:r>
            <a:r>
              <a:rPr lang="en-US" altLang="ko-KR" dirty="0" err="1"/>
              <a:t>tumour</a:t>
            </a:r>
            <a:r>
              <a:rPr lang="en-US" altLang="ko-KR" dirty="0"/>
              <a:t> stroma.</a:t>
            </a:r>
          </a:p>
          <a:p>
            <a:r>
              <a:rPr lang="en-US" altLang="ko-KR" dirty="0"/>
              <a:t>Conventional cancer treatments include </a:t>
            </a:r>
            <a:r>
              <a:rPr lang="en-US" altLang="ko-KR" b="1" dirty="0"/>
              <a:t>surgery, radiotherapy and chemotherapy</a:t>
            </a:r>
            <a:r>
              <a:rPr lang="en-US" altLang="ko-KR" dirty="0"/>
              <a:t>, but the use of these treatments is greatly limited due to poor prognoses and severe side-effects.</a:t>
            </a:r>
          </a:p>
          <a:p>
            <a:r>
              <a:rPr lang="en-US" altLang="ko-KR" dirty="0"/>
              <a:t>Traditional Chinese medicinal herbs are being employed as new anticancer drugs.</a:t>
            </a:r>
          </a:p>
          <a:p>
            <a:r>
              <a:rPr lang="en-US" altLang="ko-KR" dirty="0"/>
              <a:t>In the present study, they used modular analysis bioinformatics techniques to screen for </a:t>
            </a:r>
            <a:r>
              <a:rPr lang="en-US" altLang="ko-KR" b="1" dirty="0"/>
              <a:t>the differentially expressed genes in TAMs</a:t>
            </a:r>
            <a:r>
              <a:rPr lang="en-US" altLang="ko-KR" dirty="0"/>
              <a:t> that play a role in their core functional groups.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817D4-641C-41D9-85F1-6E48F9D530AF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35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BDBC-F02E-4B39-8BF2-734EFE8B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15999-C51C-44E3-A599-5C5D2E84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Screening for differentially expressed genes in TAMs.</a:t>
            </a:r>
          </a:p>
          <a:p>
            <a:r>
              <a:rPr lang="en-US" altLang="ko-KR" dirty="0"/>
              <a:t>Establishing and analyzing the modules of the differentially expressed genes.</a:t>
            </a:r>
          </a:p>
          <a:p>
            <a:r>
              <a:rPr lang="en-US" altLang="ko-KR" dirty="0"/>
              <a:t>Screening for traditional Chinese medicine components that regulate the functional modules.</a:t>
            </a:r>
          </a:p>
          <a:p>
            <a:r>
              <a:rPr lang="en-US" altLang="ko-KR" dirty="0"/>
              <a:t>Literature review and the generation of a regulatory network connecting herbal components and modules.</a:t>
            </a:r>
          </a:p>
          <a:p>
            <a:r>
              <a:rPr lang="en-US" altLang="ko-KR" dirty="0"/>
              <a:t>Statistical analysis.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37694-CEB7-47C1-837B-70C341DFF983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533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6A616-4D3D-48CD-96A7-2F66528B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Summary of 4 data series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AAFD8F4-1E4F-4D4C-AEB2-ECF8F6149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791" y="863600"/>
            <a:ext cx="5561093" cy="5121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59DFB-FC4F-4BE3-A913-425EB0AD1382}"/>
              </a:ext>
            </a:extLst>
          </p:cNvPr>
          <p:cNvSpPr txBox="1"/>
          <p:nvPr/>
        </p:nvSpPr>
        <p:spPr>
          <a:xfrm>
            <a:off x="252919" y="213064"/>
            <a:ext cx="8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Article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15287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1">
      <a:majorFont>
        <a:latin typeface="DX시인과나"/>
        <a:ea typeface="DX시인과나"/>
        <a:cs typeface=""/>
      </a:majorFont>
      <a:minorFont>
        <a:latin typeface="DX시인과나"/>
        <a:ea typeface="조선일보명조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201</TotalTime>
  <Words>517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DX시인과나</vt:lpstr>
      <vt:lpstr>조선일보명조</vt:lpstr>
      <vt:lpstr>Arial</vt:lpstr>
      <vt:lpstr>Wingdings 2</vt:lpstr>
      <vt:lpstr>틀</vt:lpstr>
      <vt:lpstr>Bioinformatics screening regarding herbal components that targetedly regulate the function of tumour-associated macrophages</vt:lpstr>
      <vt:lpstr>Network Biology</vt:lpstr>
      <vt:lpstr>유전자  네트워크의 종류와 모델링 기법</vt:lpstr>
      <vt:lpstr>functional gene network 생물학적  응용기법</vt:lpstr>
      <vt:lpstr>PowerPoint 프레젠테이션</vt:lpstr>
      <vt:lpstr>PowerPoint 프레젠테이션</vt:lpstr>
      <vt:lpstr>Introduction</vt:lpstr>
      <vt:lpstr>Materials and methods</vt:lpstr>
      <vt:lpstr>Summary of 4 data series</vt:lpstr>
      <vt:lpstr>Screening the gene modules. </vt:lpstr>
      <vt:lpstr>Screening the gene modules. </vt:lpstr>
      <vt:lpstr>Functional analyses of the gene modules. </vt:lpstr>
      <vt:lpstr>Functional analyses of the gene modules. </vt:lpstr>
      <vt:lpstr>Herbal components that regulate the gene modules. </vt:lpstr>
      <vt:lpstr>Potential new anticancer drugs. </vt:lpstr>
      <vt:lpstr>Creating a regulatory network connecting the herbal components and the modules.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screening regarding herbal components that targetedly regulate the function of tumour-associated macrophages</dc:title>
  <dc:creator>GaYoung</dc:creator>
  <cp:lastModifiedBy>GaYoung</cp:lastModifiedBy>
  <cp:revision>18</cp:revision>
  <dcterms:created xsi:type="dcterms:W3CDTF">2017-10-08T07:27:46Z</dcterms:created>
  <dcterms:modified xsi:type="dcterms:W3CDTF">2017-11-01T09:32:35Z</dcterms:modified>
</cp:coreProperties>
</file>