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8469" autoAdjust="0"/>
  </p:normalViewPr>
  <p:slideViewPr>
    <p:cSldViewPr snapToGrid="0">
      <p:cViewPr>
        <p:scale>
          <a:sx n="90" d="100"/>
          <a:sy n="90" d="100"/>
        </p:scale>
        <p:origin x="6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FDB16-2F89-4095-AE58-214B77E2D68C}" type="doc">
      <dgm:prSet loTypeId="urn:microsoft.com/office/officeart/2005/8/layout/l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EC7E7-C29B-47DF-A664-EBCCEAF36EEE}">
      <dgm:prSet phldrT="[Text]" custT="1"/>
      <dgm:spPr/>
      <dgm:t>
        <a:bodyPr/>
        <a:lstStyle/>
        <a:p>
          <a:pPr algn="ctr"/>
          <a:r>
            <a:rPr lang="en-US" sz="1800" b="1" dirty="0" smtClean="0"/>
            <a:t>Survey design:</a:t>
          </a:r>
        </a:p>
        <a:p>
          <a:pPr algn="ctr"/>
          <a:r>
            <a:rPr lang="en-US" sz="1800" dirty="0" smtClean="0"/>
            <a:t>Sampling, field data collection and curation</a:t>
          </a:r>
          <a:endParaRPr lang="en-US" sz="1800" dirty="0"/>
        </a:p>
      </dgm:t>
    </dgm:pt>
    <dgm:pt modelId="{834EA33D-D95D-42B7-8302-A224AB14CC34}" type="parTrans" cxnId="{0875FE5E-498F-48B9-B6A7-0D73FFFCB635}">
      <dgm:prSet/>
      <dgm:spPr/>
      <dgm:t>
        <a:bodyPr/>
        <a:lstStyle/>
        <a:p>
          <a:endParaRPr lang="en-US" sz="1800"/>
        </a:p>
      </dgm:t>
    </dgm:pt>
    <dgm:pt modelId="{4A1B9ACE-7239-4413-AC81-D1BCEC6FBAE9}" type="sibTrans" cxnId="{0875FE5E-498F-48B9-B6A7-0D73FFFCB635}">
      <dgm:prSet/>
      <dgm:spPr/>
      <dgm:t>
        <a:bodyPr/>
        <a:lstStyle/>
        <a:p>
          <a:endParaRPr lang="en-US" sz="1800"/>
        </a:p>
      </dgm:t>
    </dgm:pt>
    <dgm:pt modelId="{3CBBE12C-2F0B-408F-A9C1-E8C68BD537C3}">
      <dgm:prSet phldrT="[Text]" custT="1"/>
      <dgm:spPr/>
      <dgm:t>
        <a:bodyPr/>
        <a:lstStyle/>
        <a:p>
          <a:pPr algn="ctr"/>
          <a:r>
            <a:rPr lang="en-US" sz="1800" b="1" dirty="0" smtClean="0"/>
            <a:t>Descriptive analysis: </a:t>
          </a:r>
        </a:p>
        <a:p>
          <a:pPr algn="ctr"/>
          <a:r>
            <a:rPr lang="en-US" sz="1800" dirty="0" smtClean="0"/>
            <a:t>Categorical variables – frequencies/percentages</a:t>
          </a:r>
        </a:p>
        <a:p>
          <a:pPr algn="ctr"/>
          <a:r>
            <a:rPr lang="en-US" sz="1800" dirty="0" smtClean="0"/>
            <a:t>Numerical variables – mean/median/dispersion</a:t>
          </a:r>
          <a:endParaRPr lang="en-US" sz="1800" dirty="0"/>
        </a:p>
      </dgm:t>
    </dgm:pt>
    <dgm:pt modelId="{FB8BB8C5-D6E8-428A-AAE8-1EB5B2C20CED}" type="parTrans" cxnId="{F06EA701-27A7-422A-8440-0C020DFE2A9B}">
      <dgm:prSet/>
      <dgm:spPr/>
      <dgm:t>
        <a:bodyPr/>
        <a:lstStyle/>
        <a:p>
          <a:endParaRPr lang="en-US"/>
        </a:p>
      </dgm:t>
    </dgm:pt>
    <dgm:pt modelId="{CD2A628A-4120-4CB3-8E98-083BC3787742}" type="sibTrans" cxnId="{F06EA701-27A7-422A-8440-0C020DFE2A9B}">
      <dgm:prSet/>
      <dgm:spPr/>
      <dgm:t>
        <a:bodyPr/>
        <a:lstStyle/>
        <a:p>
          <a:endParaRPr lang="en-US" sz="1800"/>
        </a:p>
      </dgm:t>
    </dgm:pt>
    <dgm:pt modelId="{9A66D2CA-2FE1-4B19-9787-DEB57B99F926}">
      <dgm:prSet phldrT="[Text]" custT="1"/>
      <dgm:spPr/>
      <dgm:t>
        <a:bodyPr/>
        <a:lstStyle/>
        <a:p>
          <a:pPr algn="ctr"/>
          <a:r>
            <a:rPr lang="en-US" sz="1800" b="1" dirty="0" smtClean="0"/>
            <a:t>Data profiling and review:</a:t>
          </a:r>
        </a:p>
        <a:p>
          <a:pPr algn="ctr"/>
          <a:r>
            <a:rPr lang="en-US" sz="1800" dirty="0" smtClean="0"/>
            <a:t>Obtain metrics e.g., total rows/columns/datatypes/missing values</a:t>
          </a:r>
          <a:endParaRPr lang="en-US" sz="1800" dirty="0"/>
        </a:p>
      </dgm:t>
    </dgm:pt>
    <dgm:pt modelId="{1C8AA059-6B44-463A-893F-DC0F499BA0A5}" type="parTrans" cxnId="{E8030654-7B29-43F4-B781-5663F48AEAF3}">
      <dgm:prSet/>
      <dgm:spPr/>
      <dgm:t>
        <a:bodyPr/>
        <a:lstStyle/>
        <a:p>
          <a:endParaRPr lang="en-US" sz="1800"/>
        </a:p>
      </dgm:t>
    </dgm:pt>
    <dgm:pt modelId="{37870112-DA34-4701-A893-9C386488F170}" type="sibTrans" cxnId="{E8030654-7B29-43F4-B781-5663F48AEAF3}">
      <dgm:prSet/>
      <dgm:spPr/>
      <dgm:t>
        <a:bodyPr/>
        <a:lstStyle/>
        <a:p>
          <a:endParaRPr lang="en-US" sz="1800"/>
        </a:p>
      </dgm:t>
    </dgm:pt>
    <dgm:pt modelId="{6D9D38F6-D250-49BC-98CF-3E24E869BA0E}">
      <dgm:prSet phldrT="[Text]" custT="1"/>
      <dgm:spPr/>
      <dgm:t>
        <a:bodyPr/>
        <a:lstStyle/>
        <a:p>
          <a:pPr algn="ctr"/>
          <a:r>
            <a:rPr lang="en-US" sz="1800" b="1" dirty="0" smtClean="0"/>
            <a:t>Statistical analysis: </a:t>
          </a:r>
        </a:p>
        <a:p>
          <a:pPr algn="ctr"/>
          <a:r>
            <a:rPr lang="en-US" sz="1800" dirty="0" smtClean="0"/>
            <a:t>Regression models e.g., logistic, cox hazard, generalized estimation equations</a:t>
          </a:r>
          <a:endParaRPr lang="en-US" sz="1800" dirty="0"/>
        </a:p>
      </dgm:t>
    </dgm:pt>
    <dgm:pt modelId="{18A584ED-F350-4078-B8A4-62363EA0D2D5}" type="parTrans" cxnId="{4DC59337-919C-40F9-90DF-725379047FDF}">
      <dgm:prSet/>
      <dgm:spPr/>
      <dgm:t>
        <a:bodyPr/>
        <a:lstStyle/>
        <a:p>
          <a:endParaRPr lang="en-US"/>
        </a:p>
      </dgm:t>
    </dgm:pt>
    <dgm:pt modelId="{DBAAF911-14E2-4844-940F-652A1C4EF25D}" type="sibTrans" cxnId="{4DC59337-919C-40F9-90DF-725379047FDF}">
      <dgm:prSet/>
      <dgm:spPr/>
      <dgm:t>
        <a:bodyPr/>
        <a:lstStyle/>
        <a:p>
          <a:endParaRPr lang="en-US" sz="1800"/>
        </a:p>
      </dgm:t>
    </dgm:pt>
    <dgm:pt modelId="{5A83DE9D-8A18-4491-B02B-88B26A35BFD7}" type="pres">
      <dgm:prSet presAssocID="{26AFDB16-2F89-4095-AE58-214B77E2D6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DE14D3-25C6-4469-A2AC-F941FBE615AB}" type="pres">
      <dgm:prSet presAssocID="{D3DEC7E7-C29B-47DF-A664-EBCCEAF36EEE}" presName="vertFlow" presStyleCnt="0"/>
      <dgm:spPr/>
    </dgm:pt>
    <dgm:pt modelId="{FF03DC4E-88CA-459A-AF33-095538B8F593}" type="pres">
      <dgm:prSet presAssocID="{D3DEC7E7-C29B-47DF-A664-EBCCEAF36EEE}" presName="header" presStyleLbl="node1" presStyleIdx="0" presStyleCnt="1" custScaleX="307540" custScaleY="125505" custLinFactY="-6288" custLinFactNeighborX="0" custLinFactNeighborY="-100000"/>
      <dgm:spPr/>
      <dgm:t>
        <a:bodyPr/>
        <a:lstStyle/>
        <a:p>
          <a:endParaRPr lang="en-US"/>
        </a:p>
      </dgm:t>
    </dgm:pt>
    <dgm:pt modelId="{4ED8AF3E-59A2-4B05-98F9-4449B24E6654}" type="pres">
      <dgm:prSet presAssocID="{1C8AA059-6B44-463A-893F-DC0F499BA0A5}" presName="parTrans" presStyleLbl="sibTrans2D1" presStyleIdx="0" presStyleCnt="3"/>
      <dgm:spPr/>
      <dgm:t>
        <a:bodyPr/>
        <a:lstStyle/>
        <a:p>
          <a:endParaRPr lang="en-US"/>
        </a:p>
      </dgm:t>
    </dgm:pt>
    <dgm:pt modelId="{4B5825BB-8781-4C5F-819E-9D45E7BCA7AC}" type="pres">
      <dgm:prSet presAssocID="{9A66D2CA-2FE1-4B19-9787-DEB57B99F926}" presName="child" presStyleLbl="alignAccFollowNode1" presStyleIdx="0" presStyleCnt="3" custScaleX="307130" custScaleY="97340" custLinFactNeighborX="438" custLinFactNeighborY="-878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2855-0AE8-4B5C-8DE9-C6487B5A20F7}" type="pres">
      <dgm:prSet presAssocID="{37870112-DA34-4701-A893-9C386488F170}" presName="sibTrans" presStyleLbl="sibTrans2D1" presStyleIdx="1" presStyleCnt="3" custScaleX="133906"/>
      <dgm:spPr/>
      <dgm:t>
        <a:bodyPr/>
        <a:lstStyle/>
        <a:p>
          <a:endParaRPr lang="en-US"/>
        </a:p>
      </dgm:t>
    </dgm:pt>
    <dgm:pt modelId="{DFE44B36-3CC8-4550-BEF4-CF8C9BB6F7CE}" type="pres">
      <dgm:prSet presAssocID="{3CBBE12C-2F0B-408F-A9C1-E8C68BD537C3}" presName="child" presStyleLbl="alignAccFollowNode1" presStyleIdx="1" presStyleCnt="3" custScaleX="307130" custScaleY="136419" custLinFactNeighborX="-438" custLinFactNeighborY="-833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EE119-A43B-4A45-BCB8-7DE7D2C3B2E1}" type="pres">
      <dgm:prSet presAssocID="{CD2A628A-4120-4CB3-8E98-083BC3787742}" presName="sibTrans" presStyleLbl="sibTrans2D1" presStyleIdx="2" presStyleCnt="3" custScaleX="133906"/>
      <dgm:spPr/>
      <dgm:t>
        <a:bodyPr/>
        <a:lstStyle/>
        <a:p>
          <a:endParaRPr lang="en-US"/>
        </a:p>
      </dgm:t>
    </dgm:pt>
    <dgm:pt modelId="{FE3FE389-2E36-4579-ADD8-EE63BA01DDF6}" type="pres">
      <dgm:prSet presAssocID="{6D9D38F6-D250-49BC-98CF-3E24E869BA0E}" presName="child" presStyleLbl="alignAccFollowNode1" presStyleIdx="2" presStyleCnt="3" custScaleX="307130" custScaleY="99877" custLinFactNeighborX="438" custLinFactNeighborY="-74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0D414E-3B81-4193-9B51-480E1981967D}" type="presOf" srcId="{9A66D2CA-2FE1-4B19-9787-DEB57B99F926}" destId="{4B5825BB-8781-4C5F-819E-9D45E7BCA7AC}" srcOrd="0" destOrd="0" presId="urn:microsoft.com/office/officeart/2005/8/layout/lProcess1"/>
    <dgm:cxn modelId="{D86E8DF5-C9F1-4D07-AAFA-FF5FC10FA512}" type="presOf" srcId="{26AFDB16-2F89-4095-AE58-214B77E2D68C}" destId="{5A83DE9D-8A18-4491-B02B-88B26A35BFD7}" srcOrd="0" destOrd="0" presId="urn:microsoft.com/office/officeart/2005/8/layout/lProcess1"/>
    <dgm:cxn modelId="{15ECB9FB-A22B-4EDE-A1BF-301B710C440B}" type="presOf" srcId="{CD2A628A-4120-4CB3-8E98-083BC3787742}" destId="{D93EE119-A43B-4A45-BCB8-7DE7D2C3B2E1}" srcOrd="0" destOrd="0" presId="urn:microsoft.com/office/officeart/2005/8/layout/lProcess1"/>
    <dgm:cxn modelId="{C1B845BB-62EC-4FAB-83B3-287C40171826}" type="presOf" srcId="{3CBBE12C-2F0B-408F-A9C1-E8C68BD537C3}" destId="{DFE44B36-3CC8-4550-BEF4-CF8C9BB6F7CE}" srcOrd="0" destOrd="0" presId="urn:microsoft.com/office/officeart/2005/8/layout/lProcess1"/>
    <dgm:cxn modelId="{015F3B3E-14EA-419C-A468-A86AFDE632AF}" type="presOf" srcId="{1C8AA059-6B44-463A-893F-DC0F499BA0A5}" destId="{4ED8AF3E-59A2-4B05-98F9-4449B24E6654}" srcOrd="0" destOrd="0" presId="urn:microsoft.com/office/officeart/2005/8/layout/lProcess1"/>
    <dgm:cxn modelId="{4229EF53-556A-44B6-9A13-18A03BF8C801}" type="presOf" srcId="{D3DEC7E7-C29B-47DF-A664-EBCCEAF36EEE}" destId="{FF03DC4E-88CA-459A-AF33-095538B8F593}" srcOrd="0" destOrd="0" presId="urn:microsoft.com/office/officeart/2005/8/layout/lProcess1"/>
    <dgm:cxn modelId="{4DC59337-919C-40F9-90DF-725379047FDF}" srcId="{D3DEC7E7-C29B-47DF-A664-EBCCEAF36EEE}" destId="{6D9D38F6-D250-49BC-98CF-3E24E869BA0E}" srcOrd="2" destOrd="0" parTransId="{18A584ED-F350-4078-B8A4-62363EA0D2D5}" sibTransId="{DBAAF911-14E2-4844-940F-652A1C4EF25D}"/>
    <dgm:cxn modelId="{4BF87D88-C03B-4778-96AE-180590B18BC7}" type="presOf" srcId="{6D9D38F6-D250-49BC-98CF-3E24E869BA0E}" destId="{FE3FE389-2E36-4579-ADD8-EE63BA01DDF6}" srcOrd="0" destOrd="0" presId="urn:microsoft.com/office/officeart/2005/8/layout/lProcess1"/>
    <dgm:cxn modelId="{0875FE5E-498F-48B9-B6A7-0D73FFFCB635}" srcId="{26AFDB16-2F89-4095-AE58-214B77E2D68C}" destId="{D3DEC7E7-C29B-47DF-A664-EBCCEAF36EEE}" srcOrd="0" destOrd="0" parTransId="{834EA33D-D95D-42B7-8302-A224AB14CC34}" sibTransId="{4A1B9ACE-7239-4413-AC81-D1BCEC6FBAE9}"/>
    <dgm:cxn modelId="{E8030654-7B29-43F4-B781-5663F48AEAF3}" srcId="{D3DEC7E7-C29B-47DF-A664-EBCCEAF36EEE}" destId="{9A66D2CA-2FE1-4B19-9787-DEB57B99F926}" srcOrd="0" destOrd="0" parTransId="{1C8AA059-6B44-463A-893F-DC0F499BA0A5}" sibTransId="{37870112-DA34-4701-A893-9C386488F170}"/>
    <dgm:cxn modelId="{2238BE78-EC09-44C0-94D8-480CC14AD985}" type="presOf" srcId="{37870112-DA34-4701-A893-9C386488F170}" destId="{2B412855-0AE8-4B5C-8DE9-C6487B5A20F7}" srcOrd="0" destOrd="0" presId="urn:microsoft.com/office/officeart/2005/8/layout/lProcess1"/>
    <dgm:cxn modelId="{F06EA701-27A7-422A-8440-0C020DFE2A9B}" srcId="{D3DEC7E7-C29B-47DF-A664-EBCCEAF36EEE}" destId="{3CBBE12C-2F0B-408F-A9C1-E8C68BD537C3}" srcOrd="1" destOrd="0" parTransId="{FB8BB8C5-D6E8-428A-AAE8-1EB5B2C20CED}" sibTransId="{CD2A628A-4120-4CB3-8E98-083BC3787742}"/>
    <dgm:cxn modelId="{FC2105A3-92AE-48EF-9BED-9E583C2201D8}" type="presParOf" srcId="{5A83DE9D-8A18-4491-B02B-88B26A35BFD7}" destId="{62DE14D3-25C6-4469-A2AC-F941FBE615AB}" srcOrd="0" destOrd="0" presId="urn:microsoft.com/office/officeart/2005/8/layout/lProcess1"/>
    <dgm:cxn modelId="{08CCFAED-C4E1-4065-9955-D315D45A7013}" type="presParOf" srcId="{62DE14D3-25C6-4469-A2AC-F941FBE615AB}" destId="{FF03DC4E-88CA-459A-AF33-095538B8F593}" srcOrd="0" destOrd="0" presId="urn:microsoft.com/office/officeart/2005/8/layout/lProcess1"/>
    <dgm:cxn modelId="{E0FACC8F-9DA6-4861-B58E-FC9305A2F6FE}" type="presParOf" srcId="{62DE14D3-25C6-4469-A2AC-F941FBE615AB}" destId="{4ED8AF3E-59A2-4B05-98F9-4449B24E6654}" srcOrd="1" destOrd="0" presId="urn:microsoft.com/office/officeart/2005/8/layout/lProcess1"/>
    <dgm:cxn modelId="{006369FA-021C-4FFD-AFA9-53E4C74571C3}" type="presParOf" srcId="{62DE14D3-25C6-4469-A2AC-F941FBE615AB}" destId="{4B5825BB-8781-4C5F-819E-9D45E7BCA7AC}" srcOrd="2" destOrd="0" presId="urn:microsoft.com/office/officeart/2005/8/layout/lProcess1"/>
    <dgm:cxn modelId="{DF949CCD-F9B8-4FBB-8020-15F73BAB591E}" type="presParOf" srcId="{62DE14D3-25C6-4469-A2AC-F941FBE615AB}" destId="{2B412855-0AE8-4B5C-8DE9-C6487B5A20F7}" srcOrd="3" destOrd="0" presId="urn:microsoft.com/office/officeart/2005/8/layout/lProcess1"/>
    <dgm:cxn modelId="{579F4D48-B03E-423A-986C-EB8F75EBA436}" type="presParOf" srcId="{62DE14D3-25C6-4469-A2AC-F941FBE615AB}" destId="{DFE44B36-3CC8-4550-BEF4-CF8C9BB6F7CE}" srcOrd="4" destOrd="0" presId="urn:microsoft.com/office/officeart/2005/8/layout/lProcess1"/>
    <dgm:cxn modelId="{97AAB193-C0A2-4EB7-A62C-775E0ED164EB}" type="presParOf" srcId="{62DE14D3-25C6-4469-A2AC-F941FBE615AB}" destId="{D93EE119-A43B-4A45-BCB8-7DE7D2C3B2E1}" srcOrd="5" destOrd="0" presId="urn:microsoft.com/office/officeart/2005/8/layout/lProcess1"/>
    <dgm:cxn modelId="{C312C583-4A54-43C5-BB78-88C37D3E8C56}" type="presParOf" srcId="{62DE14D3-25C6-4469-A2AC-F941FBE615AB}" destId="{FE3FE389-2E36-4579-ADD8-EE63BA01DDF6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AFDB16-2F89-4095-AE58-214B77E2D68C}" type="doc">
      <dgm:prSet loTypeId="urn:microsoft.com/office/officeart/2005/8/layout/l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BE12C-2F0B-408F-A9C1-E8C68BD537C3}">
      <dgm:prSet phldrT="[Text]" custT="1"/>
      <dgm:spPr/>
      <dgm:t>
        <a:bodyPr/>
        <a:lstStyle/>
        <a:p>
          <a:r>
            <a:rPr lang="en-US" sz="1800" b="1" dirty="0" smtClean="0"/>
            <a:t>Descriptive analysis: </a:t>
          </a:r>
        </a:p>
        <a:p>
          <a:r>
            <a:rPr lang="en-US" sz="1800" dirty="0" smtClean="0"/>
            <a:t>Categorical variables – frequencies/percentages</a:t>
          </a:r>
        </a:p>
        <a:p>
          <a:r>
            <a:rPr lang="en-US" sz="1800" dirty="0" smtClean="0"/>
            <a:t>Numerical variables – mean/median/dispersion</a:t>
          </a:r>
          <a:endParaRPr lang="en-US" sz="1800" dirty="0"/>
        </a:p>
      </dgm:t>
    </dgm:pt>
    <dgm:pt modelId="{FB8BB8C5-D6E8-428A-AAE8-1EB5B2C20CED}" type="parTrans" cxnId="{F06EA701-27A7-422A-8440-0C020DFE2A9B}">
      <dgm:prSet/>
      <dgm:spPr/>
      <dgm:t>
        <a:bodyPr/>
        <a:lstStyle/>
        <a:p>
          <a:endParaRPr lang="en-US"/>
        </a:p>
      </dgm:t>
    </dgm:pt>
    <dgm:pt modelId="{CD2A628A-4120-4CB3-8E98-083BC3787742}" type="sibTrans" cxnId="{F06EA701-27A7-422A-8440-0C020DFE2A9B}">
      <dgm:prSet/>
      <dgm:spPr/>
      <dgm:t>
        <a:bodyPr/>
        <a:lstStyle/>
        <a:p>
          <a:endParaRPr lang="en-US" sz="1500"/>
        </a:p>
      </dgm:t>
    </dgm:pt>
    <dgm:pt modelId="{9A66D2CA-2FE1-4B19-9787-DEB57B99F926}">
      <dgm:prSet phldrT="[Text]" custT="1"/>
      <dgm:spPr/>
      <dgm:t>
        <a:bodyPr/>
        <a:lstStyle/>
        <a:p>
          <a:r>
            <a:rPr lang="en-US" sz="1800" b="1" dirty="0" smtClean="0"/>
            <a:t>Data profiling and review: </a:t>
          </a:r>
        </a:p>
        <a:p>
          <a:r>
            <a:rPr lang="en-US" sz="1800" dirty="0" smtClean="0"/>
            <a:t>Obtain metrics e.g.,  total rows/columns/datatypes/missing values</a:t>
          </a:r>
          <a:endParaRPr lang="en-US" sz="1800" dirty="0"/>
        </a:p>
      </dgm:t>
    </dgm:pt>
    <dgm:pt modelId="{1C8AA059-6B44-463A-893F-DC0F499BA0A5}" type="parTrans" cxnId="{E8030654-7B29-43F4-B781-5663F48AEAF3}">
      <dgm:prSet/>
      <dgm:spPr/>
      <dgm:t>
        <a:bodyPr/>
        <a:lstStyle/>
        <a:p>
          <a:endParaRPr lang="en-US"/>
        </a:p>
      </dgm:t>
    </dgm:pt>
    <dgm:pt modelId="{37870112-DA34-4701-A893-9C386488F170}" type="sibTrans" cxnId="{E8030654-7B29-43F4-B781-5663F48AEAF3}">
      <dgm:prSet/>
      <dgm:spPr/>
      <dgm:t>
        <a:bodyPr/>
        <a:lstStyle/>
        <a:p>
          <a:endParaRPr lang="en-US" sz="1500"/>
        </a:p>
      </dgm:t>
    </dgm:pt>
    <dgm:pt modelId="{6D9D38F6-D250-49BC-98CF-3E24E869BA0E}">
      <dgm:prSet phldrT="[Text]" custT="1"/>
      <dgm:spPr/>
      <dgm:t>
        <a:bodyPr/>
        <a:lstStyle/>
        <a:p>
          <a:r>
            <a:rPr lang="en-US" sz="1800" b="1" dirty="0" smtClean="0"/>
            <a:t>Statistical analysis: </a:t>
          </a:r>
        </a:p>
        <a:p>
          <a:r>
            <a:rPr lang="en-US" sz="1800" b="0" dirty="0" smtClean="0"/>
            <a:t>R</a:t>
          </a:r>
          <a:r>
            <a:rPr lang="en-US" sz="1800" dirty="0" smtClean="0"/>
            <a:t>egression models e.g., logistic, cox hazard, generalized estimation equations</a:t>
          </a:r>
          <a:endParaRPr lang="en-US" sz="1800" dirty="0"/>
        </a:p>
      </dgm:t>
    </dgm:pt>
    <dgm:pt modelId="{18A584ED-F350-4078-B8A4-62363EA0D2D5}" type="parTrans" cxnId="{4DC59337-919C-40F9-90DF-725379047FDF}">
      <dgm:prSet/>
      <dgm:spPr/>
      <dgm:t>
        <a:bodyPr/>
        <a:lstStyle/>
        <a:p>
          <a:endParaRPr lang="en-US"/>
        </a:p>
      </dgm:t>
    </dgm:pt>
    <dgm:pt modelId="{DBAAF911-14E2-4844-940F-652A1C4EF25D}" type="sibTrans" cxnId="{4DC59337-919C-40F9-90DF-725379047FDF}">
      <dgm:prSet/>
      <dgm:spPr/>
      <dgm:t>
        <a:bodyPr/>
        <a:lstStyle/>
        <a:p>
          <a:endParaRPr lang="en-US"/>
        </a:p>
      </dgm:t>
    </dgm:pt>
    <dgm:pt modelId="{110ACA5A-EC46-4883-9A8F-E8006060532B}">
      <dgm:prSet phldrT="[Text]" custT="1"/>
      <dgm:spPr/>
      <dgm:t>
        <a:bodyPr/>
        <a:lstStyle/>
        <a:p>
          <a:r>
            <a:rPr lang="en-US" sz="2400" dirty="0" smtClean="0"/>
            <a:t>Matching SAS® macros</a:t>
          </a:r>
          <a:endParaRPr lang="en-US" sz="2400" dirty="0"/>
        </a:p>
      </dgm:t>
    </dgm:pt>
    <dgm:pt modelId="{46E17E7A-D825-46A9-B531-A9070A07DECB}" type="sibTrans" cxnId="{1980875B-7B13-40FA-ABB1-08517C516313}">
      <dgm:prSet/>
      <dgm:spPr/>
      <dgm:t>
        <a:bodyPr/>
        <a:lstStyle/>
        <a:p>
          <a:endParaRPr lang="en-US"/>
        </a:p>
      </dgm:t>
    </dgm:pt>
    <dgm:pt modelId="{BC2795BA-7D1A-4058-BB7C-34138A0FE4C7}" type="parTrans" cxnId="{1980875B-7B13-40FA-ABB1-08517C516313}">
      <dgm:prSet/>
      <dgm:spPr/>
      <dgm:t>
        <a:bodyPr/>
        <a:lstStyle/>
        <a:p>
          <a:endParaRPr lang="en-US"/>
        </a:p>
      </dgm:t>
    </dgm:pt>
    <dgm:pt modelId="{E98705D0-E7F1-4B22-A4A5-27C6F58252EC}">
      <dgm:prSet phldrT="[Text]" custT="1"/>
      <dgm:spPr/>
      <dgm:t>
        <a:bodyPr/>
        <a:lstStyle/>
        <a:p>
          <a:r>
            <a:rPr lang="en-US" sz="1800" b="1" i="1" dirty="0" smtClean="0"/>
            <a:t>%metadata</a:t>
          </a:r>
          <a:r>
            <a:rPr lang="en-US" sz="1800" dirty="0" smtClean="0"/>
            <a:t> to generate metadata and data dictionaries for analysis datasets [1]</a:t>
          </a:r>
          <a:endParaRPr lang="en-US" sz="1800" dirty="0"/>
        </a:p>
      </dgm:t>
    </dgm:pt>
    <dgm:pt modelId="{7BD44C71-F5E3-4D5C-9CD3-B3367D341EF8}" type="sibTrans" cxnId="{E3C68E62-99B2-4D73-BB0D-6BA5BDECF14C}">
      <dgm:prSet/>
      <dgm:spPr/>
      <dgm:t>
        <a:bodyPr/>
        <a:lstStyle/>
        <a:p>
          <a:endParaRPr lang="en-US" sz="1500"/>
        </a:p>
      </dgm:t>
    </dgm:pt>
    <dgm:pt modelId="{380BE37F-370D-43DA-BBE1-0BFF7DED41E6}" type="parTrans" cxnId="{E3C68E62-99B2-4D73-BB0D-6BA5BDECF14C}">
      <dgm:prSet/>
      <dgm:spPr/>
      <dgm:t>
        <a:bodyPr/>
        <a:lstStyle/>
        <a:p>
          <a:endParaRPr lang="en-US" sz="1500"/>
        </a:p>
      </dgm:t>
    </dgm:pt>
    <dgm:pt modelId="{44A9DD91-6E1C-4121-974F-F829F9CA9A61}">
      <dgm:prSet phldrT="[Text]" custT="1"/>
      <dgm:spPr/>
      <dgm:t>
        <a:bodyPr/>
        <a:lstStyle/>
        <a:p>
          <a:r>
            <a:rPr lang="en-US" sz="1500" b="1" i="1" dirty="0" smtClean="0"/>
            <a:t>%</a:t>
          </a:r>
          <a:r>
            <a:rPr lang="en-US" sz="1800" b="1" i="1" dirty="0" err="1" smtClean="0"/>
            <a:t>svy_freqs</a:t>
          </a:r>
          <a:r>
            <a:rPr lang="en-US" sz="1800" dirty="0" smtClean="0"/>
            <a:t> to perform tabulation between a factor and a by-group variable given a third variable [2]</a:t>
          </a:r>
          <a:endParaRPr lang="en-US" sz="1800" dirty="0"/>
        </a:p>
      </dgm:t>
    </dgm:pt>
    <dgm:pt modelId="{B51514AB-9E2A-4A06-9EA8-E837E765F094}" type="sibTrans" cxnId="{C9B3E1C5-1F09-4445-95EF-4D2E310EBB3E}">
      <dgm:prSet/>
      <dgm:spPr/>
      <dgm:t>
        <a:bodyPr/>
        <a:lstStyle/>
        <a:p>
          <a:endParaRPr lang="en-US" sz="1500"/>
        </a:p>
      </dgm:t>
    </dgm:pt>
    <dgm:pt modelId="{729BA2AE-286F-4221-BF53-8FB54B8376EC}" type="parTrans" cxnId="{C9B3E1C5-1F09-4445-95EF-4D2E310EBB3E}">
      <dgm:prSet/>
      <dgm:spPr/>
      <dgm:t>
        <a:bodyPr/>
        <a:lstStyle/>
        <a:p>
          <a:endParaRPr lang="en-US"/>
        </a:p>
      </dgm:t>
    </dgm:pt>
    <dgm:pt modelId="{50728105-07DF-4DE5-9309-21CC25EECC98}">
      <dgm:prSet phldrT="[Text]" custT="1"/>
      <dgm:spPr/>
      <dgm:t>
        <a:bodyPr/>
        <a:lstStyle/>
        <a:p>
          <a:r>
            <a:rPr lang="en-US" sz="1800" b="1" i="1" dirty="0" smtClean="0"/>
            <a:t>%</a:t>
          </a:r>
          <a:r>
            <a:rPr lang="en-US" sz="1800" b="1" i="1" dirty="0" err="1" smtClean="0"/>
            <a:t>svy_logistic_regression</a:t>
          </a:r>
          <a:r>
            <a:rPr lang="en-US" sz="1800" dirty="0" smtClean="0"/>
            <a:t> to perform simple and multiple logistic regression [3]</a:t>
          </a:r>
          <a:endParaRPr lang="en-US" sz="1800" dirty="0"/>
        </a:p>
      </dgm:t>
    </dgm:pt>
    <dgm:pt modelId="{12CDC59B-1B1C-4C0B-8681-AB4D3CA4FE5F}" type="sibTrans" cxnId="{DFE52A4D-28C3-4D1A-8374-739893D97666}">
      <dgm:prSet/>
      <dgm:spPr/>
      <dgm:t>
        <a:bodyPr/>
        <a:lstStyle/>
        <a:p>
          <a:endParaRPr lang="en-US"/>
        </a:p>
      </dgm:t>
    </dgm:pt>
    <dgm:pt modelId="{AA155C2A-D27E-46FD-885F-6F5781A1DC4B}" type="parTrans" cxnId="{DFE52A4D-28C3-4D1A-8374-739893D97666}">
      <dgm:prSet/>
      <dgm:spPr/>
      <dgm:t>
        <a:bodyPr/>
        <a:lstStyle/>
        <a:p>
          <a:endParaRPr lang="en-US"/>
        </a:p>
      </dgm:t>
    </dgm:pt>
    <dgm:pt modelId="{44D6E189-97FD-42B0-B2F7-C37A9D1DA07D}">
      <dgm:prSet phldrT="[Text]" custT="1"/>
      <dgm:spPr/>
      <dgm:t>
        <a:bodyPr/>
        <a:lstStyle/>
        <a:p>
          <a:r>
            <a:rPr lang="en-US" sz="2400" dirty="0" smtClean="0"/>
            <a:t>Process flow in data analysis</a:t>
          </a:r>
          <a:endParaRPr lang="en-US" sz="2400" dirty="0"/>
        </a:p>
      </dgm:t>
    </dgm:pt>
    <dgm:pt modelId="{63DFAA61-681D-430C-899A-1A59F1721423}" type="sibTrans" cxnId="{9C597024-1464-4026-A217-58F1C00CD201}">
      <dgm:prSet/>
      <dgm:spPr/>
      <dgm:t>
        <a:bodyPr/>
        <a:lstStyle/>
        <a:p>
          <a:endParaRPr lang="en-US"/>
        </a:p>
      </dgm:t>
    </dgm:pt>
    <dgm:pt modelId="{5867A207-FBAF-494D-827E-0B302F79F649}" type="parTrans" cxnId="{9C597024-1464-4026-A217-58F1C00CD201}">
      <dgm:prSet/>
      <dgm:spPr/>
      <dgm:t>
        <a:bodyPr/>
        <a:lstStyle/>
        <a:p>
          <a:endParaRPr lang="en-US"/>
        </a:p>
      </dgm:t>
    </dgm:pt>
    <dgm:pt modelId="{5A83DE9D-8A18-4491-B02B-88B26A35BFD7}" type="pres">
      <dgm:prSet presAssocID="{26AFDB16-2F89-4095-AE58-214B77E2D6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20C40-6B88-48FB-9A0F-1C2308EFD9CE}" type="pres">
      <dgm:prSet presAssocID="{44D6E189-97FD-42B0-B2F7-C37A9D1DA07D}" presName="vertFlow" presStyleCnt="0"/>
      <dgm:spPr/>
    </dgm:pt>
    <dgm:pt modelId="{7E81BF3A-60B0-4378-A0D3-DDAF49E758B1}" type="pres">
      <dgm:prSet presAssocID="{44D6E189-97FD-42B0-B2F7-C37A9D1DA07D}" presName="header" presStyleLbl="node1" presStyleIdx="0" presStyleCnt="2" custScaleX="165965" custScaleY="145632"/>
      <dgm:spPr/>
      <dgm:t>
        <a:bodyPr/>
        <a:lstStyle/>
        <a:p>
          <a:endParaRPr lang="en-US"/>
        </a:p>
      </dgm:t>
    </dgm:pt>
    <dgm:pt modelId="{5E93F30A-3A61-45BF-8ADC-3656D80D32AC}" type="pres">
      <dgm:prSet presAssocID="{1C8AA059-6B44-463A-893F-DC0F499BA0A5}" presName="parTrans" presStyleLbl="sibTrans2D1" presStyleIdx="0" presStyleCnt="6"/>
      <dgm:spPr/>
      <dgm:t>
        <a:bodyPr/>
        <a:lstStyle/>
        <a:p>
          <a:endParaRPr lang="en-US"/>
        </a:p>
      </dgm:t>
    </dgm:pt>
    <dgm:pt modelId="{4B5825BB-8781-4C5F-819E-9D45E7BCA7AC}" type="pres">
      <dgm:prSet presAssocID="{9A66D2CA-2FE1-4B19-9787-DEB57B99F926}" presName="child" presStyleLbl="alignAccFollowNode1" presStyleIdx="0" presStyleCnt="6" custScaleX="165965" custScaleY="1456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2855-0AE8-4B5C-8DE9-C6487B5A20F7}" type="pres">
      <dgm:prSet presAssocID="{37870112-DA34-4701-A893-9C386488F170}" presName="sibTrans" presStyleLbl="sibTrans2D1" presStyleIdx="1" presStyleCnt="6" custScaleX="133906"/>
      <dgm:spPr/>
      <dgm:t>
        <a:bodyPr/>
        <a:lstStyle/>
        <a:p>
          <a:endParaRPr lang="en-US"/>
        </a:p>
      </dgm:t>
    </dgm:pt>
    <dgm:pt modelId="{DFE44B36-3CC8-4550-BEF4-CF8C9BB6F7CE}" type="pres">
      <dgm:prSet presAssocID="{3CBBE12C-2F0B-408F-A9C1-E8C68BD537C3}" presName="child" presStyleLbl="alignAccFollowNode1" presStyleIdx="1" presStyleCnt="6" custScaleX="165965" custScaleY="1456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EE119-A43B-4A45-BCB8-7DE7D2C3B2E1}" type="pres">
      <dgm:prSet presAssocID="{CD2A628A-4120-4CB3-8E98-083BC3787742}" presName="sibTrans" presStyleLbl="sibTrans2D1" presStyleIdx="2" presStyleCnt="6" custScaleX="133906"/>
      <dgm:spPr/>
      <dgm:t>
        <a:bodyPr/>
        <a:lstStyle/>
        <a:p>
          <a:endParaRPr lang="en-US"/>
        </a:p>
      </dgm:t>
    </dgm:pt>
    <dgm:pt modelId="{FE3FE389-2E36-4579-ADD8-EE63BA01DDF6}" type="pres">
      <dgm:prSet presAssocID="{6D9D38F6-D250-49BC-98CF-3E24E869BA0E}" presName="child" presStyleLbl="alignAccFollowNode1" presStyleIdx="2" presStyleCnt="6" custScaleX="165965" custScaleY="1456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CF484-4F58-488F-B1FC-740D8596E595}" type="pres">
      <dgm:prSet presAssocID="{44D6E189-97FD-42B0-B2F7-C37A9D1DA07D}" presName="hSp" presStyleCnt="0"/>
      <dgm:spPr/>
    </dgm:pt>
    <dgm:pt modelId="{C67832E9-EC0F-46DE-8D9F-F97A8B00559C}" type="pres">
      <dgm:prSet presAssocID="{110ACA5A-EC46-4883-9A8F-E8006060532B}" presName="vertFlow" presStyleCnt="0"/>
      <dgm:spPr/>
    </dgm:pt>
    <dgm:pt modelId="{B5A7E645-6346-4A7B-8D6F-B7EC4162A576}" type="pres">
      <dgm:prSet presAssocID="{110ACA5A-EC46-4883-9A8F-E8006060532B}" presName="header" presStyleLbl="node1" presStyleIdx="1" presStyleCnt="2" custScaleX="176185" custScaleY="145632"/>
      <dgm:spPr/>
      <dgm:t>
        <a:bodyPr/>
        <a:lstStyle/>
        <a:p>
          <a:endParaRPr lang="en-US"/>
        </a:p>
      </dgm:t>
    </dgm:pt>
    <dgm:pt modelId="{F8E4ABF3-2399-4801-8CD4-20DD46B9299D}" type="pres">
      <dgm:prSet presAssocID="{380BE37F-370D-43DA-BBE1-0BFF7DED41E6}" presName="parTrans" presStyleLbl="sibTrans2D1" presStyleIdx="3" presStyleCnt="6" custScaleX="133906"/>
      <dgm:spPr/>
      <dgm:t>
        <a:bodyPr/>
        <a:lstStyle/>
        <a:p>
          <a:endParaRPr lang="en-US"/>
        </a:p>
      </dgm:t>
    </dgm:pt>
    <dgm:pt modelId="{DEF4C3AF-8F66-46FF-9613-4C24ECA2FD89}" type="pres">
      <dgm:prSet presAssocID="{E98705D0-E7F1-4B22-A4A5-27C6F58252EC}" presName="child" presStyleLbl="alignAccFollowNode1" presStyleIdx="3" presStyleCnt="6" custScaleX="176185" custScaleY="1456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DB340-93FD-409A-AE26-B08D937D6786}" type="pres">
      <dgm:prSet presAssocID="{7BD44C71-F5E3-4D5C-9CD3-B3367D341EF8}" presName="sibTrans" presStyleLbl="sibTrans2D1" presStyleIdx="4" presStyleCnt="6" custScaleX="133906"/>
      <dgm:spPr/>
      <dgm:t>
        <a:bodyPr/>
        <a:lstStyle/>
        <a:p>
          <a:endParaRPr lang="en-US"/>
        </a:p>
      </dgm:t>
    </dgm:pt>
    <dgm:pt modelId="{BE6CD5A7-5728-4E79-9B46-C190768955A4}" type="pres">
      <dgm:prSet presAssocID="{44A9DD91-6E1C-4121-974F-F829F9CA9A61}" presName="child" presStyleLbl="alignAccFollowNode1" presStyleIdx="4" presStyleCnt="6" custScaleX="176185" custScaleY="1456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04C74-01E9-4073-9A87-176174CCE9CD}" type="pres">
      <dgm:prSet presAssocID="{B51514AB-9E2A-4A06-9EA8-E837E765F094}" presName="sibTrans" presStyleLbl="sibTrans2D1" presStyleIdx="5" presStyleCnt="6" custScaleX="133906"/>
      <dgm:spPr/>
      <dgm:t>
        <a:bodyPr/>
        <a:lstStyle/>
        <a:p>
          <a:endParaRPr lang="en-US"/>
        </a:p>
      </dgm:t>
    </dgm:pt>
    <dgm:pt modelId="{792F74C8-E759-436F-ABDA-B5D5E2F8D325}" type="pres">
      <dgm:prSet presAssocID="{50728105-07DF-4DE5-9309-21CC25EECC98}" presName="child" presStyleLbl="alignAccFollowNode1" presStyleIdx="5" presStyleCnt="6" custScaleX="176185" custScaleY="1456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E52A4D-28C3-4D1A-8374-739893D97666}" srcId="{110ACA5A-EC46-4883-9A8F-E8006060532B}" destId="{50728105-07DF-4DE5-9309-21CC25EECC98}" srcOrd="2" destOrd="0" parTransId="{AA155C2A-D27E-46FD-885F-6F5781A1DC4B}" sibTransId="{12CDC59B-1B1C-4C0B-8681-AB4D3CA4FE5F}"/>
    <dgm:cxn modelId="{E8030654-7B29-43F4-B781-5663F48AEAF3}" srcId="{44D6E189-97FD-42B0-B2F7-C37A9D1DA07D}" destId="{9A66D2CA-2FE1-4B19-9787-DEB57B99F926}" srcOrd="0" destOrd="0" parTransId="{1C8AA059-6B44-463A-893F-DC0F499BA0A5}" sibTransId="{37870112-DA34-4701-A893-9C386488F170}"/>
    <dgm:cxn modelId="{1980875B-7B13-40FA-ABB1-08517C516313}" srcId="{26AFDB16-2F89-4095-AE58-214B77E2D68C}" destId="{110ACA5A-EC46-4883-9A8F-E8006060532B}" srcOrd="1" destOrd="0" parTransId="{BC2795BA-7D1A-4058-BB7C-34138A0FE4C7}" sibTransId="{46E17E7A-D825-46A9-B531-A9070A07DECB}"/>
    <dgm:cxn modelId="{F62C5020-BE19-47CA-B3A0-0524D132659C}" type="presOf" srcId="{110ACA5A-EC46-4883-9A8F-E8006060532B}" destId="{B5A7E645-6346-4A7B-8D6F-B7EC4162A576}" srcOrd="0" destOrd="0" presId="urn:microsoft.com/office/officeart/2005/8/layout/lProcess1"/>
    <dgm:cxn modelId="{2831F2F6-2C2E-4B36-8D76-C0564C097BE0}" type="presOf" srcId="{6D9D38F6-D250-49BC-98CF-3E24E869BA0E}" destId="{FE3FE389-2E36-4579-ADD8-EE63BA01DDF6}" srcOrd="0" destOrd="0" presId="urn:microsoft.com/office/officeart/2005/8/layout/lProcess1"/>
    <dgm:cxn modelId="{0289EA5E-4180-4353-B4D8-41D441DFBB62}" type="presOf" srcId="{50728105-07DF-4DE5-9309-21CC25EECC98}" destId="{792F74C8-E759-436F-ABDA-B5D5E2F8D325}" srcOrd="0" destOrd="0" presId="urn:microsoft.com/office/officeart/2005/8/layout/lProcess1"/>
    <dgm:cxn modelId="{0F649C74-0798-4136-B89B-3000AD6BBE3F}" type="presOf" srcId="{7BD44C71-F5E3-4D5C-9CD3-B3367D341EF8}" destId="{076DB340-93FD-409A-AE26-B08D937D6786}" srcOrd="0" destOrd="0" presId="urn:microsoft.com/office/officeart/2005/8/layout/lProcess1"/>
    <dgm:cxn modelId="{F06EA701-27A7-422A-8440-0C020DFE2A9B}" srcId="{44D6E189-97FD-42B0-B2F7-C37A9D1DA07D}" destId="{3CBBE12C-2F0B-408F-A9C1-E8C68BD537C3}" srcOrd="1" destOrd="0" parTransId="{FB8BB8C5-D6E8-428A-AAE8-1EB5B2C20CED}" sibTransId="{CD2A628A-4120-4CB3-8E98-083BC3787742}"/>
    <dgm:cxn modelId="{9DD2A003-37E0-4F1B-AE6A-823249A29DD1}" type="presOf" srcId="{B51514AB-9E2A-4A06-9EA8-E837E765F094}" destId="{0DF04C74-01E9-4073-9A87-176174CCE9CD}" srcOrd="0" destOrd="0" presId="urn:microsoft.com/office/officeart/2005/8/layout/lProcess1"/>
    <dgm:cxn modelId="{9ACBA1B3-5931-4DDB-A1C2-49C65AA0C38B}" type="presOf" srcId="{3CBBE12C-2F0B-408F-A9C1-E8C68BD537C3}" destId="{DFE44B36-3CC8-4550-BEF4-CF8C9BB6F7CE}" srcOrd="0" destOrd="0" presId="urn:microsoft.com/office/officeart/2005/8/layout/lProcess1"/>
    <dgm:cxn modelId="{00498A7F-1634-488C-9A83-B726C07A0680}" type="presOf" srcId="{380BE37F-370D-43DA-BBE1-0BFF7DED41E6}" destId="{F8E4ABF3-2399-4801-8CD4-20DD46B9299D}" srcOrd="0" destOrd="0" presId="urn:microsoft.com/office/officeart/2005/8/layout/lProcess1"/>
    <dgm:cxn modelId="{787E5B9E-7C51-42B2-AA57-7EF6CC870E7A}" type="presOf" srcId="{E98705D0-E7F1-4B22-A4A5-27C6F58252EC}" destId="{DEF4C3AF-8F66-46FF-9613-4C24ECA2FD89}" srcOrd="0" destOrd="0" presId="urn:microsoft.com/office/officeart/2005/8/layout/lProcess1"/>
    <dgm:cxn modelId="{D86E8DF5-C9F1-4D07-AAFA-FF5FC10FA512}" type="presOf" srcId="{26AFDB16-2F89-4095-AE58-214B77E2D68C}" destId="{5A83DE9D-8A18-4491-B02B-88B26A35BFD7}" srcOrd="0" destOrd="0" presId="urn:microsoft.com/office/officeart/2005/8/layout/lProcess1"/>
    <dgm:cxn modelId="{9C597024-1464-4026-A217-58F1C00CD201}" srcId="{26AFDB16-2F89-4095-AE58-214B77E2D68C}" destId="{44D6E189-97FD-42B0-B2F7-C37A9D1DA07D}" srcOrd="0" destOrd="0" parTransId="{5867A207-FBAF-494D-827E-0B302F79F649}" sibTransId="{63DFAA61-681D-430C-899A-1A59F1721423}"/>
    <dgm:cxn modelId="{429EE50B-DE56-4BE0-9B50-7873F64F97BB}" type="presOf" srcId="{37870112-DA34-4701-A893-9C386488F170}" destId="{2B412855-0AE8-4B5C-8DE9-C6487B5A20F7}" srcOrd="0" destOrd="0" presId="urn:microsoft.com/office/officeart/2005/8/layout/lProcess1"/>
    <dgm:cxn modelId="{4DC59337-919C-40F9-90DF-725379047FDF}" srcId="{44D6E189-97FD-42B0-B2F7-C37A9D1DA07D}" destId="{6D9D38F6-D250-49BC-98CF-3E24E869BA0E}" srcOrd="2" destOrd="0" parTransId="{18A584ED-F350-4078-B8A4-62363EA0D2D5}" sibTransId="{DBAAF911-14E2-4844-940F-652A1C4EF25D}"/>
    <dgm:cxn modelId="{8B335F1C-F702-48B3-A8C0-BA450961C3D2}" type="presOf" srcId="{1C8AA059-6B44-463A-893F-DC0F499BA0A5}" destId="{5E93F30A-3A61-45BF-8ADC-3656D80D32AC}" srcOrd="0" destOrd="0" presId="urn:microsoft.com/office/officeart/2005/8/layout/lProcess1"/>
    <dgm:cxn modelId="{602F3C71-3471-41B5-933D-B10A8B390EF9}" type="presOf" srcId="{44A9DD91-6E1C-4121-974F-F829F9CA9A61}" destId="{BE6CD5A7-5728-4E79-9B46-C190768955A4}" srcOrd="0" destOrd="0" presId="urn:microsoft.com/office/officeart/2005/8/layout/lProcess1"/>
    <dgm:cxn modelId="{A559A26A-9A66-492C-B290-675F8686C1D5}" type="presOf" srcId="{44D6E189-97FD-42B0-B2F7-C37A9D1DA07D}" destId="{7E81BF3A-60B0-4378-A0D3-DDAF49E758B1}" srcOrd="0" destOrd="0" presId="urn:microsoft.com/office/officeart/2005/8/layout/lProcess1"/>
    <dgm:cxn modelId="{9CA00EF3-363E-4F9C-B71E-ADBFC902A8D2}" type="presOf" srcId="{9A66D2CA-2FE1-4B19-9787-DEB57B99F926}" destId="{4B5825BB-8781-4C5F-819E-9D45E7BCA7AC}" srcOrd="0" destOrd="0" presId="urn:microsoft.com/office/officeart/2005/8/layout/lProcess1"/>
    <dgm:cxn modelId="{E3C68E62-99B2-4D73-BB0D-6BA5BDECF14C}" srcId="{110ACA5A-EC46-4883-9A8F-E8006060532B}" destId="{E98705D0-E7F1-4B22-A4A5-27C6F58252EC}" srcOrd="0" destOrd="0" parTransId="{380BE37F-370D-43DA-BBE1-0BFF7DED41E6}" sibTransId="{7BD44C71-F5E3-4D5C-9CD3-B3367D341EF8}"/>
    <dgm:cxn modelId="{C9B3E1C5-1F09-4445-95EF-4D2E310EBB3E}" srcId="{110ACA5A-EC46-4883-9A8F-E8006060532B}" destId="{44A9DD91-6E1C-4121-974F-F829F9CA9A61}" srcOrd="1" destOrd="0" parTransId="{729BA2AE-286F-4221-BF53-8FB54B8376EC}" sibTransId="{B51514AB-9E2A-4A06-9EA8-E837E765F094}"/>
    <dgm:cxn modelId="{5EE2B2F5-5D8B-4D74-9E28-47BA58AF5590}" type="presOf" srcId="{CD2A628A-4120-4CB3-8E98-083BC3787742}" destId="{D93EE119-A43B-4A45-BCB8-7DE7D2C3B2E1}" srcOrd="0" destOrd="0" presId="urn:microsoft.com/office/officeart/2005/8/layout/lProcess1"/>
    <dgm:cxn modelId="{A54B398E-C6F7-4AC5-BDFB-F71C80FC66FD}" type="presParOf" srcId="{5A83DE9D-8A18-4491-B02B-88B26A35BFD7}" destId="{2F420C40-6B88-48FB-9A0F-1C2308EFD9CE}" srcOrd="0" destOrd="0" presId="urn:microsoft.com/office/officeart/2005/8/layout/lProcess1"/>
    <dgm:cxn modelId="{73360B7B-C491-4B80-B112-F1B5EE1B49AA}" type="presParOf" srcId="{2F420C40-6B88-48FB-9A0F-1C2308EFD9CE}" destId="{7E81BF3A-60B0-4378-A0D3-DDAF49E758B1}" srcOrd="0" destOrd="0" presId="urn:microsoft.com/office/officeart/2005/8/layout/lProcess1"/>
    <dgm:cxn modelId="{C2DB74FA-E5B0-40D4-AB3B-2EBA7833E62A}" type="presParOf" srcId="{2F420C40-6B88-48FB-9A0F-1C2308EFD9CE}" destId="{5E93F30A-3A61-45BF-8ADC-3656D80D32AC}" srcOrd="1" destOrd="0" presId="urn:microsoft.com/office/officeart/2005/8/layout/lProcess1"/>
    <dgm:cxn modelId="{9D0EC951-1B85-4922-BD08-D7EEDE213878}" type="presParOf" srcId="{2F420C40-6B88-48FB-9A0F-1C2308EFD9CE}" destId="{4B5825BB-8781-4C5F-819E-9D45E7BCA7AC}" srcOrd="2" destOrd="0" presId="urn:microsoft.com/office/officeart/2005/8/layout/lProcess1"/>
    <dgm:cxn modelId="{A80018B5-E19A-4E1C-9288-9F6461497100}" type="presParOf" srcId="{2F420C40-6B88-48FB-9A0F-1C2308EFD9CE}" destId="{2B412855-0AE8-4B5C-8DE9-C6487B5A20F7}" srcOrd="3" destOrd="0" presId="urn:microsoft.com/office/officeart/2005/8/layout/lProcess1"/>
    <dgm:cxn modelId="{41579252-CE7E-4A0B-AC21-4FFF7DDD8D98}" type="presParOf" srcId="{2F420C40-6B88-48FB-9A0F-1C2308EFD9CE}" destId="{DFE44B36-3CC8-4550-BEF4-CF8C9BB6F7CE}" srcOrd="4" destOrd="0" presId="urn:microsoft.com/office/officeart/2005/8/layout/lProcess1"/>
    <dgm:cxn modelId="{D135B6A0-44DD-4790-82EC-C2FF1F76C6EB}" type="presParOf" srcId="{2F420C40-6B88-48FB-9A0F-1C2308EFD9CE}" destId="{D93EE119-A43B-4A45-BCB8-7DE7D2C3B2E1}" srcOrd="5" destOrd="0" presId="urn:microsoft.com/office/officeart/2005/8/layout/lProcess1"/>
    <dgm:cxn modelId="{C80FB6F2-95DB-4672-B774-D8F039F2A677}" type="presParOf" srcId="{2F420C40-6B88-48FB-9A0F-1C2308EFD9CE}" destId="{FE3FE389-2E36-4579-ADD8-EE63BA01DDF6}" srcOrd="6" destOrd="0" presId="urn:microsoft.com/office/officeart/2005/8/layout/lProcess1"/>
    <dgm:cxn modelId="{3033122B-8663-4C4F-BC7D-7B0E439ACAC6}" type="presParOf" srcId="{5A83DE9D-8A18-4491-B02B-88B26A35BFD7}" destId="{7F9CF484-4F58-488F-B1FC-740D8596E595}" srcOrd="1" destOrd="0" presId="urn:microsoft.com/office/officeart/2005/8/layout/lProcess1"/>
    <dgm:cxn modelId="{36E59601-C322-4831-B4DD-82CEF93E60C1}" type="presParOf" srcId="{5A83DE9D-8A18-4491-B02B-88B26A35BFD7}" destId="{C67832E9-EC0F-46DE-8D9F-F97A8B00559C}" srcOrd="2" destOrd="0" presId="urn:microsoft.com/office/officeart/2005/8/layout/lProcess1"/>
    <dgm:cxn modelId="{747700C9-BD4D-48DF-9769-9B0F55617F77}" type="presParOf" srcId="{C67832E9-EC0F-46DE-8D9F-F97A8B00559C}" destId="{B5A7E645-6346-4A7B-8D6F-B7EC4162A576}" srcOrd="0" destOrd="0" presId="urn:microsoft.com/office/officeart/2005/8/layout/lProcess1"/>
    <dgm:cxn modelId="{26E417C0-32FF-4A2F-B64C-43AACB058CBD}" type="presParOf" srcId="{C67832E9-EC0F-46DE-8D9F-F97A8B00559C}" destId="{F8E4ABF3-2399-4801-8CD4-20DD46B9299D}" srcOrd="1" destOrd="0" presId="urn:microsoft.com/office/officeart/2005/8/layout/lProcess1"/>
    <dgm:cxn modelId="{2F8E59FA-4B70-4647-B01B-2477E0EA297B}" type="presParOf" srcId="{C67832E9-EC0F-46DE-8D9F-F97A8B00559C}" destId="{DEF4C3AF-8F66-46FF-9613-4C24ECA2FD89}" srcOrd="2" destOrd="0" presId="urn:microsoft.com/office/officeart/2005/8/layout/lProcess1"/>
    <dgm:cxn modelId="{E2726CC5-3816-46EE-816B-E2B66BA26C7C}" type="presParOf" srcId="{C67832E9-EC0F-46DE-8D9F-F97A8B00559C}" destId="{076DB340-93FD-409A-AE26-B08D937D6786}" srcOrd="3" destOrd="0" presId="urn:microsoft.com/office/officeart/2005/8/layout/lProcess1"/>
    <dgm:cxn modelId="{7AB6CC01-9974-4079-9EBD-0D54E7E59541}" type="presParOf" srcId="{C67832E9-EC0F-46DE-8D9F-F97A8B00559C}" destId="{BE6CD5A7-5728-4E79-9B46-C190768955A4}" srcOrd="4" destOrd="0" presId="urn:microsoft.com/office/officeart/2005/8/layout/lProcess1"/>
    <dgm:cxn modelId="{AA7A6094-815B-449B-9E82-88B94EB21AB0}" type="presParOf" srcId="{C67832E9-EC0F-46DE-8D9F-F97A8B00559C}" destId="{0DF04C74-01E9-4073-9A87-176174CCE9CD}" srcOrd="5" destOrd="0" presId="urn:microsoft.com/office/officeart/2005/8/layout/lProcess1"/>
    <dgm:cxn modelId="{6564085A-7CE8-46D5-AC55-9BD40C1D320F}" type="presParOf" srcId="{C67832E9-EC0F-46DE-8D9F-F97A8B00559C}" destId="{792F74C8-E759-436F-ABDA-B5D5E2F8D325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3DC4E-88CA-459A-AF33-095538B8F593}">
      <dsp:nvSpPr>
        <dsp:cNvPr id="0" name=""/>
        <dsp:cNvSpPr/>
      </dsp:nvSpPr>
      <dsp:spPr>
        <a:xfrm>
          <a:off x="6417" y="135583"/>
          <a:ext cx="8470765" cy="864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Survey design: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Sampling, field data collection and curation</a:t>
          </a:r>
          <a:endParaRPr lang="en-US" sz="1800" kern="1200" dirty="0"/>
        </a:p>
      </dsp:txBody>
      <dsp:txXfrm>
        <a:off x="31729" y="160895"/>
        <a:ext cx="8420141" cy="813591"/>
      </dsp:txXfrm>
    </dsp:sp>
    <dsp:sp modelId="{4ED8AF3E-59A2-4B05-98F9-4449B24E6654}">
      <dsp:nvSpPr>
        <dsp:cNvPr id="0" name=""/>
        <dsp:cNvSpPr/>
      </dsp:nvSpPr>
      <dsp:spPr>
        <a:xfrm rot="5361634">
          <a:off x="4169948" y="1096386"/>
          <a:ext cx="156848" cy="12050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5825BB-8781-4C5F-819E-9D45E7BCA7AC}">
      <dsp:nvSpPr>
        <dsp:cNvPr id="0" name=""/>
        <dsp:cNvSpPr/>
      </dsp:nvSpPr>
      <dsp:spPr>
        <a:xfrm>
          <a:off x="24127" y="1313476"/>
          <a:ext cx="8459472" cy="67027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profiling and review: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metrics e.g., total rows/columns/datatypes/missing values</a:t>
          </a:r>
          <a:endParaRPr lang="en-US" sz="1800" kern="1200" dirty="0"/>
        </a:p>
      </dsp:txBody>
      <dsp:txXfrm>
        <a:off x="43759" y="1333108"/>
        <a:ext cx="8420208" cy="631010"/>
      </dsp:txXfrm>
    </dsp:sp>
    <dsp:sp modelId="{2B412855-0AE8-4B5C-8DE9-C6487B5A20F7}">
      <dsp:nvSpPr>
        <dsp:cNvPr id="0" name=""/>
        <dsp:cNvSpPr/>
      </dsp:nvSpPr>
      <dsp:spPr>
        <a:xfrm rot="5478492">
          <a:off x="4155436" y="2049360"/>
          <a:ext cx="175800" cy="12050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E44B36-3CC8-4550-BEF4-CF8C9BB6F7CE}">
      <dsp:nvSpPr>
        <dsp:cNvPr id="0" name=""/>
        <dsp:cNvSpPr/>
      </dsp:nvSpPr>
      <dsp:spPr>
        <a:xfrm>
          <a:off x="0" y="2235474"/>
          <a:ext cx="8459472" cy="93936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Descriptive analysis: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Categorical variables – frequencies/percentages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Numerical variables – mean/median/dispersion</a:t>
          </a:r>
          <a:endParaRPr lang="en-US" sz="1800" kern="1200" dirty="0"/>
        </a:p>
      </dsp:txBody>
      <dsp:txXfrm>
        <a:off x="27513" y="2262987"/>
        <a:ext cx="8404446" cy="884342"/>
      </dsp:txXfrm>
    </dsp:sp>
    <dsp:sp modelId="{D93EE119-A43B-4A45-BCB8-7DE7D2C3B2E1}">
      <dsp:nvSpPr>
        <dsp:cNvPr id="0" name=""/>
        <dsp:cNvSpPr/>
      </dsp:nvSpPr>
      <dsp:spPr>
        <a:xfrm rot="5322946">
          <a:off x="4147950" y="3245949"/>
          <a:ext cx="190520" cy="12050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3FE389-2E36-4579-ADD8-EE63BA01DDF6}">
      <dsp:nvSpPr>
        <dsp:cNvPr id="0" name=""/>
        <dsp:cNvSpPr/>
      </dsp:nvSpPr>
      <dsp:spPr>
        <a:xfrm>
          <a:off x="24127" y="3437559"/>
          <a:ext cx="8459472" cy="6877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Statistical analysis: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Regression models e.g., logistic, cox hazard, generalized estimation equations</a:t>
          </a:r>
          <a:endParaRPr lang="en-US" sz="1800" kern="1200" dirty="0"/>
        </a:p>
      </dsp:txBody>
      <dsp:txXfrm>
        <a:off x="44270" y="3457702"/>
        <a:ext cx="8419186" cy="647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1BF3A-60B0-4378-A0D3-DDAF49E758B1}">
      <dsp:nvSpPr>
        <dsp:cNvPr id="0" name=""/>
        <dsp:cNvSpPr/>
      </dsp:nvSpPr>
      <dsp:spPr>
        <a:xfrm>
          <a:off x="444499" y="3023"/>
          <a:ext cx="4586580" cy="1006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Process flow in data analysis</a:t>
          </a:r>
          <a:endParaRPr lang="en-US" sz="2400" kern="1200" dirty="0"/>
        </a:p>
      </dsp:txBody>
      <dsp:txXfrm>
        <a:off x="473969" y="32493"/>
        <a:ext cx="4527640" cy="947225"/>
      </dsp:txXfrm>
    </dsp:sp>
    <dsp:sp modelId="{5E93F30A-3A61-45BF-8ADC-3656D80D32AC}">
      <dsp:nvSpPr>
        <dsp:cNvPr id="0" name=""/>
        <dsp:cNvSpPr/>
      </dsp:nvSpPr>
      <dsp:spPr>
        <a:xfrm rot="5400000">
          <a:off x="2677336" y="1069642"/>
          <a:ext cx="120906" cy="1209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5825BB-8781-4C5F-819E-9D45E7BCA7AC}">
      <dsp:nvSpPr>
        <dsp:cNvPr id="0" name=""/>
        <dsp:cNvSpPr/>
      </dsp:nvSpPr>
      <dsp:spPr>
        <a:xfrm>
          <a:off x="444499" y="1251002"/>
          <a:ext cx="4586580" cy="100616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profiling and review: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metrics e.g.,  total rows/columns/datatypes/missing values</a:t>
          </a:r>
          <a:endParaRPr lang="en-US" sz="1800" kern="1200" dirty="0"/>
        </a:p>
      </dsp:txBody>
      <dsp:txXfrm>
        <a:off x="473969" y="1280472"/>
        <a:ext cx="4527640" cy="947225"/>
      </dsp:txXfrm>
    </dsp:sp>
    <dsp:sp modelId="{2B412855-0AE8-4B5C-8DE9-C6487B5A20F7}">
      <dsp:nvSpPr>
        <dsp:cNvPr id="0" name=""/>
        <dsp:cNvSpPr/>
      </dsp:nvSpPr>
      <dsp:spPr>
        <a:xfrm rot="5400000">
          <a:off x="2656838" y="2317621"/>
          <a:ext cx="161901" cy="1209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E44B36-3CC8-4550-BEF4-CF8C9BB6F7CE}">
      <dsp:nvSpPr>
        <dsp:cNvPr id="0" name=""/>
        <dsp:cNvSpPr/>
      </dsp:nvSpPr>
      <dsp:spPr>
        <a:xfrm>
          <a:off x="444499" y="2498981"/>
          <a:ext cx="4586580" cy="100616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Descriptive analysis: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Categorical variables – frequencies/percentages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Numerical variables – mean/median/dispersion</a:t>
          </a:r>
          <a:endParaRPr lang="en-US" sz="1800" kern="1200" dirty="0"/>
        </a:p>
      </dsp:txBody>
      <dsp:txXfrm>
        <a:off x="473969" y="2528451"/>
        <a:ext cx="4527640" cy="947225"/>
      </dsp:txXfrm>
    </dsp:sp>
    <dsp:sp modelId="{D93EE119-A43B-4A45-BCB8-7DE7D2C3B2E1}">
      <dsp:nvSpPr>
        <dsp:cNvPr id="0" name=""/>
        <dsp:cNvSpPr/>
      </dsp:nvSpPr>
      <dsp:spPr>
        <a:xfrm rot="5400000">
          <a:off x="2656838" y="3565600"/>
          <a:ext cx="161901" cy="1209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3FE389-2E36-4579-ADD8-EE63BA01DDF6}">
      <dsp:nvSpPr>
        <dsp:cNvPr id="0" name=""/>
        <dsp:cNvSpPr/>
      </dsp:nvSpPr>
      <dsp:spPr>
        <a:xfrm>
          <a:off x="444499" y="3746960"/>
          <a:ext cx="4586580" cy="100616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Statistical analysis: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</a:t>
          </a:r>
          <a:r>
            <a:rPr lang="en-US" sz="1800" kern="1200" dirty="0" smtClean="0"/>
            <a:t>egression models e.g., logistic, cox hazard, generalized estimation equations</a:t>
          </a:r>
          <a:endParaRPr lang="en-US" sz="1800" kern="1200" dirty="0"/>
        </a:p>
      </dsp:txBody>
      <dsp:txXfrm>
        <a:off x="473969" y="3776430"/>
        <a:ext cx="4527640" cy="947225"/>
      </dsp:txXfrm>
    </dsp:sp>
    <dsp:sp modelId="{B5A7E645-6346-4A7B-8D6F-B7EC4162A576}">
      <dsp:nvSpPr>
        <dsp:cNvPr id="0" name=""/>
        <dsp:cNvSpPr/>
      </dsp:nvSpPr>
      <dsp:spPr>
        <a:xfrm>
          <a:off x="5417981" y="3023"/>
          <a:ext cx="4869019" cy="1006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Matching SAS® macros</a:t>
          </a:r>
          <a:endParaRPr lang="en-US" sz="2400" kern="1200" dirty="0"/>
        </a:p>
      </dsp:txBody>
      <dsp:txXfrm>
        <a:off x="5447451" y="32493"/>
        <a:ext cx="4810079" cy="947225"/>
      </dsp:txXfrm>
    </dsp:sp>
    <dsp:sp modelId="{F8E4ABF3-2399-4801-8CD4-20DD46B9299D}">
      <dsp:nvSpPr>
        <dsp:cNvPr id="0" name=""/>
        <dsp:cNvSpPr/>
      </dsp:nvSpPr>
      <dsp:spPr>
        <a:xfrm rot="5400000">
          <a:off x="7771540" y="1069642"/>
          <a:ext cx="161901" cy="1209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F4C3AF-8F66-46FF-9613-4C24ECA2FD89}">
      <dsp:nvSpPr>
        <dsp:cNvPr id="0" name=""/>
        <dsp:cNvSpPr/>
      </dsp:nvSpPr>
      <dsp:spPr>
        <a:xfrm>
          <a:off x="5417981" y="1251002"/>
          <a:ext cx="4869019" cy="100616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%metadata</a:t>
          </a:r>
          <a:r>
            <a:rPr lang="en-US" sz="1800" kern="1200" dirty="0" smtClean="0"/>
            <a:t> to generate metadata and data dictionaries for analysis datasets [1]</a:t>
          </a:r>
          <a:endParaRPr lang="en-US" sz="1800" kern="1200" dirty="0"/>
        </a:p>
      </dsp:txBody>
      <dsp:txXfrm>
        <a:off x="5447451" y="1280472"/>
        <a:ext cx="4810079" cy="947225"/>
      </dsp:txXfrm>
    </dsp:sp>
    <dsp:sp modelId="{076DB340-93FD-409A-AE26-B08D937D6786}">
      <dsp:nvSpPr>
        <dsp:cNvPr id="0" name=""/>
        <dsp:cNvSpPr/>
      </dsp:nvSpPr>
      <dsp:spPr>
        <a:xfrm rot="5400000">
          <a:off x="7771540" y="2317621"/>
          <a:ext cx="161901" cy="1209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CD5A7-5728-4E79-9B46-C190768955A4}">
      <dsp:nvSpPr>
        <dsp:cNvPr id="0" name=""/>
        <dsp:cNvSpPr/>
      </dsp:nvSpPr>
      <dsp:spPr>
        <a:xfrm>
          <a:off x="5417981" y="2498981"/>
          <a:ext cx="4869019" cy="100616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1" kern="1200" dirty="0" smtClean="0"/>
            <a:t>%</a:t>
          </a:r>
          <a:r>
            <a:rPr lang="en-US" sz="1800" b="1" i="1" kern="1200" dirty="0" err="1" smtClean="0"/>
            <a:t>svy_freqs</a:t>
          </a:r>
          <a:r>
            <a:rPr lang="en-US" sz="1800" kern="1200" dirty="0" smtClean="0"/>
            <a:t> to perform tabulation between a factor and a by-group variable given a third variable [2]</a:t>
          </a:r>
          <a:endParaRPr lang="en-US" sz="1800" kern="1200" dirty="0"/>
        </a:p>
      </dsp:txBody>
      <dsp:txXfrm>
        <a:off x="5447451" y="2528451"/>
        <a:ext cx="4810079" cy="947225"/>
      </dsp:txXfrm>
    </dsp:sp>
    <dsp:sp modelId="{0DF04C74-01E9-4073-9A87-176174CCE9CD}">
      <dsp:nvSpPr>
        <dsp:cNvPr id="0" name=""/>
        <dsp:cNvSpPr/>
      </dsp:nvSpPr>
      <dsp:spPr>
        <a:xfrm rot="5400000">
          <a:off x="7771540" y="3565600"/>
          <a:ext cx="161901" cy="1209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2F74C8-E759-436F-ABDA-B5D5E2F8D325}">
      <dsp:nvSpPr>
        <dsp:cNvPr id="0" name=""/>
        <dsp:cNvSpPr/>
      </dsp:nvSpPr>
      <dsp:spPr>
        <a:xfrm>
          <a:off x="5417981" y="3746960"/>
          <a:ext cx="4869019" cy="100616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%</a:t>
          </a:r>
          <a:r>
            <a:rPr lang="en-US" sz="1800" b="1" i="1" kern="1200" dirty="0" err="1" smtClean="0"/>
            <a:t>svy_logistic_regression</a:t>
          </a:r>
          <a:r>
            <a:rPr lang="en-US" sz="1800" kern="1200" dirty="0" smtClean="0"/>
            <a:t> to perform simple and multiple logistic regression [3]</a:t>
          </a:r>
          <a:endParaRPr lang="en-US" sz="1800" kern="1200" dirty="0"/>
        </a:p>
      </dsp:txBody>
      <dsp:txXfrm>
        <a:off x="5447451" y="3776430"/>
        <a:ext cx="4810079" cy="947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B3D62-1403-46ED-8E30-60C299985DC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2688F-3683-4388-999E-3F404124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1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9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8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3A6CE-E5D4-4319-8EFC-8B480E41E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7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2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2688F-3683-4388-999E-3F40412494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C0B-5A98-49E0-B11E-BCD1FAC5A71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BE11-39DC-4380-9F15-A201F591ED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0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0" y="5177891"/>
            <a:ext cx="4082627" cy="838200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194104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7042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9733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57070"/>
            <a:ext cx="12191999" cy="72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5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11514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323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4391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72107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98870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39627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5762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2A3F-75AB-B141-8435-C4A26E24A2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9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wj6@cdc.go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muthusi/generic-sas-macr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62000"/>
            <a:ext cx="11356848" cy="32064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Generic SAS® </a:t>
            </a:r>
            <a:r>
              <a:rPr lang="en-US" b="1" dirty="0" smtClean="0"/>
              <a:t>macro programs to </a:t>
            </a:r>
            <a:r>
              <a:rPr lang="en-US" b="1" dirty="0"/>
              <a:t>automate data </a:t>
            </a:r>
            <a:r>
              <a:rPr lang="en-US" b="1" dirty="0" smtClean="0"/>
              <a:t>analysis and </a:t>
            </a:r>
            <a:r>
              <a:rPr lang="en-US" b="1" dirty="0"/>
              <a:t>create publication-quality </a:t>
            </a:r>
            <a:r>
              <a:rPr lang="en-US" b="1" dirty="0" smtClean="0"/>
              <a:t>tables</a:t>
            </a:r>
            <a:r>
              <a:rPr lang="en-US" b="1" dirty="0" smtClean="0">
                <a:solidFill>
                  <a:srgbClr val="663300"/>
                </a:solidFill>
              </a:rPr>
              <a:t/>
            </a:r>
            <a:br>
              <a:rPr lang="en-US" b="1" dirty="0" smtClean="0">
                <a:solidFill>
                  <a:srgbClr val="663300"/>
                </a:solidFill>
              </a:rPr>
            </a:br>
            <a:endParaRPr lang="en-US" b="1" dirty="0">
              <a:solidFill>
                <a:srgbClr val="6633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19400" y="4552823"/>
            <a:ext cx="6724649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>
              <a:spcBef>
                <a:spcPts val="700"/>
              </a:spcBef>
              <a:buClr>
                <a:srgbClr val="DD8047"/>
              </a:buClr>
              <a:buSzPct val="60000"/>
              <a:defRPr/>
            </a:pPr>
            <a:r>
              <a:rPr lang="en-US" sz="2800" dirty="0" smtClean="0"/>
              <a:t>CDC/ATSDR Statistics Day: October </a:t>
            </a:r>
            <a:r>
              <a:rPr lang="en-US" sz="2800" dirty="0"/>
              <a:t>21, 2019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1047-A0EC-43EA-B694-6EC36503AAE0}" type="slidenum">
              <a:rPr lang="en-US" smtClean="0">
                <a:solidFill>
                  <a:srgbClr val="EBDDC3"/>
                </a:solidFill>
              </a:rPr>
              <a:pPr/>
              <a:t>1</a:t>
            </a:fld>
            <a:endParaRPr lang="en-US">
              <a:solidFill>
                <a:srgbClr val="EBDDC3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0862"/>
          </a:xfrm>
        </p:spPr>
        <p:txBody>
          <a:bodyPr/>
          <a:lstStyle/>
          <a:p>
            <a:r>
              <a:rPr lang="en-GB" dirty="0" smtClean="0"/>
              <a:t>Jacques K. Muthusi, M </a:t>
            </a:r>
            <a:r>
              <a:rPr lang="en-GB" dirty="0" err="1" smtClean="0"/>
              <a:t>Sc</a:t>
            </a:r>
            <a:r>
              <a:rPr lang="en-GB" dirty="0" smtClean="0"/>
              <a:t>, </a:t>
            </a:r>
            <a:r>
              <a:rPr lang="en-GB" dirty="0" err="1" smtClean="0"/>
              <a:t>GStat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and conclusion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13" y="1805734"/>
            <a:ext cx="10515587" cy="44355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SAS® codes presented are comprehensive, easy to follow, manipulate and to extend as need be</a:t>
            </a:r>
          </a:p>
          <a:p>
            <a:endParaRPr lang="en-US" sz="1200" dirty="0"/>
          </a:p>
          <a:p>
            <a:r>
              <a:rPr lang="en-US" dirty="0" smtClean="0"/>
              <a:t>They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also be incorporated quickly by the </a:t>
            </a:r>
            <a:r>
              <a:rPr lang="en-US" dirty="0" smtClean="0"/>
              <a:t>Statistician </a:t>
            </a:r>
            <a:r>
              <a:rPr lang="en-US" dirty="0"/>
              <a:t>for immediate </a:t>
            </a:r>
            <a:r>
              <a:rPr lang="en-US" dirty="0" smtClean="0"/>
              <a:t>use</a:t>
            </a:r>
          </a:p>
          <a:p>
            <a:endParaRPr lang="en-US" sz="1200" dirty="0"/>
          </a:p>
          <a:p>
            <a:r>
              <a:rPr lang="en-US" dirty="0" smtClean="0"/>
              <a:t>They provide tools </a:t>
            </a:r>
            <a:r>
              <a:rPr lang="en-US" dirty="0"/>
              <a:t>for generating quality, easy to review tables, which can be incorporated directly in a </a:t>
            </a:r>
            <a:r>
              <a:rPr lang="en-US" dirty="0" smtClean="0"/>
              <a:t>publication</a:t>
            </a:r>
          </a:p>
          <a:p>
            <a:endParaRPr lang="en-US" sz="1300" dirty="0"/>
          </a:p>
          <a:p>
            <a:r>
              <a:rPr lang="en-US" dirty="0" smtClean="0"/>
              <a:t>They are especially valuable in data analysis for large surveys reports e.g., PHIA’s, DHS</a:t>
            </a:r>
          </a:p>
          <a:p>
            <a:endParaRPr lang="en-US" sz="1200" dirty="0"/>
          </a:p>
          <a:p>
            <a:r>
              <a:rPr lang="en-US" dirty="0" smtClean="0"/>
              <a:t>We plan </a:t>
            </a:r>
            <a:r>
              <a:rPr lang="en-US" dirty="0"/>
              <a:t>to extend our work to develop macros </a:t>
            </a:r>
            <a:r>
              <a:rPr lang="en-US" dirty="0" smtClean="0"/>
              <a:t>for other statistical </a:t>
            </a:r>
            <a:r>
              <a:rPr lang="en-US" dirty="0"/>
              <a:t>analysis techniques </a:t>
            </a:r>
            <a:r>
              <a:rPr lang="en-US" dirty="0" smtClean="0"/>
              <a:t>e.g., cox </a:t>
            </a:r>
            <a:r>
              <a:rPr lang="en-US" dirty="0"/>
              <a:t>hazard regression, generalized estimating </a:t>
            </a:r>
            <a:r>
              <a:rPr lang="en-US" dirty="0" smtClean="0"/>
              <a:t>equations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784350"/>
            <a:ext cx="10515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[1] Muthusi, J., et al. (2019). "%metadata: A generic SAS macro for generating metadata and data dictionary for analysis datasets." </a:t>
            </a:r>
            <a:r>
              <a:rPr lang="en-US" u="sng" dirty="0" smtClean="0"/>
              <a:t>Under peer review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[2] Muthusi, J., et al. (2019). "%</a:t>
            </a:r>
            <a:r>
              <a:rPr lang="en-US" dirty="0" err="1" smtClean="0"/>
              <a:t>svy_freqs</a:t>
            </a:r>
            <a:r>
              <a:rPr lang="en-US" dirty="0" smtClean="0"/>
              <a:t>: A generic SAS macro for cross-tabulation between a factor and a by-group variable given a third variable and creating publication-quality tables using data from complex surveys." </a:t>
            </a:r>
            <a:r>
              <a:rPr lang="en-US" u="sng" dirty="0" err="1" smtClean="0"/>
              <a:t>biorxiv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Muthusi, J., et al. (2019). "%</a:t>
            </a:r>
            <a:r>
              <a:rPr lang="en-US" dirty="0" err="1" smtClean="0"/>
              <a:t>svy_logistic_regression</a:t>
            </a:r>
            <a:r>
              <a:rPr lang="en-US" dirty="0" smtClean="0"/>
              <a:t>: A generic SAS macro for simple and multiple logistic regression and creating quality publication-ready tables using survey or non-survey data." </a:t>
            </a:r>
            <a:r>
              <a:rPr lang="en-US" u="sng" dirty="0" err="1" smtClean="0"/>
              <a:t>PLoS</a:t>
            </a:r>
            <a:r>
              <a:rPr lang="en-US" u="sng" dirty="0" smtClean="0"/>
              <a:t> One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Contributors: Jacques Muthusi*, Samuel Mwalili, Peter Young</a:t>
            </a:r>
          </a:p>
          <a:p>
            <a:endParaRPr lang="en-US" sz="1100" dirty="0" smtClean="0"/>
          </a:p>
          <a:p>
            <a:r>
              <a:rPr lang="en-US" dirty="0" smtClean="0"/>
              <a:t>*Correspondence: </a:t>
            </a:r>
          </a:p>
          <a:p>
            <a:endParaRPr lang="en-US" sz="1000" dirty="0" smtClean="0"/>
          </a:p>
          <a:p>
            <a:pPr marL="914400" lvl="2" indent="0">
              <a:buNone/>
            </a:pPr>
            <a:r>
              <a:rPr lang="en-US" dirty="0"/>
              <a:t>Jacques K. Muthusi, </a:t>
            </a:r>
            <a:r>
              <a:rPr lang="en-US" dirty="0" err="1"/>
              <a:t>GStat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Statistician,</a:t>
            </a:r>
          </a:p>
          <a:p>
            <a:pPr marL="914400" lvl="2" indent="0">
              <a:buNone/>
            </a:pPr>
            <a:r>
              <a:rPr lang="en-US" dirty="0"/>
              <a:t>Surveillance and Epidemiology Branch (SEB),</a:t>
            </a:r>
          </a:p>
          <a:p>
            <a:pPr marL="914400" lvl="2" indent="0">
              <a:buNone/>
            </a:pPr>
            <a:r>
              <a:rPr lang="en-US" dirty="0"/>
              <a:t>Division of Global HIV &amp; TB (DGHT),</a:t>
            </a:r>
          </a:p>
          <a:p>
            <a:pPr marL="914400" lvl="2" indent="0">
              <a:buNone/>
            </a:pPr>
            <a:r>
              <a:rPr lang="en-US" dirty="0"/>
              <a:t>US Centers for Disease Control and Prevention (CDC) - Kenya,</a:t>
            </a:r>
          </a:p>
          <a:p>
            <a:pPr marL="914400" lvl="2" indent="0">
              <a:buNone/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mwj6@cdc.gov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03/07/2018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2A3F-75AB-B141-8435-C4A26E24A2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2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Outline</a:t>
            </a:r>
            <a:endParaRPr lang="en-GB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1" y="1600200"/>
            <a:ext cx="10731500" cy="4756150"/>
          </a:xfrm>
        </p:spPr>
        <p:txBody>
          <a:bodyPr/>
          <a:lstStyle/>
          <a:p>
            <a:r>
              <a:rPr lang="en-GB" dirty="0" smtClean="0"/>
              <a:t>Introduction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Motivation for developing the SAS</a:t>
            </a:r>
            <a:r>
              <a:rPr lang="en-US" dirty="0" smtClean="0"/>
              <a:t>® macros</a:t>
            </a:r>
            <a:endParaRPr lang="en-GB" dirty="0" smtClean="0">
              <a:cs typeface="Courier New" pitchFamily="49" charset="0"/>
            </a:endParaRP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/>
              <a:t>Example application of the </a:t>
            </a:r>
            <a:r>
              <a:rPr lang="en-GB" dirty="0">
                <a:cs typeface="Courier New" pitchFamily="49" charset="0"/>
              </a:rPr>
              <a:t>SAS</a:t>
            </a:r>
            <a:r>
              <a:rPr lang="en-US" dirty="0"/>
              <a:t>® macros</a:t>
            </a:r>
            <a:endParaRPr lang="en-GB" dirty="0" smtClean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/>
              <a:t>Discussions and conclusion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/>
              <a:t>References</a:t>
            </a:r>
            <a:endParaRPr lang="en-GB" dirty="0" smtClean="0"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00763"/>
            <a:ext cx="1049655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flow for epidemiological studies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0137476"/>
              </p:ext>
            </p:extLst>
          </p:nvPr>
        </p:nvGraphicFramePr>
        <p:xfrm>
          <a:off x="2006600" y="1409700"/>
          <a:ext cx="8483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006600" y="5774744"/>
            <a:ext cx="8483600" cy="626056"/>
            <a:chOff x="411383" y="62"/>
            <a:chExt cx="7330505" cy="554048"/>
          </a:xfrm>
        </p:grpSpPr>
        <p:sp>
          <p:nvSpPr>
            <p:cNvPr id="10" name="Rounded Rectangle 9"/>
            <p:cNvSpPr/>
            <p:nvPr/>
          </p:nvSpPr>
          <p:spPr>
            <a:xfrm>
              <a:off x="411383" y="62"/>
              <a:ext cx="7330505" cy="55404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427611" y="16290"/>
              <a:ext cx="7298049" cy="521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/>
              <a:r>
                <a:rPr lang="en-US" b="1" dirty="0"/>
                <a:t>Write publications:</a:t>
              </a:r>
            </a:p>
            <a:p>
              <a:pPr lvl="0" algn="ctr"/>
              <a:r>
                <a:rPr lang="en-US" dirty="0"/>
                <a:t>Manuscripts, abstracts, reports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025381" y="2667000"/>
            <a:ext cx="8464820" cy="2917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6140326" y="5614844"/>
            <a:ext cx="199378" cy="138179"/>
          </a:xfrm>
          <a:prstGeom prst="rightArrow">
            <a:avLst>
              <a:gd name="adj1" fmla="val 667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92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SAS</a:t>
            </a:r>
            <a:r>
              <a:rPr lang="en-US" b="1" dirty="0"/>
              <a:t>® </a:t>
            </a:r>
            <a:r>
              <a:rPr lang="en-US" b="1" dirty="0" smtClean="0"/>
              <a:t>macro programs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7315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romote </a:t>
            </a:r>
            <a:r>
              <a:rPr lang="en-US" dirty="0"/>
              <a:t>principles </a:t>
            </a:r>
            <a:r>
              <a:rPr lang="en-US" dirty="0" smtClean="0"/>
              <a:t> of reproducible </a:t>
            </a:r>
            <a:r>
              <a:rPr lang="en-US" dirty="0"/>
              <a:t>research </a:t>
            </a:r>
            <a:r>
              <a:rPr lang="en-US" dirty="0" smtClean="0"/>
              <a:t>i.e., transparency, reproducibility, reusability</a:t>
            </a:r>
          </a:p>
          <a:p>
            <a:endParaRPr lang="en-US" sz="1300" dirty="0" smtClean="0"/>
          </a:p>
          <a:p>
            <a:r>
              <a:rPr lang="en-US" dirty="0" smtClean="0"/>
              <a:t>Flexible to perform multiple functions e.g., perform simple and multiple regression simultaneously </a:t>
            </a:r>
          </a:p>
          <a:p>
            <a:endParaRPr lang="en-US" sz="1300" dirty="0"/>
          </a:p>
          <a:p>
            <a:r>
              <a:rPr lang="en-US" dirty="0" smtClean="0"/>
              <a:t>Generic to use datasets from survey and non-survey setting</a:t>
            </a:r>
          </a:p>
          <a:p>
            <a:endParaRPr lang="en-US" sz="1300" dirty="0"/>
          </a:p>
          <a:p>
            <a:r>
              <a:rPr lang="en-US" dirty="0"/>
              <a:t>Provide options for dealing with missing data e.g., include in output or suppress</a:t>
            </a:r>
          </a:p>
          <a:p>
            <a:endParaRPr lang="en-US" sz="1300" dirty="0"/>
          </a:p>
          <a:p>
            <a:r>
              <a:rPr lang="en-US" dirty="0" smtClean="0"/>
              <a:t>For survey data allow for specification for variance </a:t>
            </a:r>
            <a:r>
              <a:rPr lang="en-US" dirty="0"/>
              <a:t>estimation methods </a:t>
            </a:r>
            <a:r>
              <a:rPr lang="en-US" dirty="0" smtClean="0"/>
              <a:t>e.g., Jackknife &amp; Balanced </a:t>
            </a:r>
            <a:r>
              <a:rPr lang="en-US" dirty="0"/>
              <a:t>Repeated </a:t>
            </a:r>
            <a:r>
              <a:rPr lang="en-US" dirty="0" smtClean="0"/>
              <a:t>Replication</a:t>
            </a:r>
          </a:p>
          <a:p>
            <a:endParaRPr lang="en-US" sz="1300" dirty="0" smtClean="0"/>
          </a:p>
          <a:p>
            <a:r>
              <a:rPr lang="en-US" dirty="0" smtClean="0"/>
              <a:t>Produce outputs </a:t>
            </a:r>
            <a:r>
              <a:rPr lang="en-US" dirty="0"/>
              <a:t>with natural display of </a:t>
            </a:r>
            <a:r>
              <a:rPr lang="en-US" dirty="0" smtClean="0"/>
              <a:t>results useful in epidemiological </a:t>
            </a:r>
            <a:r>
              <a:rPr lang="en-US" dirty="0"/>
              <a:t>and biomedical </a:t>
            </a:r>
            <a:r>
              <a:rPr lang="en-US" dirty="0" smtClean="0"/>
              <a:t>publications.</a:t>
            </a:r>
            <a:endParaRPr lang="en-US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441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SAS® macros to automate analysis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35121837"/>
              </p:ext>
            </p:extLst>
          </p:nvPr>
        </p:nvGraphicFramePr>
        <p:xfrm>
          <a:off x="838200" y="1551707"/>
          <a:ext cx="107315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207699" y="2762250"/>
            <a:ext cx="4904801" cy="359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 </a:t>
            </a:r>
            <a:r>
              <a:rPr lang="en-US" b="1" dirty="0" smtClean="0"/>
              <a:t>application </a:t>
            </a:r>
            <a:r>
              <a:rPr lang="en-US" b="1" dirty="0"/>
              <a:t>of SAS® </a:t>
            </a:r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877369"/>
            <a:ext cx="10731500" cy="44789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demonstrate the use of the SAS® macros in the analysis of the 2013-2014 National Health and Nutrition Examination Survey </a:t>
            </a:r>
            <a:r>
              <a:rPr lang="en-US" dirty="0" smtClean="0"/>
              <a:t>(</a:t>
            </a:r>
            <a:r>
              <a:rPr lang="en-US" dirty="0"/>
              <a:t>NHANES</a:t>
            </a:r>
            <a:r>
              <a:rPr lang="en-US" dirty="0" smtClean="0"/>
              <a:t>)</a:t>
            </a:r>
          </a:p>
          <a:p>
            <a:endParaRPr lang="en-US" sz="1100" dirty="0"/>
          </a:p>
          <a:p>
            <a:r>
              <a:rPr lang="en-US" dirty="0"/>
              <a:t>NHANES </a:t>
            </a:r>
            <a:r>
              <a:rPr lang="en-US" dirty="0" smtClean="0"/>
              <a:t>is a </a:t>
            </a:r>
            <a:r>
              <a:rPr lang="en-US" dirty="0"/>
              <a:t>complex survey designed to assess the health and nutritional status of adults and children in the United </a:t>
            </a:r>
            <a:r>
              <a:rPr lang="en-US" dirty="0" smtClean="0"/>
              <a:t>States</a:t>
            </a:r>
          </a:p>
          <a:p>
            <a:endParaRPr lang="en-US" sz="1100" dirty="0"/>
          </a:p>
          <a:p>
            <a:r>
              <a:rPr lang="en-US" dirty="0" smtClean="0"/>
              <a:t>The results </a:t>
            </a:r>
            <a:r>
              <a:rPr lang="en-US" dirty="0"/>
              <a:t>presented in </a:t>
            </a:r>
            <a:r>
              <a:rPr lang="en-US" dirty="0" smtClean="0"/>
              <a:t>here (in Tables 1-3) </a:t>
            </a:r>
            <a:r>
              <a:rPr lang="en-US" dirty="0"/>
              <a:t>are </a:t>
            </a:r>
            <a:r>
              <a:rPr lang="en-US" dirty="0" smtClean="0"/>
              <a:t>direct outputs from </a:t>
            </a:r>
            <a:r>
              <a:rPr lang="en-US" dirty="0"/>
              <a:t>the </a:t>
            </a:r>
            <a:r>
              <a:rPr lang="en-US" dirty="0" smtClean="0"/>
              <a:t>macros</a:t>
            </a:r>
          </a:p>
          <a:p>
            <a:endParaRPr lang="en-US" sz="1100" dirty="0"/>
          </a:p>
          <a:p>
            <a:r>
              <a:rPr lang="en-US" dirty="0" smtClean="0"/>
              <a:t>Data was used </a:t>
            </a:r>
            <a:r>
              <a:rPr lang="en-US" dirty="0"/>
              <a:t>for demonstration </a:t>
            </a:r>
            <a:r>
              <a:rPr lang="en-US" dirty="0" smtClean="0"/>
              <a:t>purposes only </a:t>
            </a:r>
            <a:r>
              <a:rPr lang="en-US" dirty="0"/>
              <a:t>and not </a:t>
            </a:r>
            <a:r>
              <a:rPr lang="en-US" dirty="0" smtClean="0"/>
              <a:t>to answer specific </a:t>
            </a:r>
            <a:r>
              <a:rPr lang="en-US" dirty="0"/>
              <a:t>survey </a:t>
            </a:r>
            <a:r>
              <a:rPr lang="en-US" dirty="0" smtClean="0"/>
              <a:t>objectives</a:t>
            </a:r>
            <a:endParaRPr lang="en-US" dirty="0"/>
          </a:p>
          <a:p>
            <a:endParaRPr lang="en-US" sz="1300" dirty="0"/>
          </a:p>
          <a:p>
            <a:r>
              <a:rPr lang="en-US" dirty="0" smtClean="0"/>
              <a:t>Detailed description, macro programs and </a:t>
            </a:r>
            <a:r>
              <a:rPr lang="en-US" dirty="0"/>
              <a:t>sample usage </a:t>
            </a:r>
            <a:r>
              <a:rPr lang="en-US" dirty="0" smtClean="0"/>
              <a:t>code are available </a:t>
            </a:r>
            <a:r>
              <a:rPr lang="en-US" dirty="0"/>
              <a:t>at: </a:t>
            </a:r>
            <a:r>
              <a:rPr lang="en-US" dirty="0">
                <a:hlinkClick r:id="rId3"/>
              </a:rPr>
              <a:t>https://github.com/kmuthusi/generic-sas-macros</a:t>
            </a:r>
            <a:r>
              <a:rPr lang="en-US" dirty="0"/>
              <a:t> </a:t>
            </a:r>
            <a:r>
              <a:rPr lang="en-US" dirty="0" smtClean="0"/>
              <a:t>and in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98" y="274637"/>
            <a:ext cx="10960102" cy="1077913"/>
          </a:xfrm>
        </p:spPr>
        <p:txBody>
          <a:bodyPr/>
          <a:lstStyle/>
          <a:p>
            <a:r>
              <a:rPr lang="en-US" dirty="0" smtClean="0"/>
              <a:t>Example</a:t>
            </a:r>
            <a:r>
              <a:rPr lang="en-US" b="1" i="1" dirty="0" smtClean="0"/>
              <a:t> %metadata </a:t>
            </a:r>
            <a:r>
              <a:rPr lang="en-US" dirty="0"/>
              <a:t>m</a:t>
            </a:r>
            <a:r>
              <a:rPr lang="en-US" dirty="0" smtClean="0"/>
              <a:t>acro </a:t>
            </a:r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47578"/>
              </p:ext>
            </p:extLst>
          </p:nvPr>
        </p:nvGraphicFramePr>
        <p:xfrm>
          <a:off x="393698" y="2000335"/>
          <a:ext cx="11620503" cy="4356015"/>
        </p:xfrm>
        <a:graphic>
          <a:graphicData uri="http://schemas.openxmlformats.org/drawingml/2006/table">
            <a:tbl>
              <a:tblPr/>
              <a:tblGrid>
                <a:gridCol w="2383485">
                  <a:extLst>
                    <a:ext uri="{9D8B030D-6E8A-4147-A177-3AD203B41FA5}">
                      <a16:colId xmlns:a16="http://schemas.microsoft.com/office/drawing/2014/main" val="982032451"/>
                    </a:ext>
                  </a:extLst>
                </a:gridCol>
                <a:gridCol w="2948720">
                  <a:extLst>
                    <a:ext uri="{9D8B030D-6E8A-4147-A177-3AD203B41FA5}">
                      <a16:colId xmlns:a16="http://schemas.microsoft.com/office/drawing/2014/main" val="2444589320"/>
                    </a:ext>
                  </a:extLst>
                </a:gridCol>
                <a:gridCol w="1097994">
                  <a:extLst>
                    <a:ext uri="{9D8B030D-6E8A-4147-A177-3AD203B41FA5}">
                      <a16:colId xmlns:a16="http://schemas.microsoft.com/office/drawing/2014/main" val="2011315112"/>
                    </a:ext>
                  </a:extLst>
                </a:gridCol>
                <a:gridCol w="1205838">
                  <a:extLst>
                    <a:ext uri="{9D8B030D-6E8A-4147-A177-3AD203B41FA5}">
                      <a16:colId xmlns:a16="http://schemas.microsoft.com/office/drawing/2014/main" val="1241767906"/>
                    </a:ext>
                  </a:extLst>
                </a:gridCol>
                <a:gridCol w="1035746">
                  <a:extLst>
                    <a:ext uri="{9D8B030D-6E8A-4147-A177-3AD203B41FA5}">
                      <a16:colId xmlns:a16="http://schemas.microsoft.com/office/drawing/2014/main" val="556714454"/>
                    </a:ext>
                  </a:extLst>
                </a:gridCol>
                <a:gridCol w="2948720">
                  <a:extLst>
                    <a:ext uri="{9D8B030D-6E8A-4147-A177-3AD203B41FA5}">
                      <a16:colId xmlns:a16="http://schemas.microsoft.com/office/drawing/2014/main" val="4266072169"/>
                    </a:ext>
                  </a:extLst>
                </a:gridCol>
              </a:tblGrid>
              <a:tr h="229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 label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Values of variable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77527"/>
                  </a:ext>
                </a:extLst>
              </a:tr>
              <a:tr h="458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Respondent sequence 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10,175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759150"/>
                  </a:ext>
                </a:extLst>
              </a:tr>
              <a:tr h="4585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riagendr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5,003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5,172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49.2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1=Male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2=Female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683315"/>
                  </a:ext>
                </a:extLst>
              </a:tr>
              <a:tr h="2292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idageyr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in years at screening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10,175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058476"/>
                  </a:ext>
                </a:extLst>
              </a:tr>
              <a:tr h="1146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ridreth1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Race/Hispanic origin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1,730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960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3,674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2,267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17.0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36.1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22.3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1=Mexican American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2=Other Hispanic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3=Non-Hispanic White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4=Non-Hispanic Black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5=Other Race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49869"/>
                  </a:ext>
                </a:extLst>
              </a:tr>
              <a:tr h="917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dmqmiliz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Served active duty in US Armed Forces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3,914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543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5,717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38.5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56.2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-100=Missing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1=Yes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2=No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7=Refused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37076"/>
                  </a:ext>
                </a:extLst>
              </a:tr>
              <a:tr h="917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dmqadfc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Served in a foreign country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9,632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282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94.7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</a:t>
                      </a:r>
                      <a:b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-100=Missing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1=Yes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2=No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9=Don’t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4919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93698" y="1476894"/>
            <a:ext cx="11620503" cy="316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Table 1: </a:t>
            </a:r>
            <a:r>
              <a:rPr lang="en-US" sz="1600" dirty="0" smtClean="0"/>
              <a:t>Sample metadata </a:t>
            </a:r>
            <a:r>
              <a:rPr lang="en-US" sz="1600" dirty="0"/>
              <a:t>for the National Health and Nutrition Examination Survey (NHANES) </a:t>
            </a:r>
            <a:r>
              <a:rPr lang="en-US" sz="1600" dirty="0" smtClean="0"/>
              <a:t>dataset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5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1" y="203200"/>
            <a:ext cx="11772898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b="1" i="1" dirty="0" smtClean="0"/>
              <a:t> % </a:t>
            </a:r>
            <a:r>
              <a:rPr lang="en-US" b="1" i="1" dirty="0" err="1"/>
              <a:t>svy_freqs</a:t>
            </a:r>
            <a:r>
              <a:rPr lang="en-US" b="1" i="1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acro </a:t>
            </a:r>
            <a:r>
              <a:rPr lang="en-US" dirty="0"/>
              <a:t>o</a:t>
            </a:r>
            <a:r>
              <a:rPr lang="en-US" dirty="0" smtClean="0"/>
              <a:t>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3028"/>
              </p:ext>
            </p:extLst>
          </p:nvPr>
        </p:nvGraphicFramePr>
        <p:xfrm>
          <a:off x="203200" y="1830862"/>
          <a:ext cx="11785599" cy="4471139"/>
        </p:xfrm>
        <a:graphic>
          <a:graphicData uri="http://schemas.openxmlformats.org/drawingml/2006/table">
            <a:tbl>
              <a:tblPr/>
              <a:tblGrid>
                <a:gridCol w="2143301">
                  <a:extLst>
                    <a:ext uri="{9D8B030D-6E8A-4147-A177-3AD203B41FA5}">
                      <a16:colId xmlns:a16="http://schemas.microsoft.com/office/drawing/2014/main" val="2178879002"/>
                    </a:ext>
                  </a:extLst>
                </a:gridCol>
                <a:gridCol w="1068667">
                  <a:extLst>
                    <a:ext uri="{9D8B030D-6E8A-4147-A177-3AD203B41FA5}">
                      <a16:colId xmlns:a16="http://schemas.microsoft.com/office/drawing/2014/main" val="1565709979"/>
                    </a:ext>
                  </a:extLst>
                </a:gridCol>
                <a:gridCol w="1041431">
                  <a:extLst>
                    <a:ext uri="{9D8B030D-6E8A-4147-A177-3AD203B41FA5}">
                      <a16:colId xmlns:a16="http://schemas.microsoft.com/office/drawing/2014/main" val="59268929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819843368"/>
                    </a:ext>
                  </a:extLst>
                </a:gridCol>
                <a:gridCol w="1068667">
                  <a:extLst>
                    <a:ext uri="{9D8B030D-6E8A-4147-A177-3AD203B41FA5}">
                      <a16:colId xmlns:a16="http://schemas.microsoft.com/office/drawing/2014/main" val="2975927805"/>
                    </a:ext>
                  </a:extLst>
                </a:gridCol>
                <a:gridCol w="1083171">
                  <a:extLst>
                    <a:ext uri="{9D8B030D-6E8A-4147-A177-3AD203B41FA5}">
                      <a16:colId xmlns:a16="http://schemas.microsoft.com/office/drawing/2014/main" val="1600240054"/>
                    </a:ext>
                  </a:extLst>
                </a:gridCol>
                <a:gridCol w="1083171">
                  <a:extLst>
                    <a:ext uri="{9D8B030D-6E8A-4147-A177-3AD203B41FA5}">
                      <a16:colId xmlns:a16="http://schemas.microsoft.com/office/drawing/2014/main" val="329841082"/>
                    </a:ext>
                  </a:extLst>
                </a:gridCol>
                <a:gridCol w="1068667">
                  <a:extLst>
                    <a:ext uri="{9D8B030D-6E8A-4147-A177-3AD203B41FA5}">
                      <a16:colId xmlns:a16="http://schemas.microsoft.com/office/drawing/2014/main" val="357953913"/>
                    </a:ext>
                  </a:extLst>
                </a:gridCol>
                <a:gridCol w="1083171">
                  <a:extLst>
                    <a:ext uri="{9D8B030D-6E8A-4147-A177-3AD203B41FA5}">
                      <a16:colId xmlns:a16="http://schemas.microsoft.com/office/drawing/2014/main" val="1233508288"/>
                    </a:ext>
                  </a:extLst>
                </a:gridCol>
                <a:gridCol w="1083171">
                  <a:extLst>
                    <a:ext uri="{9D8B030D-6E8A-4147-A177-3AD203B41FA5}">
                      <a16:colId xmlns:a16="http://schemas.microsoft.com/office/drawing/2014/main" val="2703548631"/>
                    </a:ext>
                  </a:extLst>
                </a:gridCol>
              </a:tblGrid>
              <a:tr h="1937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57125"/>
                  </a:ext>
                </a:extLst>
              </a:tr>
              <a:tr h="387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Unweighted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(or median)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95 % CI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(or IQR)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Unweighted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(or median)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95 % CI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(or IQR)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Unweighted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Weighted</a:t>
                      </a:r>
                      <a:r>
                        <a:rPr 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(or median)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95 % CI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(or IQR)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014792"/>
                  </a:ext>
                </a:extLst>
              </a:tr>
              <a:tr h="2071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in years at screening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72251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20-39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(7.9 - 17.5)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(2.8 - 35.6)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(8.6 - 18.0)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09151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40-59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(19.9 - 30.5)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(38.2 - 85.3)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(21.4 - 35.2)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75419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 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(56.0 - 68.1)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(2.2 - 35.9)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(51.5 - 65.4)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90554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6136"/>
                  </a:ext>
                </a:extLst>
              </a:tr>
              <a:tr h="2071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Race/Hispanic origin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693703"/>
                  </a:ext>
                </a:extLst>
              </a:tr>
              <a:tr h="2071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Mexican American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(0.7 - 4.5)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 - .)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(0.7 - 4.1)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90049"/>
                  </a:ext>
                </a:extLst>
              </a:tr>
              <a:tr h="1996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Hispanic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(1.6 - 4.8)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(0.0 - 7.5)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(1.5 - 4.8)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05545"/>
                  </a:ext>
                </a:extLst>
              </a:tr>
              <a:tr h="2995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Non-Hispanic White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(74.0 - 86.2)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(52.4 - 84.3)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(73.1 - 85.2)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14615"/>
                  </a:ext>
                </a:extLst>
              </a:tr>
              <a:tr h="2995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Non-Hispanic Black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(6.4 - 14.0)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(14.3 - 41.1)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(7.8 - 15.5)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49743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Race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(1.5 - 6.2)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(0.0 - 3.6)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(1.5 - 5.8)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36086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17647"/>
                  </a:ext>
                </a:extLst>
              </a:tr>
              <a:tr h="29951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Served in a foreign country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67058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(46.2 - 58.6)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(18.7 - 54.9)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(45.7 - 56.5)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446049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(41.4 - 53.8)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(45.1 - 81.3)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48.9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(43.5 - 54.3)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69439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Missing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(0.0 - 2.0)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(. - .)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(0.0 - 1.8)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68796"/>
                  </a:ext>
                </a:extLst>
              </a:tr>
              <a:tr h="1937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(_ - _)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014232"/>
                  </a:ext>
                </a:extLst>
              </a:tr>
              <a:tr h="2071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in years at screening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64.2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(51.3 - 73.0)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(41.1 - 53.8)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(49.5 - 72.2)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969" marR="4196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70695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215901" y="1363181"/>
            <a:ext cx="11785599" cy="316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Table 2: </a:t>
            </a:r>
            <a:r>
              <a:rPr lang="en-US" sz="1600" dirty="0"/>
              <a:t>Distribution of participant’s socio-demographic characteristics by sex, N=522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9725" y="5695951"/>
            <a:ext cx="10306050" cy="21542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381000"/>
            <a:ext cx="11709401" cy="990600"/>
          </a:xfrm>
        </p:spPr>
        <p:txBody>
          <a:bodyPr>
            <a:noAutofit/>
          </a:bodyPr>
          <a:lstStyle/>
          <a:p>
            <a:r>
              <a:rPr lang="en-US" dirty="0"/>
              <a:t>Example</a:t>
            </a:r>
            <a:r>
              <a:rPr lang="en-US" b="1" i="1" dirty="0"/>
              <a:t> % </a:t>
            </a:r>
            <a:r>
              <a:rPr lang="en-US" b="1" i="1" dirty="0" err="1"/>
              <a:t>svy_logistic_regression</a:t>
            </a:r>
            <a:r>
              <a:rPr lang="en-US" b="1" i="1" dirty="0"/>
              <a:t> </a:t>
            </a:r>
            <a:r>
              <a:rPr lang="en-US" dirty="0"/>
              <a:t>macro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03D1047-A0EC-43EA-B694-6EC36503AA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228599" y="1288196"/>
            <a:ext cx="11709401" cy="316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Table 3: </a:t>
            </a:r>
            <a:r>
              <a:rPr lang="en-US" sz="1600" dirty="0" smtClean="0"/>
              <a:t>Sample unadjusted </a:t>
            </a:r>
            <a:r>
              <a:rPr lang="en-US" sz="1600" dirty="0"/>
              <a:t>and adjusted odds ratios for factors associated with Hepatitis </a:t>
            </a:r>
            <a:r>
              <a:rPr lang="en-US" sz="1600" dirty="0" smtClean="0"/>
              <a:t>A, N=508</a:t>
            </a:r>
            <a:endParaRPr lang="en-US" sz="1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80835"/>
              </p:ext>
            </p:extLst>
          </p:nvPr>
        </p:nvGraphicFramePr>
        <p:xfrm>
          <a:off x="228600" y="1673821"/>
          <a:ext cx="11709401" cy="4702324"/>
        </p:xfrm>
        <a:graphic>
          <a:graphicData uri="http://schemas.openxmlformats.org/drawingml/2006/table">
            <a:tbl>
              <a:tblPr/>
              <a:tblGrid>
                <a:gridCol w="2267961">
                  <a:extLst>
                    <a:ext uri="{9D8B030D-6E8A-4147-A177-3AD203B41FA5}">
                      <a16:colId xmlns:a16="http://schemas.microsoft.com/office/drawing/2014/main" val="2511329891"/>
                    </a:ext>
                  </a:extLst>
                </a:gridCol>
                <a:gridCol w="655189">
                  <a:extLst>
                    <a:ext uri="{9D8B030D-6E8A-4147-A177-3AD203B41FA5}">
                      <a16:colId xmlns:a16="http://schemas.microsoft.com/office/drawing/2014/main" val="4082981910"/>
                    </a:ext>
                  </a:extLst>
                </a:gridCol>
                <a:gridCol w="1629571">
                  <a:extLst>
                    <a:ext uri="{9D8B030D-6E8A-4147-A177-3AD203B41FA5}">
                      <a16:colId xmlns:a16="http://schemas.microsoft.com/office/drawing/2014/main" val="1733650224"/>
                    </a:ext>
                  </a:extLst>
                </a:gridCol>
                <a:gridCol w="1394376">
                  <a:extLst>
                    <a:ext uri="{9D8B030D-6E8A-4147-A177-3AD203B41FA5}">
                      <a16:colId xmlns:a16="http://schemas.microsoft.com/office/drawing/2014/main" val="1260562780"/>
                    </a:ext>
                  </a:extLst>
                </a:gridCol>
                <a:gridCol w="806387">
                  <a:extLst>
                    <a:ext uri="{9D8B030D-6E8A-4147-A177-3AD203B41FA5}">
                      <a16:colId xmlns:a16="http://schemas.microsoft.com/office/drawing/2014/main" val="842801829"/>
                    </a:ext>
                  </a:extLst>
                </a:gridCol>
                <a:gridCol w="1411177">
                  <a:extLst>
                    <a:ext uri="{9D8B030D-6E8A-4147-A177-3AD203B41FA5}">
                      <a16:colId xmlns:a16="http://schemas.microsoft.com/office/drawing/2014/main" val="3426817543"/>
                    </a:ext>
                  </a:extLst>
                </a:gridCol>
                <a:gridCol w="1327176">
                  <a:extLst>
                    <a:ext uri="{9D8B030D-6E8A-4147-A177-3AD203B41FA5}">
                      <a16:colId xmlns:a16="http://schemas.microsoft.com/office/drawing/2014/main" val="3160947855"/>
                    </a:ext>
                  </a:extLst>
                </a:gridCol>
                <a:gridCol w="806387">
                  <a:extLst>
                    <a:ext uri="{9D8B030D-6E8A-4147-A177-3AD203B41FA5}">
                      <a16:colId xmlns:a16="http://schemas.microsoft.com/office/drawing/2014/main" val="3973335469"/>
                    </a:ext>
                  </a:extLst>
                </a:gridCol>
                <a:gridCol w="1411177">
                  <a:extLst>
                    <a:ext uri="{9D8B030D-6E8A-4147-A177-3AD203B41FA5}">
                      <a16:colId xmlns:a16="http://schemas.microsoft.com/office/drawing/2014/main" val="3816890746"/>
                    </a:ext>
                  </a:extLst>
                </a:gridCol>
              </a:tblGrid>
              <a:tr h="20474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Hepatitis A antibody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Unadjusted odds ratios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Adjusted odds ratios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437834"/>
                  </a:ext>
                </a:extLst>
              </a:tr>
              <a:tr h="204748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Positive, n (%)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 (95% CI)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Type3 p-value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 (95% CI)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Type3 p-value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81246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594149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473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 (37.7)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565561"/>
                  </a:ext>
                </a:extLst>
              </a:tr>
              <a:tr h="204748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(39.7)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 (0.4-2.9)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(0.2-4.2)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485995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508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 (37.9)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79121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category in years 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345957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 60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 (30.7)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233563"/>
                  </a:ext>
                </a:extLst>
              </a:tr>
              <a:tr h="204748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20-39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 (83.0)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 (5.1-23.7)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&lt;.01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&lt;.01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13.8 (5.2-36.7)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&lt;.001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&lt;.01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34636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40-59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(31.2)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 (0.6-1.8)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 (0.6-3.0)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0.544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687527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508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 (37.9)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23707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Race/Hispanic origin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42872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Non-Hispanic White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307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 (34.1)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442752"/>
                  </a:ext>
                </a:extLst>
              </a:tr>
              <a:tr h="204748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Mexican American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(67.1)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 (1.1-13.5)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&lt;.01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(1.0-11.5)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66431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Non-Hispanic Black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 (46.1)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 (1.1-2.4)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 (1.1-3.4)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829279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Hispanic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(64.3)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3.5 (0.9-13.1)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(0.6-21.6)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50870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Race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(52.3)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 (0.6-7.5)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 (0.3-7.3)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852780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508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 (37.9)</a:t>
                      </a: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669389"/>
                  </a:ext>
                </a:extLst>
              </a:tr>
              <a:tr h="243481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Served in a foreign country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463911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243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 (27.4)</a:t>
                      </a: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</a:p>
                  </a:txBody>
                  <a:tcPr marL="4088" marR="4088" marT="87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2909"/>
                  </a:ext>
                </a:extLst>
              </a:tr>
              <a:tr h="204748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264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134 (48.6)</a:t>
                      </a: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 (1.3-4.8)</a:t>
                      </a:r>
                    </a:p>
                  </a:txBody>
                  <a:tcPr marL="4088" marR="4088" marT="87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&lt;.01</a:t>
                      </a:r>
                    </a:p>
                  </a:txBody>
                  <a:tcPr marL="4088" marR="4088" marT="87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&lt;.01</a:t>
                      </a: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 (1.9-5.2)</a:t>
                      </a:r>
                    </a:p>
                  </a:txBody>
                  <a:tcPr marL="4088" marR="4088" marT="87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&lt;.01</a:t>
                      </a:r>
                    </a:p>
                  </a:txBody>
                  <a:tcPr marL="4088" marR="4088" marT="87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&lt;.01</a:t>
                      </a: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142302"/>
                  </a:ext>
                </a:extLst>
              </a:tr>
              <a:tr h="215357">
                <a:tc>
                  <a:txBody>
                    <a:bodyPr/>
                    <a:lstStyle/>
                    <a:p>
                      <a:pPr marL="0" marR="0" lv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507</a:t>
                      </a:r>
                    </a:p>
                  </a:txBody>
                  <a:tcPr marL="4088" marR="4088" marT="8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 (38.1)</a:t>
                      </a: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8" marR="4088" marT="876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06688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631504" y="2069331"/>
            <a:ext cx="100138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1414</Words>
  <Application>Microsoft Office PowerPoint</Application>
  <PresentationFormat>Widescreen</PresentationFormat>
  <Paragraphs>463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1_Office Theme</vt:lpstr>
      <vt:lpstr>Generic SAS® macro programs to automate data analysis and create publication-quality tables </vt:lpstr>
      <vt:lpstr>Outline</vt:lpstr>
      <vt:lpstr>Process flow for epidemiological studies</vt:lpstr>
      <vt:lpstr>The SAS® macro programs</vt:lpstr>
      <vt:lpstr>SAS® macros to automate analysis</vt:lpstr>
      <vt:lpstr>Example application of SAS® macros</vt:lpstr>
      <vt:lpstr>Example %metadata macro output</vt:lpstr>
      <vt:lpstr>Example % svy_freqs macro output</vt:lpstr>
      <vt:lpstr>Example % svy_logistic_regression macro output</vt:lpstr>
      <vt:lpstr>Discussion and conclusion</vt:lpstr>
      <vt:lpstr>References</vt:lpstr>
      <vt:lpstr>Thank you!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SAS® macro programs to automate data analysis and create publication-quality tables</dc:title>
  <dc:creator>Muthusi, Jacques (CDC/DDPHSIS/CGH/DGHT)</dc:creator>
  <cp:lastModifiedBy>Muthusi, Jacques (CDC/DDPHSIS/CGH/DGHT)</cp:lastModifiedBy>
  <cp:revision>33</cp:revision>
  <dcterms:created xsi:type="dcterms:W3CDTF">2019-10-16T08:09:17Z</dcterms:created>
  <dcterms:modified xsi:type="dcterms:W3CDTF">2019-10-21T12:20:26Z</dcterms:modified>
</cp:coreProperties>
</file>