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6" r:id="rId5"/>
    <p:sldId id="269" r:id="rId6"/>
    <p:sldId id="264" r:id="rId7"/>
    <p:sldId id="265" r:id="rId8"/>
    <p:sldId id="268" r:id="rId9"/>
    <p:sldId id="270" r:id="rId10"/>
    <p:sldId id="275" r:id="rId11"/>
    <p:sldId id="272" r:id="rId12"/>
    <p:sldId id="273" r:id="rId13"/>
    <p:sldId id="271" r:id="rId14"/>
    <p:sldId id="257" r:id="rId15"/>
    <p:sldId id="259" r:id="rId16"/>
    <p:sldId id="260" r:id="rId17"/>
    <p:sldId id="276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71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0303-1911-244E-83F2-1406FC2D740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B7BA-8B5B-2E41-A7C0-64FF72C0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249" y="658055"/>
            <a:ext cx="8456084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Biostats</a:t>
            </a:r>
            <a:r>
              <a:rPr lang="en-US" dirty="0" smtClean="0"/>
              <a:t> Journal Club 1:</a:t>
            </a:r>
            <a:br>
              <a:rPr lang="en-US" dirty="0" smtClean="0"/>
            </a:br>
            <a:r>
              <a:rPr lang="en-US" dirty="0" smtClean="0"/>
              <a:t>Simple Linear Regression and Intro 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38" y="2459793"/>
            <a:ext cx="6350000" cy="61341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619" y="3877129"/>
            <a:ext cx="5140476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Ryan </a:t>
            </a:r>
            <a:r>
              <a:rPr lang="en-US" dirty="0" err="1" smtClean="0">
                <a:solidFill>
                  <a:schemeClr val="tx1"/>
                </a:solidFill>
              </a:rPr>
              <a:t>Boileau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DSCB Second Year, </a:t>
            </a:r>
            <a:r>
              <a:rPr lang="en-US" dirty="0" err="1" smtClean="0">
                <a:solidFill>
                  <a:schemeClr val="tx1"/>
                </a:solidFill>
              </a:rPr>
              <a:t>Blelloch</a:t>
            </a:r>
            <a:r>
              <a:rPr lang="en-US" dirty="0" smtClean="0">
                <a:solidFill>
                  <a:schemeClr val="tx1"/>
                </a:solidFill>
              </a:rPr>
              <a:t> Lab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2.15.18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3619" y="311351"/>
            <a:ext cx="441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Dropbox</a:t>
            </a:r>
            <a:r>
              <a:rPr lang="en-US" dirty="0" smtClean="0"/>
              <a:t> link &lt;- https</a:t>
            </a:r>
            <a:r>
              <a:rPr lang="en-US" dirty="0"/>
              <a:t>://</a:t>
            </a:r>
            <a:r>
              <a:rPr lang="en-US" dirty="0" err="1"/>
              <a:t>tinyurl.com</a:t>
            </a:r>
            <a:r>
              <a:rPr lang="en-US" dirty="0"/>
              <a:t>/Biostats1</a:t>
            </a:r>
          </a:p>
        </p:txBody>
      </p:sp>
    </p:spTree>
    <p:extLst>
      <p:ext uri="{BB962C8B-B14F-4D97-AF65-F5344CB8AC3E}">
        <p14:creationId xmlns:p14="http://schemas.microsoft.com/office/powerpoint/2010/main" val="356310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8" y="1562100"/>
            <a:ext cx="6256262" cy="49711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Identical statistics with different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29" y="1736270"/>
            <a:ext cx="5012015" cy="398477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Extrapolating beyond the data is a no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3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Fitting to smoothed data is also a no no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86642"/>
            <a:ext cx="7348924" cy="28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6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5" y="5502874"/>
            <a:ext cx="4100286" cy="918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26" y="3715065"/>
            <a:ext cx="3262690" cy="3262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952" y="919239"/>
            <a:ext cx="4545610" cy="2564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417" y="2808055"/>
            <a:ext cx="2694819" cy="2694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81" y="557300"/>
            <a:ext cx="4088190" cy="2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9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914"/>
            <a:ext cx="8229600" cy="4525963"/>
          </a:xfrm>
        </p:spPr>
        <p:txBody>
          <a:bodyPr/>
          <a:lstStyle/>
          <a:p>
            <a:r>
              <a:rPr lang="en-US" dirty="0" smtClean="0"/>
              <a:t>Integers</a:t>
            </a:r>
          </a:p>
          <a:p>
            <a:r>
              <a:rPr lang="en-US" dirty="0" err="1" smtClean="0"/>
              <a:t>Numerics</a:t>
            </a:r>
            <a:r>
              <a:rPr lang="en-US" dirty="0" smtClean="0"/>
              <a:t> (e.g. numbers with decimals)</a:t>
            </a:r>
          </a:p>
          <a:p>
            <a:r>
              <a:rPr lang="en-US" dirty="0" smtClean="0"/>
              <a:t>Logical (Boolean Values e.g. TRUE or FALSE)</a:t>
            </a:r>
          </a:p>
          <a:p>
            <a:r>
              <a:rPr lang="en-US" dirty="0" smtClean="0"/>
              <a:t>Characters (Strings)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Unsure? Run the function:</a:t>
            </a:r>
            <a:br>
              <a:rPr lang="en-US" dirty="0" smtClean="0"/>
            </a:br>
            <a:r>
              <a:rPr lang="en-US" dirty="0" smtClean="0"/>
              <a:t>Class(“</a:t>
            </a:r>
            <a:r>
              <a:rPr lang="en-US" i="1" dirty="0" err="1" smtClean="0"/>
              <a:t>name_of_variable</a:t>
            </a:r>
            <a:r>
              <a:rPr lang="en-US" dirty="0" smtClean="0"/>
              <a:t>”)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0" y="138884"/>
            <a:ext cx="1650005" cy="12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Data structures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82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Vectors-</a:t>
            </a:r>
            <a:r>
              <a:rPr lang="en-US" dirty="0" smtClean="0"/>
              <a:t> one dimensional arrays that can hold either numeric, character, or logical data</a:t>
            </a:r>
          </a:p>
          <a:p>
            <a:pPr marL="0" indent="0">
              <a:buNone/>
            </a:pPr>
            <a:r>
              <a:rPr lang="en-US" i="1" dirty="0" smtClean="0"/>
              <a:t>Vector</a:t>
            </a:r>
            <a:r>
              <a:rPr lang="en-US" dirty="0" smtClean="0"/>
              <a:t> &lt;- c(“</a:t>
            </a:r>
            <a:r>
              <a:rPr lang="en-US" i="1" dirty="0" smtClean="0"/>
              <a:t>item1</a:t>
            </a:r>
            <a:r>
              <a:rPr lang="en-US" dirty="0" smtClean="0"/>
              <a:t>”, “</a:t>
            </a:r>
            <a:r>
              <a:rPr lang="en-US" i="1" dirty="0" smtClean="0"/>
              <a:t>item2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Matrix- two dimensional arrays with rows and columns, same type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Data frame</a:t>
            </a:r>
            <a:r>
              <a:rPr lang="en-US" dirty="0" smtClean="0"/>
              <a:t>- two dimension array, can hold multiple data types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Math with structures: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e.g. You can add vectors together, sum all of the numbers in one vectors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Combined_vector</a:t>
            </a:r>
            <a:r>
              <a:rPr lang="en-US" dirty="0" smtClean="0"/>
              <a:t> &lt;- vector1 + vector2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Subtraction, division, multiplication, all the good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8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Referencing elements in data structures:</a:t>
            </a:r>
          </a:p>
          <a:p>
            <a:pPr marL="0" indent="0">
              <a:buNone/>
            </a:pPr>
            <a:r>
              <a:rPr lang="en-US" i="1" dirty="0" smtClean="0"/>
              <a:t>i.e. in vectors, lists: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vectorname</a:t>
            </a:r>
            <a:r>
              <a:rPr lang="en-US" dirty="0" smtClean="0"/>
              <a:t>[1] #selects first element in the vector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vectorname</a:t>
            </a:r>
            <a:r>
              <a:rPr lang="en-US" dirty="0" smtClean="0"/>
              <a:t>[1:5] #selects the first five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in matrices, data frames: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dataframe</a:t>
            </a:r>
            <a:r>
              <a:rPr lang="en-US" dirty="0" smtClean="0"/>
              <a:t>[1,4] #selects first row, element 4 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dataframe</a:t>
            </a:r>
            <a:r>
              <a:rPr lang="en-US" dirty="0" smtClean="0"/>
              <a:t> [1:5, 4] #selects element 4 in the first 5 rows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dataframe</a:t>
            </a:r>
            <a:r>
              <a:rPr lang="en-US" dirty="0" smtClean="0"/>
              <a:t>[3,] #selects all elements in row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#The built-in basic plot function plot()</a:t>
            </a:r>
          </a:p>
          <a:p>
            <a:pPr marL="0" indent="0">
              <a:buNone/>
            </a:pPr>
            <a:r>
              <a:rPr lang="en-US" sz="2400" dirty="0" smtClean="0"/>
              <a:t>&gt;plot(x, y, main=“TITLE”, </a:t>
            </a:r>
            <a:r>
              <a:rPr lang="en-US" sz="2400" dirty="0" err="1" smtClean="0"/>
              <a:t>ylab</a:t>
            </a:r>
            <a:r>
              <a:rPr lang="en-US" sz="2400" dirty="0" smtClean="0"/>
              <a:t>=“</a:t>
            </a:r>
            <a:r>
              <a:rPr lang="en-US" sz="2400" dirty="0" err="1" smtClean="0"/>
              <a:t>Yaxis_label</a:t>
            </a:r>
            <a:r>
              <a:rPr lang="en-US" sz="2400" dirty="0" smtClean="0"/>
              <a:t>”, </a:t>
            </a:r>
            <a:r>
              <a:rPr lang="en-US" sz="2400" dirty="0" err="1" smtClean="0"/>
              <a:t>xlab</a:t>
            </a:r>
            <a:r>
              <a:rPr lang="en-US" sz="2400" dirty="0" smtClean="0"/>
              <a:t>=“</a:t>
            </a:r>
            <a:r>
              <a:rPr lang="en-US" sz="2400" dirty="0" err="1" smtClean="0"/>
              <a:t>Xaxis_label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#The built-in linear modeling function lm()</a:t>
            </a:r>
          </a:p>
          <a:p>
            <a:pPr marL="0" indent="0">
              <a:buNone/>
            </a:pPr>
            <a:r>
              <a:rPr lang="en-US" sz="2400" dirty="0" smtClean="0"/>
              <a:t>&gt;lm</a:t>
            </a:r>
            <a:r>
              <a:rPr lang="en-US" sz="2400" dirty="0"/>
              <a:t>(formula, data, subset, weights, </a:t>
            </a:r>
            <a:r>
              <a:rPr lang="en-US" sz="2400" dirty="0" err="1"/>
              <a:t>na.action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  method = "</a:t>
            </a:r>
            <a:r>
              <a:rPr lang="en-US" sz="2400" dirty="0" err="1"/>
              <a:t>qr</a:t>
            </a:r>
            <a:r>
              <a:rPr lang="en-US" sz="2400" dirty="0"/>
              <a:t>", model = TRUE, x = FALSE, y = FALSE, </a:t>
            </a:r>
            <a:r>
              <a:rPr lang="en-US" sz="2400" dirty="0" err="1"/>
              <a:t>qr</a:t>
            </a:r>
            <a:r>
              <a:rPr lang="en-US" sz="2400" dirty="0"/>
              <a:t> = TRUE,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singular.ok</a:t>
            </a:r>
            <a:r>
              <a:rPr lang="en-US" sz="2400" dirty="0"/>
              <a:t> = TRUE, contrasts = NULL, offset, ...)</a:t>
            </a:r>
          </a:p>
        </p:txBody>
      </p:sp>
    </p:spTree>
    <p:extLst>
      <p:ext uri="{BB962C8B-B14F-4D97-AF65-F5344CB8AC3E}">
        <p14:creationId xmlns:p14="http://schemas.microsoft.com/office/powerpoint/2010/main" val="335580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paper</a:t>
            </a:r>
          </a:p>
          <a:p>
            <a:pPr marL="0" indent="0">
              <a:buNone/>
            </a:pPr>
            <a:r>
              <a:rPr lang="en-US" dirty="0" smtClean="0"/>
              <a:t>-Regression analysis</a:t>
            </a:r>
          </a:p>
          <a:p>
            <a:pPr marL="0" indent="0">
              <a:buNone/>
            </a:pPr>
            <a:r>
              <a:rPr lang="en-US" dirty="0" smtClean="0"/>
              <a:t>-The math basics</a:t>
            </a:r>
          </a:p>
          <a:p>
            <a:pPr marL="0" indent="0">
              <a:buNone/>
            </a:pPr>
            <a:r>
              <a:rPr lang="en-US" dirty="0" smtClean="0"/>
              <a:t>-Considerations and common mistakes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Exercises combining statistics and R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99" y="642559"/>
            <a:ext cx="5877277" cy="363008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719384"/>
            <a:ext cx="8229600" cy="179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Regression analysis: A set of statistical approaches to estimating the relationship among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0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671"/>
            <a:ext cx="8229600" cy="4525963"/>
          </a:xfrm>
        </p:spPr>
        <p:txBody>
          <a:bodyPr/>
          <a:lstStyle/>
          <a:p>
            <a:r>
              <a:rPr lang="en-US" dirty="0" smtClean="0"/>
              <a:t>With independent variable x, can you estimate dependent variable y?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3" y="2760927"/>
            <a:ext cx="3619500" cy="1885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33" y="4646083"/>
            <a:ext cx="3619500" cy="1588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082" y="3057260"/>
            <a:ext cx="233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-There is a regression</a:t>
            </a:r>
          </a:p>
          <a:p>
            <a:r>
              <a:rPr lang="en-US" dirty="0"/>
              <a:t>r</a:t>
            </a:r>
            <a:r>
              <a:rPr lang="en-US" dirty="0" smtClean="0"/>
              <a:t>elationship when the mean of Y changes with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3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8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81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Variability is constant</a:t>
            </a:r>
          </a:p>
          <a:p>
            <a:endParaRPr lang="en-US" dirty="0"/>
          </a:p>
          <a:p>
            <a:r>
              <a:rPr lang="en-US" dirty="0" smtClean="0"/>
              <a:t>Data points are independent, different samples</a:t>
            </a:r>
          </a:p>
          <a:p>
            <a:endParaRPr lang="en-US" dirty="0"/>
          </a:p>
          <a:p>
            <a:r>
              <a:rPr lang="en-US" dirty="0" smtClean="0"/>
              <a:t>Y is not intertwined with X</a:t>
            </a:r>
          </a:p>
          <a:p>
            <a:endParaRPr lang="en-US" dirty="0"/>
          </a:p>
          <a:p>
            <a:r>
              <a:rPr lang="en-US" dirty="0" smtClean="0"/>
              <a:t>X measurements are precise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6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Part </a:t>
            </a:r>
            <a:r>
              <a:rPr lang="mr-IN" dirty="0" smtClean="0"/>
              <a:t>–</a:t>
            </a:r>
            <a:r>
              <a:rPr lang="en-US" dirty="0" smtClean="0"/>
              <a:t>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2" y="1420133"/>
            <a:ext cx="82126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“Estimating the value of Y with X”</a:t>
            </a:r>
          </a:p>
          <a:p>
            <a:pPr marL="0" indent="0">
              <a:buNone/>
            </a:pPr>
            <a:r>
              <a:rPr lang="en-US" dirty="0" smtClean="0"/>
              <a:t>Condition Expectation </a:t>
            </a:r>
            <a:r>
              <a:rPr lang="en-US" b="1" dirty="0" smtClean="0"/>
              <a:t>E(Y|X)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b="1" dirty="0" smtClean="0"/>
              <a:t>µ(x)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µ &lt;- “population mean in statistics”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µ</a:t>
            </a:r>
            <a:r>
              <a:rPr lang="en-US" b="1" dirty="0"/>
              <a:t>(x</a:t>
            </a:r>
            <a:r>
              <a:rPr lang="en-US" b="1" dirty="0" smtClean="0"/>
              <a:t>) = ß</a:t>
            </a:r>
            <a:r>
              <a:rPr lang="en-US" b="1" baseline="-25000" dirty="0" smtClean="0"/>
              <a:t>o</a:t>
            </a:r>
            <a:r>
              <a:rPr lang="en-US" b="1" dirty="0" smtClean="0"/>
              <a:t>+ß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ε</a:t>
            </a:r>
            <a:r>
              <a:rPr lang="en-US" b="1" dirty="0" smtClean="0"/>
              <a:t> = Y - µ(x)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6" y="3435698"/>
            <a:ext cx="4596190" cy="3041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5083" y="6488668"/>
            <a:ext cx="233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23143" y="3810000"/>
            <a:ext cx="532191" cy="5321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55334" y="4342190"/>
            <a:ext cx="2213428" cy="1475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88381" y="3810000"/>
            <a:ext cx="725714" cy="532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14095" y="4342190"/>
            <a:ext cx="2781905" cy="447524"/>
          </a:xfrm>
          <a:prstGeom prst="line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3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 Part </a:t>
            </a:r>
            <a:r>
              <a:rPr lang="mr-IN" dirty="0" smtClean="0"/>
              <a:t>–</a:t>
            </a:r>
            <a:r>
              <a:rPr lang="en-US" dirty="0" smtClean="0"/>
              <a:t> Least Squares Estimation:</a:t>
            </a:r>
            <a:br>
              <a:rPr lang="en-US" dirty="0" smtClean="0"/>
            </a:br>
            <a:r>
              <a:rPr lang="en-US" dirty="0" smtClean="0"/>
              <a:t>Generating a best fit 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87" y="1417638"/>
            <a:ext cx="13716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658" y="3371546"/>
            <a:ext cx="2336800" cy="138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745" y="4902199"/>
            <a:ext cx="1651000" cy="5588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1" y="2005695"/>
            <a:ext cx="584441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1. Find the means of all X and Y values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2. Find the slope using standard </a:t>
            </a:r>
            <a:r>
              <a:rPr lang="en-US" sz="2800" dirty="0"/>
              <a:t>d</a:t>
            </a:r>
            <a:r>
              <a:rPr lang="en-US" sz="2800" dirty="0" smtClean="0"/>
              <a:t>eviations and R (simplified here)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3. Use that high school algebra to find Y-intercept b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900" dirty="0" smtClean="0"/>
              <a:t>*LSE approach seems to work best for general error distributions. Susceptible to major outliers. Use diagnostic outlier tests prior to analyses</a:t>
            </a:r>
          </a:p>
        </p:txBody>
      </p:sp>
    </p:spTree>
    <p:extLst>
      <p:ext uri="{BB962C8B-B14F-4D97-AF65-F5344CB8AC3E}">
        <p14:creationId xmlns:p14="http://schemas.microsoft.com/office/powerpoint/2010/main" val="230060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Part </a:t>
            </a:r>
            <a:r>
              <a:rPr lang="mr-IN" dirty="0" smtClean="0"/>
              <a:t>–</a:t>
            </a:r>
            <a:r>
              <a:rPr lang="en-US" dirty="0" smtClean="0"/>
              <a:t> Assessing the outcome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8749" y="4579938"/>
            <a:ext cx="750908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Confidence in a single point µ(x) = </a:t>
            </a:r>
            <a:r>
              <a:rPr lang="en-US" b="1" dirty="0" err="1"/>
              <a:t>ß</a:t>
            </a:r>
            <a:r>
              <a:rPr lang="en-US" b="1" baseline="-25000" dirty="0" err="1"/>
              <a:t>o</a:t>
            </a:r>
            <a:r>
              <a:rPr lang="en-US" b="1" dirty="0"/>
              <a:t>+ ß</a:t>
            </a:r>
            <a:r>
              <a:rPr lang="en-US" b="1" baseline="-25000" dirty="0"/>
              <a:t>1</a:t>
            </a:r>
            <a:r>
              <a:rPr lang="en-US" b="1" dirty="0"/>
              <a:t>x ± t</a:t>
            </a:r>
            <a:r>
              <a:rPr lang="en-US" b="1" baseline="-25000" dirty="0"/>
              <a:t>0.95</a:t>
            </a:r>
            <a:r>
              <a:rPr lang="en-US" b="1" dirty="0"/>
              <a:t>SE(</a:t>
            </a:r>
            <a:r>
              <a:rPr lang="en-US" b="1" dirty="0" err="1"/>
              <a:t>ŷ</a:t>
            </a:r>
            <a:r>
              <a:rPr lang="en-US" b="1" dirty="0"/>
              <a:t>(x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 Coefficient of determination. </a:t>
            </a:r>
          </a:p>
          <a:p>
            <a:r>
              <a:rPr lang="en-US" b="1" dirty="0" smtClean="0"/>
              <a:t>How well the regression line approximate real data points, “Goodness of fit”</a:t>
            </a:r>
          </a:p>
          <a:p>
            <a:endParaRPr lang="en-US" b="1" dirty="0"/>
          </a:p>
          <a:p>
            <a:r>
              <a:rPr lang="en-US" b="1" dirty="0" smtClean="0"/>
              <a:t>versus R (coefficient of correlation) measures the strength and direction of </a:t>
            </a:r>
            <a:endParaRPr lang="en-US" b="1" dirty="0"/>
          </a:p>
          <a:p>
            <a:r>
              <a:rPr lang="en-US" b="1" dirty="0" smtClean="0"/>
              <a:t>  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3" y="1236209"/>
            <a:ext cx="4254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1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723"/>
            <a:ext cx="8229600" cy="3815973"/>
          </a:xfrm>
        </p:spPr>
        <p:txBody>
          <a:bodyPr>
            <a:normAutofit/>
          </a:bodyPr>
          <a:lstStyle/>
          <a:p>
            <a:r>
              <a:rPr lang="en-US" dirty="0" smtClean="0"/>
              <a:t>Concluding no relationship between X and Y when R</a:t>
            </a:r>
            <a:r>
              <a:rPr lang="en-US" baseline="30000" dirty="0" smtClean="0"/>
              <a:t>2</a:t>
            </a:r>
            <a:r>
              <a:rPr lang="en-US" dirty="0" smtClean="0"/>
              <a:t> is low </a:t>
            </a:r>
          </a:p>
          <a:p>
            <a:endParaRPr lang="en-US" dirty="0" smtClean="0"/>
          </a:p>
          <a:p>
            <a:r>
              <a:rPr lang="en-US" dirty="0" smtClean="0"/>
              <a:t>Extrapolating beyond the data</a:t>
            </a:r>
          </a:p>
          <a:p>
            <a:endParaRPr lang="en-US" dirty="0" smtClean="0"/>
          </a:p>
          <a:p>
            <a:r>
              <a:rPr lang="en-US" dirty="0"/>
              <a:t>Fitting to rolling averages or smoothed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8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5925</TotalTime>
  <Words>667</Words>
  <Application>Microsoft Macintosh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Biostats Journal Club 1: Simple Linear Regression and Intro to R</vt:lpstr>
      <vt:lpstr>Today’s Structure</vt:lpstr>
      <vt:lpstr>PowerPoint Presentation</vt:lpstr>
      <vt:lpstr>Simple Linear Regression</vt:lpstr>
      <vt:lpstr>Assumptions</vt:lpstr>
      <vt:lpstr>Math Part – The basics</vt:lpstr>
      <vt:lpstr>Math Part – Least Squares Estimation: Generating a best fit line</vt:lpstr>
      <vt:lpstr>Math Part – Assessing the outcome </vt:lpstr>
      <vt:lpstr>Common Mistakes</vt:lpstr>
      <vt:lpstr>Identical statistics with different data</vt:lpstr>
      <vt:lpstr>Extrapolating beyond the data is a no no</vt:lpstr>
      <vt:lpstr>Fitting to smoothed data is also a no no</vt:lpstr>
      <vt:lpstr>PowerPoint Presentation</vt:lpstr>
      <vt:lpstr>Basic data types in R</vt:lpstr>
      <vt:lpstr>Data structures in R</vt:lpstr>
      <vt:lpstr>Using data structures</vt:lpstr>
      <vt:lpstr>Using data structures</vt:lpstr>
      <vt:lpstr>Functions()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Biostats Journal Club 1: Simple Linear Regression and Intro to R</dc:title>
  <dc:creator>R</dc:creator>
  <cp:lastModifiedBy>R</cp:lastModifiedBy>
  <cp:revision>39</cp:revision>
  <dcterms:created xsi:type="dcterms:W3CDTF">2018-01-15T05:32:06Z</dcterms:created>
  <dcterms:modified xsi:type="dcterms:W3CDTF">2018-02-16T00:24:24Z</dcterms:modified>
</cp:coreProperties>
</file>