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7" r:id="rId3"/>
    <p:sldId id="288" r:id="rId4"/>
    <p:sldId id="275" r:id="rId5"/>
    <p:sldId id="267" r:id="rId6"/>
    <p:sldId id="257" r:id="rId7"/>
    <p:sldId id="272" r:id="rId8"/>
    <p:sldId id="285" r:id="rId9"/>
    <p:sldId id="286" r:id="rId10"/>
    <p:sldId id="294" r:id="rId11"/>
    <p:sldId id="289" r:id="rId12"/>
    <p:sldId id="258" r:id="rId13"/>
    <p:sldId id="295" r:id="rId14"/>
    <p:sldId id="260" r:id="rId15"/>
    <p:sldId id="291" r:id="rId16"/>
    <p:sldId id="292" r:id="rId17"/>
    <p:sldId id="293" r:id="rId18"/>
    <p:sldId id="261" r:id="rId19"/>
    <p:sldId id="268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81352"/>
  </p:normalViewPr>
  <p:slideViewPr>
    <p:cSldViewPr snapToGrid="0" snapToObjects="1" showGuides="1">
      <p:cViewPr varScale="1">
        <p:scale>
          <a:sx n="100" d="100"/>
          <a:sy n="100" d="100"/>
        </p:scale>
        <p:origin x="176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B36B9-3E46-BA41-AAAD-340EA71CEAF0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B744-62DE-4C4D-8133-78F4F6B8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7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FB744-62DE-4C4D-8133-78F4F6B85D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94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work smarter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FB744-62DE-4C4D-8133-78F4F6B85D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0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FB744-62DE-4C4D-8133-78F4F6B85D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60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data generated by sampling properties of living things follow a common frequency distribution: most values are near the mean value, and more extreme values appear much less frequently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real data will never be identical to a particular distribution, the frequency distribution of real data will often be close enough to a distribution that we can use the distribution as a stand-in for the observed data; normal data is always symmetrical around the mean, an kind of ideal histogram.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FB744-62DE-4C4D-8133-78F4F6B85D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44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FB744-62DE-4C4D-8133-78F4F6B85D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10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FB744-62DE-4C4D-8133-78F4F6B85D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06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FB744-62DE-4C4D-8133-78F4F6B85D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79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FB744-62DE-4C4D-8133-78F4F6B85D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27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FB744-62DE-4C4D-8133-78F4F6B85D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68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frequency histogram is something that I use every time I analyze a single cell RNA seq dataset. </a:t>
            </a:r>
          </a:p>
          <a:p>
            <a:r>
              <a:rPr lang="en-US" dirty="0"/>
              <a:t>count observations and put them in bins.</a:t>
            </a:r>
          </a:p>
          <a:p>
            <a:endParaRPr lang="en-US" dirty="0"/>
          </a:p>
          <a:p>
            <a:r>
              <a:rPr lang="en-US" dirty="0"/>
              <a:t>histograms are used to summarize data distribution and spread</a:t>
            </a:r>
          </a:p>
          <a:p>
            <a:r>
              <a:rPr lang="en-US" dirty="0"/>
              <a:t>provide a lot of nuance to visualization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FB744-62DE-4C4D-8133-78F4F6B85D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FB744-62DE-4C4D-8133-78F4F6B85D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4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think about variance?</a:t>
            </a:r>
          </a:p>
          <a:p>
            <a:endParaRPr lang="en-US" dirty="0"/>
          </a:p>
          <a:p>
            <a:r>
              <a:rPr lang="en-US" dirty="0"/>
              <a:t>click</a:t>
            </a:r>
          </a:p>
          <a:p>
            <a:endParaRPr lang="en-US" dirty="0"/>
          </a:p>
          <a:p>
            <a:r>
              <a:rPr lang="en-US" dirty="0"/>
              <a:t>A single number that preserves a lot of information about the data. Also reduces clutter - you don’t have to look at every single </a:t>
            </a:r>
            <a:r>
              <a:rPr lang="en-US" dirty="0" err="1"/>
              <a:t>datapoint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FB744-62DE-4C4D-8133-78F4F6B85D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2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way of talking about how much variation overall there is in the dataset</a:t>
            </a:r>
          </a:p>
          <a:p>
            <a:r>
              <a:rPr lang="en-US" dirty="0"/>
              <a:t>increasing variance for datasets which all have a mean of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FB744-62DE-4C4D-8133-78F4F6B85D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16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means squared difference of every point from the mean</a:t>
            </a:r>
          </a:p>
          <a:p>
            <a:r>
              <a:rPr lang="en-US" dirty="0"/>
              <a:t>1) calculate distance from each point to mean</a:t>
            </a:r>
          </a:p>
          <a:p>
            <a:r>
              <a:rPr lang="en-US" dirty="0"/>
              <a:t>2) square the distances</a:t>
            </a:r>
          </a:p>
          <a:p>
            <a:r>
              <a:rPr lang="en-US" dirty="0"/>
              <a:t>3) sum the distances and divide by the number of points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hate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FB744-62DE-4C4D-8133-78F4F6B85D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94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experiments use a sample of conditions, rather than knowing all conditions ever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sample size decreases N-1 is a pretty good correction for the fact that the sample variance gets lower (you're just more likely to sample near the peak of the distribution---see figure). If sample size is really big then it doesn't matter any meaningful amount.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calculate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dividing just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(which is intuitive) our estimation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be an underestimate. To compensate, we divide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n−1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FB744-62DE-4C4D-8133-78F4F6B85D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8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it’s nice to have the spread in the same scale than the 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FB744-62DE-4C4D-8133-78F4F6B85D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9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figure shows three normal distributions. They all have a mean of zero, but they have different standard deviations and, therefore, different widths.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FB744-62DE-4C4D-8133-78F4F6B85D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4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61BA-3A9F-EB44-BF50-CE64A8B77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AB716-464F-1147-83AB-854A8B8C5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5E243-8C23-194E-AA98-64788C57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7126-4996-F84D-8A36-E9AE77F51EA3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66B91-B1BE-5E46-A9E0-C75C524E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D534-F497-C946-82A0-DB3ACD62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DE1D-D496-A34A-B106-1E82387B0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1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0F2D-AD5A-DE49-A932-835AB1E3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64122-5617-7F42-9DE7-2DB7381DA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70F90-8640-FA48-8AF5-DD423FD3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7126-4996-F84D-8A36-E9AE77F51EA3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E86E-1062-AF43-86E3-B819586A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272F6-821D-384E-8568-DBD902CB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DE1D-D496-A34A-B106-1E82387B0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D8846A-F0B4-954B-AB12-86FDBF2DD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44530-1F1E-AF4B-8FB8-B6AA833F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C04CE-E725-6549-90E2-C2249145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7126-4996-F84D-8A36-E9AE77F51EA3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5A5F-020A-DC4E-BDA5-FAAC77C4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6FA26-4476-A941-A583-2E4705A9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DE1D-D496-A34A-B106-1E82387B0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3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8650-4D16-574C-A37F-CD00C7E7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DBB74-0C10-CA43-B53C-10544544B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0B9F8-3618-E244-B286-B1C3C5CB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7126-4996-F84D-8A36-E9AE77F51EA3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56E2E-8A48-6B4C-B576-CB503D5C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4C37E-90A5-8E48-A892-D4FEA1A1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DE1D-D496-A34A-B106-1E82387B0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3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88C5-F196-754E-B8EC-F6F1B87E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920F0-2B42-C546-AE85-61574C06F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A194F-7DAE-6844-A849-F5F9B913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7126-4996-F84D-8A36-E9AE77F51EA3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ABD1B-7AD5-7743-9088-0F453C7C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41C84-921B-9849-8CDC-942A43AF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DE1D-D496-A34A-B106-1E82387B0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6632-57FF-1A47-8419-6770FB9F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C1CBA-3860-644C-8B7B-6C73DB706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81E1E-BF16-4948-8B17-743309E39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F0C11-45AE-9046-B754-B1F4E3DE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7126-4996-F84D-8A36-E9AE77F51EA3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860-0A75-D948-9858-18E57110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B56CD-EC1B-A640-B776-4A9E2B7E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DE1D-D496-A34A-B106-1E82387B0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5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FB4D-42AD-7044-9CA5-89F7231F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3FF7C-A791-BB42-8AF5-325A6C6F3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60ECB-BCF6-974F-BD09-060BC3E1F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58C01-917A-B043-A9DF-A930E62AF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8771A-9942-C941-B7BD-D05F6DFDF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60D47-D5B6-6F47-B3B2-807EA590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7126-4996-F84D-8A36-E9AE77F51EA3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5911B-D802-FA42-8A25-C162251B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B2949-4163-FB4A-93FB-4F292CBD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DE1D-D496-A34A-B106-1E82387B0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4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6BD2-DCEC-E047-9F17-3AFFCF62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B9447-2F80-6C42-B40F-CA91B80B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7126-4996-F84D-8A36-E9AE77F51EA3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28781-2CDD-AA4C-9EB9-EFD4052B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6B894-17D6-C146-A47D-EDC9F210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DE1D-D496-A34A-B106-1E82387B0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0CFC5-44A0-3E4D-A4B4-281F8F2B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7126-4996-F84D-8A36-E9AE77F51EA3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ED126-0FA8-6A4B-8E02-2E1E29F8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1326F-D548-E144-BC57-888873B0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DE1D-D496-A34A-B106-1E82387B0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1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1DAB-39B8-684B-9F7E-4474C096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E079-200B-014B-8634-2E96D4311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03BEC-65B0-854E-BA29-6FBDDC557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263E6-BEF0-504C-A8CB-441A310B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7126-4996-F84D-8A36-E9AE77F51EA3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28731-D428-9449-AAA3-B572B1F6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32577-FE18-1849-8E18-91A6559A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DE1D-D496-A34A-B106-1E82387B0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4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E338-CD98-0447-8DE6-86CFB4EA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04137-6ABF-C84D-A824-82D1CFC8C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B82BE-F4F9-8746-985E-2679DA4C2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39F75-F3C3-974D-8E3B-46285331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7126-4996-F84D-8A36-E9AE77F51EA3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E1763-23EC-CF4E-9035-BE625497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77657-16BF-0D45-A740-4BE6DBC4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DE1D-D496-A34A-B106-1E82387B0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5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7249C-482A-404B-A258-B9AEDD02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5AFB-C2EA-0942-9AD5-AD1CF78AF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6E27-A8E2-704E-AF2C-9EB39C3BF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E7126-4996-F84D-8A36-E9AE77F51EA3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82AE8-96BA-934F-92FB-2E3DA182A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42E14-74F2-844A-B9F7-2A168702E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3DE1D-D496-A34A-B106-1E82387B0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3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ebecca.jaszczak@ucsf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7CA42C-C5CB-0A46-818E-502F3BE3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4318000"/>
            <a:ext cx="11379200" cy="25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2BFC3B-3941-7A44-A68D-BC5A953AD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100" y="423863"/>
            <a:ext cx="95758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deviation, standard error, and measures of variability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08108-D66C-8B4A-86A7-6DB4BE244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3538"/>
            <a:ext cx="9144000" cy="1655762"/>
          </a:xfrm>
        </p:spPr>
        <p:txBody>
          <a:bodyPr/>
          <a:lstStyle/>
          <a:p>
            <a:r>
              <a:rPr lang="en-US" dirty="0"/>
              <a:t>Rebecca Jaszczak (</a:t>
            </a:r>
            <a:r>
              <a:rPr lang="en-US" dirty="0">
                <a:hlinkClick r:id="rId4"/>
              </a:rPr>
              <a:t>rebecca.jaszczak@ucsf.edu</a:t>
            </a:r>
            <a:r>
              <a:rPr lang="en-US" dirty="0"/>
              <a:t>)</a:t>
            </a:r>
          </a:p>
          <a:p>
            <a:r>
              <a:rPr lang="en-US" dirty="0"/>
              <a:t>Laird Lab, BMS Graduate Program</a:t>
            </a:r>
          </a:p>
          <a:p>
            <a:r>
              <a:rPr lang="en-US" dirty="0"/>
              <a:t>01/17/2019 Biostats Club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F46B4-5602-B948-90B8-8F78084EF91E}"/>
              </a:ext>
            </a:extLst>
          </p:cNvPr>
          <p:cNvSpPr txBox="1"/>
          <p:nvPr/>
        </p:nvSpPr>
        <p:spPr>
          <a:xfrm>
            <a:off x="6527800" y="6502400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statisticshowto.datasciencecentral.com</a:t>
            </a:r>
          </a:p>
        </p:txBody>
      </p:sp>
    </p:spTree>
    <p:extLst>
      <p:ext uri="{BB962C8B-B14F-4D97-AF65-F5344CB8AC3E}">
        <p14:creationId xmlns:p14="http://schemas.microsoft.com/office/powerpoint/2010/main" val="5139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3F37-99DC-3149-BA64-39306BE5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AD192-ECF9-3E4C-B466-86AC9E2BB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729" y="1690688"/>
            <a:ext cx="477654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3C72-3F50-AA4A-8992-7DFB75E2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about standard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3F15-8348-0A4A-BBB4-164A4DB3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C485-704D-964F-B4E1-8907898D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58BCB-80A8-E247-B410-60BF6D4DFB1C}"/>
              </a:ext>
            </a:extLst>
          </p:cNvPr>
          <p:cNvSpPr txBox="1"/>
          <p:nvPr/>
        </p:nvSpPr>
        <p:spPr>
          <a:xfrm>
            <a:off x="10960573" y="6611779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David Quigley, UCSF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812FE18-AC09-5F4C-8F4C-3823895C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30317" y="1825625"/>
            <a:ext cx="5131366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4FB407-1B9A-004D-83D4-EACBFA45F710}"/>
              </a:ext>
            </a:extLst>
          </p:cNvPr>
          <p:cNvSpPr txBox="1"/>
          <p:nvPr/>
        </p:nvSpPr>
        <p:spPr>
          <a:xfrm rot="19636849">
            <a:off x="7552531" y="4725601"/>
            <a:ext cx="4011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not normal?</a:t>
            </a:r>
          </a:p>
          <a:p>
            <a:r>
              <a:rPr lang="en-US" dirty="0"/>
              <a:t>power transforms or box-cox transform…</a:t>
            </a:r>
          </a:p>
          <a:p>
            <a:r>
              <a:rPr lang="en-US" dirty="0"/>
              <a:t>a story for another day</a:t>
            </a:r>
          </a:p>
        </p:txBody>
      </p:sp>
    </p:spTree>
    <p:extLst>
      <p:ext uri="{BB962C8B-B14F-4D97-AF65-F5344CB8AC3E}">
        <p14:creationId xmlns:p14="http://schemas.microsoft.com/office/powerpoint/2010/main" val="8163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C485-704D-964F-B4E1-8907898D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8E305E-241C-364A-B1B0-5582542AD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3737" y="1825625"/>
            <a:ext cx="7064525" cy="4351338"/>
          </a:xfrm>
        </p:spPr>
      </p:pic>
    </p:spTree>
    <p:extLst>
      <p:ext uri="{BB962C8B-B14F-4D97-AF65-F5344CB8AC3E}">
        <p14:creationId xmlns:p14="http://schemas.microsoft.com/office/powerpoint/2010/main" val="1927580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9A8D-893E-6448-9D60-B3440835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69C9-E540-704B-A020-C783BA24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standard deviation describes variation in a sample or population.</a:t>
            </a:r>
          </a:p>
          <a:p>
            <a:r>
              <a:rPr lang="en-US" dirty="0"/>
              <a:t>The standard error of the mean describes confidence in the estimate of the sample mean.</a:t>
            </a:r>
          </a:p>
        </p:txBody>
      </p:sp>
    </p:spTree>
    <p:extLst>
      <p:ext uri="{BB962C8B-B14F-4D97-AF65-F5344CB8AC3E}">
        <p14:creationId xmlns:p14="http://schemas.microsoft.com/office/powerpoint/2010/main" val="397943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9A8D-893E-6448-9D60-B3440835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69C9-E540-704B-A020-C783BA24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Often reported as “confidence intervals” or “error bars”</a:t>
            </a:r>
          </a:p>
          <a:p>
            <a:endParaRPr lang="en-US" dirty="0"/>
          </a:p>
          <a:p>
            <a:r>
              <a:rPr lang="en-US" dirty="0"/>
              <a:t>Depends on variance</a:t>
            </a:r>
            <a:br>
              <a:rPr lang="en-US" dirty="0"/>
            </a:br>
            <a:r>
              <a:rPr lang="en-US" dirty="0"/>
              <a:t>- increased variance = more difficulty getting a sample to model the population</a:t>
            </a:r>
          </a:p>
          <a:p>
            <a:r>
              <a:rPr lang="en-US" dirty="0"/>
              <a:t>Depends on size</a:t>
            </a:r>
            <a:br>
              <a:rPr lang="en-US" dirty="0"/>
            </a:br>
            <a:r>
              <a:rPr lang="en-US" dirty="0"/>
              <a:t>- larger samples are more representative than smaller</a:t>
            </a:r>
          </a:p>
        </p:txBody>
      </p:sp>
    </p:spTree>
    <p:extLst>
      <p:ext uri="{BB962C8B-B14F-4D97-AF65-F5344CB8AC3E}">
        <p14:creationId xmlns:p14="http://schemas.microsoft.com/office/powerpoint/2010/main" val="25166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9A8D-893E-6448-9D60-B3440835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error = some </a:t>
            </a:r>
            <a:r>
              <a:rPr lang="en-US" dirty="0" err="1"/>
              <a:t>maths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69C9-E540-704B-A020-C783BA24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 = SD</a:t>
            </a:r>
            <a:r>
              <a:rPr lang="en-US" baseline="-25000" dirty="0"/>
              <a:t>(sample)</a:t>
            </a:r>
            <a:r>
              <a:rPr lang="en-US" dirty="0"/>
              <a:t> / √N</a:t>
            </a:r>
          </a:p>
          <a:p>
            <a:endParaRPr lang="en-US" dirty="0"/>
          </a:p>
          <a:p>
            <a:r>
              <a:rPr lang="en-US" dirty="0"/>
              <a:t>sample mean and SE can be used to estimate the probability that population mean lies within given bounds, given the assumption that the population has approximately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0342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2CFE-38E8-5449-806C-A01B4BC3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totality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9357BE-49AA-6A4C-8481-BE8240ECD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5868" y="1572567"/>
            <a:ext cx="5920264" cy="371286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776599-286E-AD4A-89AD-429C29F34949}"/>
              </a:ext>
            </a:extLst>
          </p:cNvPr>
          <p:cNvSpPr txBox="1"/>
          <p:nvPr/>
        </p:nvSpPr>
        <p:spPr>
          <a:xfrm>
            <a:off x="10959058" y="6611779"/>
            <a:ext cx="123294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/>
                <a:ea typeface="ＭＳ Ｐゴシック" pitchFamily="-109" charset="-128"/>
                <a:cs typeface="Calibri"/>
              </a:rPr>
              <a:t>David Quigley, UCSF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A87C80-4155-3040-8B05-E8BAAE711646}"/>
              </a:ext>
            </a:extLst>
          </p:cNvPr>
          <p:cNvSpPr/>
          <p:nvPr/>
        </p:nvSpPr>
        <p:spPr>
          <a:xfrm>
            <a:off x="184149" y="5688449"/>
            <a:ext cx="11823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3</a:t>
            </a:r>
            <a:r>
              <a:rPr lang="en-US" dirty="0"/>
              <a:t>: Presenting the variation using SEM and SD. </a:t>
            </a:r>
            <a:r>
              <a:rPr lang="en-US" b="1" dirty="0"/>
              <a:t>3A</a:t>
            </a:r>
            <a:r>
              <a:rPr lang="en-US" dirty="0"/>
              <a:t> shows the entire dataset, with random noise on the X-axis to make the data easier to see. </a:t>
            </a:r>
            <a:r>
              <a:rPr lang="en-US" b="1" dirty="0"/>
              <a:t>3B</a:t>
            </a:r>
            <a:r>
              <a:rPr lang="en-US" dirty="0"/>
              <a:t> shows the sample from the dataset. </a:t>
            </a:r>
            <a:r>
              <a:rPr lang="en-US" b="1" dirty="0"/>
              <a:t>3C</a:t>
            </a:r>
            <a:r>
              <a:rPr lang="en-US" dirty="0"/>
              <a:t> shows a box and whiskers plot of the sample data. </a:t>
            </a:r>
            <a:r>
              <a:rPr lang="en-US" b="1" dirty="0"/>
              <a:t>3D</a:t>
            </a:r>
            <a:r>
              <a:rPr lang="en-US" dirty="0"/>
              <a:t> shows a bar plot of sample mean +/- one SD. </a:t>
            </a:r>
            <a:r>
              <a:rPr lang="en-US" b="1" dirty="0"/>
              <a:t>3E</a:t>
            </a:r>
            <a:r>
              <a:rPr lang="en-US" dirty="0"/>
              <a:t> shows a bar plot of sample mean +/- one SEM.</a:t>
            </a:r>
          </a:p>
        </p:txBody>
      </p:sp>
    </p:spTree>
    <p:extLst>
      <p:ext uri="{BB962C8B-B14F-4D97-AF65-F5344CB8AC3E}">
        <p14:creationId xmlns:p14="http://schemas.microsoft.com/office/powerpoint/2010/main" val="1308086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80D0-8D2E-994C-B7A2-92D777D9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2773-8A44-0E40-A72F-AAE8599C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12CCEB-C1A1-CD46-A2C8-1832FCC56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21" y="0"/>
            <a:ext cx="9903157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901567E-18F6-AE40-B888-8474C340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85854">
            <a:off x="838199" y="1495425"/>
            <a:ext cx="4216401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On the CLE!</a:t>
            </a:r>
          </a:p>
        </p:txBody>
      </p:sp>
    </p:spTree>
    <p:extLst>
      <p:ext uri="{BB962C8B-B14F-4D97-AF65-F5344CB8AC3E}">
        <p14:creationId xmlns:p14="http://schemas.microsoft.com/office/powerpoint/2010/main" val="205253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3EAE-EA81-E44C-9D7C-6AA18D0F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1389B-5FCC-144C-8B68-0ED08B833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9" t="10791" r="11066" b="8613"/>
          <a:stretch/>
        </p:blipFill>
        <p:spPr>
          <a:xfrm>
            <a:off x="3276600" y="1955800"/>
            <a:ext cx="5232400" cy="422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EF8CF2-C081-4D4B-8182-37F0836AA0C0}"/>
              </a:ext>
            </a:extLst>
          </p:cNvPr>
          <p:cNvSpPr txBox="1"/>
          <p:nvPr/>
        </p:nvSpPr>
        <p:spPr>
          <a:xfrm>
            <a:off x="5605702" y="618490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4EE47-CC1C-3C4E-BCDE-91335190C77E}"/>
              </a:ext>
            </a:extLst>
          </p:cNvPr>
          <p:cNvSpPr txBox="1"/>
          <p:nvPr/>
        </p:nvSpPr>
        <p:spPr>
          <a:xfrm rot="16200000">
            <a:off x="2084448" y="3885683"/>
            <a:ext cx="20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/ Counts</a:t>
            </a:r>
          </a:p>
        </p:txBody>
      </p:sp>
    </p:spTree>
    <p:extLst>
      <p:ext uri="{BB962C8B-B14F-4D97-AF65-F5344CB8AC3E}">
        <p14:creationId xmlns:p14="http://schemas.microsoft.com/office/powerpoint/2010/main" val="3063841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88EB-92E2-6D42-994B-CB9797F2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5074-6D2D-D24B-92E2-2B9712D91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0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3EAE-EA81-E44C-9D7C-6AA18D0F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 and distributions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F45ABE-E6E8-D244-95AD-98FA64DAED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90" r="6894" b="3890"/>
          <a:stretch/>
        </p:blipFill>
        <p:spPr>
          <a:xfrm>
            <a:off x="6096000" y="1690688"/>
            <a:ext cx="5708649" cy="4252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26405E-412E-D149-8A19-7543D86E3F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91" r="5231" b="3889"/>
          <a:stretch/>
        </p:blipFill>
        <p:spPr>
          <a:xfrm>
            <a:off x="165100" y="1690688"/>
            <a:ext cx="5816600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5FA4-2E4C-224B-91AB-670D0B81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- 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0EF3-36A3-E94A-A795-E3F9E43F0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measure of dispersion of data values around the mean</a:t>
            </a:r>
          </a:p>
          <a:p>
            <a:endParaRPr lang="en-US" dirty="0"/>
          </a:p>
          <a:p>
            <a:r>
              <a:rPr lang="en-US" dirty="0"/>
              <a:t>conveys spread with a single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0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59058" y="6611779"/>
            <a:ext cx="123294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/>
                <a:ea typeface="ＭＳ Ｐゴシック" pitchFamily="-109" charset="-128"/>
                <a:cs typeface="Calibri"/>
              </a:rPr>
              <a:t>David Quigley, UCSF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762001"/>
            <a:ext cx="57460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sz="3600" b="1" dirty="0"/>
          </a:p>
          <a:p>
            <a:r>
              <a:rPr lang="en-US" sz="3000" dirty="0"/>
              <a:t>summarizes the spread (dispersion)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610" y="2372250"/>
            <a:ext cx="8686800" cy="32638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43477" y="5627376"/>
            <a:ext cx="23776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variance: 0.04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04038" y="5628315"/>
            <a:ext cx="23776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variance: 0.15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86981" y="5628315"/>
            <a:ext cx="23776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variance: 0.92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E34DFFC-01D3-174C-A60E-6C5F4AFA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Variance - some pictures</a:t>
            </a:r>
          </a:p>
        </p:txBody>
      </p:sp>
    </p:spTree>
    <p:extLst>
      <p:ext uri="{BB962C8B-B14F-4D97-AF65-F5344CB8AC3E}">
        <p14:creationId xmlns:p14="http://schemas.microsoft.com/office/powerpoint/2010/main" val="111676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5FA4-2E4C-224B-91AB-670D0B81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- some math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898C61-D7ED-CA43-84A7-6239AC3D8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5645" y="1253331"/>
            <a:ext cx="1914058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35F1F9-0273-2D47-AA19-A0D068C91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571" y="2806700"/>
            <a:ext cx="4352503" cy="124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D779B8-7D38-6647-B910-642D635F2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534" y="2226469"/>
            <a:ext cx="4202965" cy="42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0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1F00845-F4E2-1448-BE57-5F556EAE9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population variance (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vs</a:t>
            </a:r>
          </a:p>
          <a:p>
            <a:r>
              <a:rPr lang="en-US" dirty="0"/>
              <a:t>sample variance (s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4" y="4871536"/>
            <a:ext cx="5433989" cy="135307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C003EF0-D2A2-9B47-8D25-B5111BE8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Kinds of variance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AB7950-3655-4E47-8426-AD2380F91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06" y="3636479"/>
            <a:ext cx="4352503" cy="12446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A49B27B-A926-284B-94AB-18B5880E0A1D}"/>
              </a:ext>
            </a:extLst>
          </p:cNvPr>
          <p:cNvGrpSpPr/>
          <p:nvPr/>
        </p:nvGrpSpPr>
        <p:grpSpPr>
          <a:xfrm>
            <a:off x="6908462" y="1998179"/>
            <a:ext cx="4935518" cy="4521200"/>
            <a:chOff x="6908462" y="1998179"/>
            <a:chExt cx="4935518" cy="4521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91A77C9-8DD7-3046-BADF-900DE00FF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08462" y="1998179"/>
              <a:ext cx="4521200" cy="45212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4B0864-E925-3041-9CCD-9643AE347373}"/>
                </a:ext>
              </a:extLst>
            </p:cNvPr>
            <p:cNvSpPr txBox="1"/>
            <p:nvPr/>
          </p:nvSpPr>
          <p:spPr>
            <a:xfrm>
              <a:off x="6908462" y="1998179"/>
              <a:ext cx="493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(In this example, the variance should be close to 1)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DFF59D6-4FCD-354A-9D38-8D990FC3C5EE}"/>
              </a:ext>
            </a:extLst>
          </p:cNvPr>
          <p:cNvSpPr txBox="1"/>
          <p:nvPr/>
        </p:nvSpPr>
        <p:spPr>
          <a:xfrm>
            <a:off x="11281173" y="6580649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90000"/>
                  </a:schemeClr>
                </a:solidFill>
              </a:rPr>
              <a:t>stackoverflow</a:t>
            </a:r>
            <a:endParaRPr lang="en-US" sz="10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53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1F00845-F4E2-1448-BE57-5F556EAE9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Units</a:t>
            </a:r>
            <a:r>
              <a:rPr lang="en-US" baseline="30000" dirty="0"/>
              <a:t>2 </a:t>
            </a:r>
            <a:r>
              <a:rPr lang="en-US" dirty="0"/>
              <a:t> is annoying and a different scale than your data is already in</a:t>
            </a:r>
          </a:p>
          <a:p>
            <a:endParaRPr lang="en-US" dirty="0"/>
          </a:p>
          <a:p>
            <a:r>
              <a:rPr lang="en-US" dirty="0"/>
              <a:t>Taking the square root of variance gives standard deviation!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C003EF0-D2A2-9B47-8D25-B5111BE8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variance in your data - you already do 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88B7C8-5FF4-AC4C-A3C8-D034F304B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804" y="4267191"/>
            <a:ext cx="6046392" cy="6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4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3F37-99DC-3149-BA64-39306BE5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 - width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58F74-E686-2D4E-8ADE-F9E747BBB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0" y="1600200"/>
            <a:ext cx="6794500" cy="502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A3FA3E-366D-D448-B75F-D51222E15D09}"/>
              </a:ext>
            </a:extLst>
          </p:cNvPr>
          <p:cNvSpPr txBox="1"/>
          <p:nvPr/>
        </p:nvSpPr>
        <p:spPr>
          <a:xfrm>
            <a:off x="11268349" y="6611779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2">
                    <a:lumMod val="90000"/>
                  </a:schemeClr>
                </a:solidFill>
              </a:rPr>
              <a:t>dummies.com</a:t>
            </a:r>
            <a:endParaRPr lang="en-US" sz="10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07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720</Words>
  <Application>Microsoft Macintosh PowerPoint</Application>
  <PresentationFormat>Widescreen</PresentationFormat>
  <Paragraphs>107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Office Theme</vt:lpstr>
      <vt:lpstr>Standard deviation, standard error, and measures of variability </vt:lpstr>
      <vt:lpstr>Data distributions</vt:lpstr>
      <vt:lpstr>Data visualizations and distributions</vt:lpstr>
      <vt:lpstr>Variance - some definitions</vt:lpstr>
      <vt:lpstr>Variance - some pictures</vt:lpstr>
      <vt:lpstr>Variance - some math</vt:lpstr>
      <vt:lpstr>Kinds of variance </vt:lpstr>
      <vt:lpstr>Using variance in your data - you already do it</vt:lpstr>
      <vt:lpstr>Standard deviation - width of data</vt:lpstr>
      <vt:lpstr>Standard deviation</vt:lpstr>
      <vt:lpstr>So, what about standard error?</vt:lpstr>
      <vt:lpstr>Normal Distributions</vt:lpstr>
      <vt:lpstr>Normal Distributions</vt:lpstr>
      <vt:lpstr>Standard error</vt:lpstr>
      <vt:lpstr>Standard error</vt:lpstr>
      <vt:lpstr>Standard error = some maths</vt:lpstr>
      <vt:lpstr>In totality</vt:lpstr>
      <vt:lpstr>When to use</vt:lpstr>
      <vt:lpstr>On the CLE!</vt:lpstr>
      <vt:lpstr>R Code!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deviation, standard error, and measures of variability </dc:title>
  <dc:creator>Rebecca Jaszczak</dc:creator>
  <cp:lastModifiedBy>Rebecca Jaszczak</cp:lastModifiedBy>
  <cp:revision>31</cp:revision>
  <dcterms:created xsi:type="dcterms:W3CDTF">2019-01-16T00:49:50Z</dcterms:created>
  <dcterms:modified xsi:type="dcterms:W3CDTF">2019-01-22T22:26:05Z</dcterms:modified>
</cp:coreProperties>
</file>