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67" r:id="rId5"/>
    <p:sldId id="259" r:id="rId6"/>
    <p:sldId id="260" r:id="rId7"/>
    <p:sldId id="261" r:id="rId8"/>
    <p:sldId id="263" r:id="rId9"/>
    <p:sldId id="262" r:id="rId10"/>
    <p:sldId id="270" r:id="rId11"/>
    <p:sldId id="272" r:id="rId12"/>
    <p:sldId id="266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189D3-EF2B-3442-B0CD-29BDE0B5E72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A057-F58C-7140-86DE-C935A60C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TYPO</a:t>
            </a:r>
            <a:r>
              <a:rPr lang="en-US" baseline="0" dirty="0" smtClean="0"/>
              <a:t> REMOVE 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M ROWS AND N COLUMNS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A057-F58C-7140-86DE-C935A60C6C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</a:t>
            </a:r>
            <a:r>
              <a:rPr lang="en-US" baseline="0" dirty="0" smtClean="0"/>
              <a:t>r sources of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A057-F58C-7140-86DE-C935A60C6C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DIMENSIONALITY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A057-F58C-7140-86DE-C935A60C6C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F4B5-D78C-674F-9CBC-6DB55B8F670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2B33-3943-4E4E-BC31-EEDCC4930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Dimensional Data and 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(What it means and why it isn’t scary)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3-17 at 12.01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8"/>
          <a:stretch/>
        </p:blipFill>
        <p:spPr>
          <a:xfrm>
            <a:off x="4861367" y="1461529"/>
            <a:ext cx="3578361" cy="53964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975904" cy="5136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Approximate PC1 and PC2</a:t>
            </a:r>
          </a:p>
          <a:p>
            <a:r>
              <a:rPr lang="en-US" sz="2400" dirty="0"/>
              <a:t>How many PCs can the 2D dataset on the right have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 </a:t>
            </a:r>
            <a:r>
              <a:rPr lang="mr-IN" dirty="0" smtClean="0"/>
              <a:t>–</a:t>
            </a:r>
            <a:r>
              <a:rPr lang="en-US" dirty="0" smtClean="0"/>
              <a:t> 2D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 </a:t>
            </a:r>
            <a:r>
              <a:rPr lang="mr-IN" dirty="0" smtClean="0"/>
              <a:t>–</a:t>
            </a:r>
            <a:r>
              <a:rPr lang="en-US" dirty="0" smtClean="0"/>
              <a:t> 2D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4875"/>
            <a:ext cx="8958805" cy="24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109"/>
            <a:ext cx="8229600" cy="4525963"/>
          </a:xfrm>
        </p:spPr>
        <p:txBody>
          <a:bodyPr/>
          <a:lstStyle/>
          <a:p>
            <a:r>
              <a:rPr lang="en-US" dirty="0" smtClean="0"/>
              <a:t>Finding patterns/correlations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How alike are my samples?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8891" y="6581265"/>
            <a:ext cx="637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UW </a:t>
            </a:r>
            <a:r>
              <a:rPr lang="mr-IN" dirty="0" smtClean="0"/>
              <a:t>–</a:t>
            </a:r>
            <a:r>
              <a:rPr lang="en-US" dirty="0" smtClean="0"/>
              <a:t> Data4Bio 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=sIyMAzAHw6I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7638"/>
            <a:ext cx="8839200" cy="124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6" y="2662238"/>
            <a:ext cx="4467024" cy="3652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068" y="2905246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Matrix</a:t>
            </a:r>
          </a:p>
          <a:p>
            <a:r>
              <a:rPr lang="en-US" dirty="0" smtClean="0"/>
              <a:t>m = ~500,000 </a:t>
            </a:r>
            <a:r>
              <a:rPr lang="en-US" dirty="0" err="1" smtClean="0"/>
              <a:t>snp</a:t>
            </a:r>
            <a:r>
              <a:rPr lang="en-US" dirty="0" smtClean="0"/>
              <a:t> loci</a:t>
            </a:r>
          </a:p>
          <a:p>
            <a:r>
              <a:rPr lang="en-US" dirty="0" smtClean="0"/>
              <a:t>n = ~3000 people</a:t>
            </a:r>
          </a:p>
          <a:p>
            <a:r>
              <a:rPr lang="en-US" dirty="0" smtClean="0"/>
              <a:t>X = (500,000x3,000)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231" y="4815068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 variables which separate the data</a:t>
            </a:r>
          </a:p>
        </p:txBody>
      </p:sp>
    </p:spTree>
    <p:extLst>
      <p:ext uri="{BB962C8B-B14F-4D97-AF65-F5344CB8AC3E}">
        <p14:creationId xmlns:p14="http://schemas.microsoft.com/office/powerpoint/2010/main" val="10957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8891" y="6581265"/>
            <a:ext cx="637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UW </a:t>
            </a:r>
            <a:r>
              <a:rPr lang="mr-IN" dirty="0" smtClean="0"/>
              <a:t>–</a:t>
            </a:r>
            <a:r>
              <a:rPr lang="en-US" dirty="0" smtClean="0"/>
              <a:t> Data4Bio 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=sIyMAzAHw6I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367" y="2369855"/>
            <a:ext cx="22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Matrix</a:t>
            </a:r>
          </a:p>
          <a:p>
            <a:r>
              <a:rPr lang="en-US" dirty="0" smtClean="0"/>
              <a:t>m = 1/sec (3600/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 = ~100,000 neurons</a:t>
            </a:r>
          </a:p>
          <a:p>
            <a:r>
              <a:rPr lang="en-US" dirty="0" smtClean="0"/>
              <a:t>X = (3,600x100,000)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7" y="1382962"/>
            <a:ext cx="6848572" cy="1035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3527120"/>
            <a:ext cx="3479800" cy="314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24" y="3607537"/>
            <a:ext cx="3496745" cy="2973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1800" y="2748084"/>
            <a:ext cx="593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 patterns/correlations which mark </a:t>
            </a:r>
            <a:r>
              <a:rPr lang="en-US" smtClean="0"/>
              <a:t>neural connections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resources</a:t>
            </a:r>
          </a:p>
          <a:p>
            <a:r>
              <a:rPr lang="en-US" dirty="0" smtClean="0"/>
              <a:t>Calculating </a:t>
            </a:r>
            <a:r>
              <a:rPr lang="en-US" dirty="0" smtClean="0"/>
              <a:t>PCs with our 2D example</a:t>
            </a:r>
          </a:p>
          <a:p>
            <a:r>
              <a:rPr lang="en-US" dirty="0" smtClean="0"/>
              <a:t>“Real World” Example of clustering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dimensional or n-dimensional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Basics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in Biological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Dimensionality </a:t>
            </a:r>
            <a:r>
              <a:rPr lang="mr-IN" dirty="0" smtClean="0"/>
              <a:t>–</a:t>
            </a:r>
            <a:r>
              <a:rPr lang="en-US" dirty="0" smtClean="0"/>
              <a:t> the number of attributes in </a:t>
            </a:r>
            <a:r>
              <a:rPr lang="en-US" dirty="0" smtClean="0"/>
              <a:t>a </a:t>
            </a:r>
            <a:r>
              <a:rPr lang="en-US" dirty="0" smtClean="0"/>
              <a:t>dataset (measurements </a:t>
            </a:r>
            <a:r>
              <a:rPr lang="mr-IN" dirty="0" smtClean="0"/>
              <a:t>–</a:t>
            </a:r>
            <a:r>
              <a:rPr lang="en-US" dirty="0" smtClean="0"/>
              <a:t> m)</a:t>
            </a:r>
          </a:p>
          <a:p>
            <a:r>
              <a:rPr lang="en-US" dirty="0" smtClean="0"/>
              <a:t>Number of samples - n</a:t>
            </a:r>
          </a:p>
          <a:p>
            <a:r>
              <a:rPr lang="en-US" dirty="0" smtClean="0"/>
              <a:t>Represent the data in a matrix </a:t>
            </a:r>
            <a:r>
              <a:rPr lang="mr-IN" dirty="0" smtClean="0"/>
              <a:t>–</a:t>
            </a:r>
            <a:r>
              <a:rPr lang="en-US" dirty="0" smtClean="0"/>
              <a:t> X=(m </a:t>
            </a:r>
            <a:r>
              <a:rPr lang="en-US" i="1" dirty="0" smtClean="0"/>
              <a:t>x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1 measurement (m)/sample for 1000 samples (n=1000) -&gt; 1 dimension (1x1000)</a:t>
            </a:r>
          </a:p>
          <a:p>
            <a:pPr lvl="1"/>
            <a:r>
              <a:rPr lang="en-US" dirty="0" smtClean="0"/>
              <a:t>34 measurements/sample for 300 samples -&gt; 34 dimensions (34x300)</a:t>
            </a:r>
          </a:p>
          <a:p>
            <a:r>
              <a:rPr lang="en-US" dirty="0"/>
              <a:t>Big data = lots of numbers =/= high </a:t>
            </a:r>
            <a:r>
              <a:rPr lang="en-US" dirty="0" smtClean="0"/>
              <a:t>dimensional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5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in Biological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64163"/>
          </a:xfrm>
        </p:spPr>
        <p:txBody>
          <a:bodyPr/>
          <a:lstStyle/>
          <a:p>
            <a:r>
              <a:rPr lang="en-US" dirty="0" smtClean="0"/>
              <a:t>Why dimensions?</a:t>
            </a:r>
          </a:p>
          <a:p>
            <a:r>
              <a:rPr lang="en-US" dirty="0" smtClean="0"/>
              <a:t>How do we represent differences between samples in a dataset visually?</a:t>
            </a:r>
            <a:endParaRPr lang="en-US" dirty="0"/>
          </a:p>
          <a:p>
            <a:r>
              <a:rPr lang="en-US" sz="2400" dirty="0" smtClean="0"/>
              <a:t>Expression of one transcript across several samples</a:t>
            </a:r>
          </a:p>
          <a:p>
            <a:pPr lvl="1"/>
            <a:r>
              <a:rPr lang="en-US" sz="2000" dirty="0" smtClean="0"/>
              <a:t>One dimension </a:t>
            </a:r>
            <a:endParaRPr lang="en-US" sz="2000" dirty="0"/>
          </a:p>
        </p:txBody>
      </p:sp>
      <p:pic>
        <p:nvPicPr>
          <p:cNvPr id="4" name="Picture 3" descr="Screen Shot 2018-03-17 at 11.1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6330"/>
            <a:ext cx="9144000" cy="13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in Biological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164"/>
          </a:xfrm>
        </p:spPr>
        <p:txBody>
          <a:bodyPr/>
          <a:lstStyle/>
          <a:p>
            <a:r>
              <a:rPr lang="en-US" dirty="0" smtClean="0"/>
              <a:t>How do we represent differences between samples in a dataset visually?</a:t>
            </a:r>
            <a:endParaRPr lang="en-US" dirty="0"/>
          </a:p>
          <a:p>
            <a:r>
              <a:rPr lang="en-US" sz="2400" dirty="0" smtClean="0"/>
              <a:t>Expression of one transcript across several samples </a:t>
            </a:r>
          </a:p>
          <a:p>
            <a:r>
              <a:rPr lang="en-US" sz="2400" dirty="0" smtClean="0"/>
              <a:t>Expression of two transcripts across several samples </a:t>
            </a:r>
          </a:p>
          <a:p>
            <a:endParaRPr lang="en-US" sz="2400" dirty="0"/>
          </a:p>
        </p:txBody>
      </p:sp>
      <p:pic>
        <p:nvPicPr>
          <p:cNvPr id="5" name="Picture 4" descr="Screen Shot 2018-03-17 at 11.1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09" y="3620654"/>
            <a:ext cx="4000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in Biological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164"/>
          </a:xfrm>
        </p:spPr>
        <p:txBody>
          <a:bodyPr/>
          <a:lstStyle/>
          <a:p>
            <a:r>
              <a:rPr lang="en-US" dirty="0" smtClean="0"/>
              <a:t>Challenge </a:t>
            </a:r>
            <a:r>
              <a:rPr lang="mr-IN" dirty="0" smtClean="0"/>
              <a:t>–</a:t>
            </a:r>
            <a:r>
              <a:rPr lang="en-US" dirty="0" smtClean="0"/>
              <a:t> how do we represent differences between samples in a dataset visually?</a:t>
            </a:r>
            <a:endParaRPr lang="en-US" dirty="0"/>
          </a:p>
          <a:p>
            <a:r>
              <a:rPr lang="en-US" sz="2400" dirty="0" smtClean="0"/>
              <a:t>Expression of one transcript across several samples </a:t>
            </a:r>
          </a:p>
          <a:p>
            <a:r>
              <a:rPr lang="en-US" sz="2400" dirty="0" smtClean="0"/>
              <a:t>Expression of two transcripts across several samples </a:t>
            </a:r>
          </a:p>
          <a:p>
            <a:r>
              <a:rPr lang="en-US" sz="2400" dirty="0" smtClean="0"/>
              <a:t>Expression of three transcripts across several samples </a:t>
            </a:r>
          </a:p>
        </p:txBody>
      </p:sp>
      <p:pic>
        <p:nvPicPr>
          <p:cNvPr id="4" name="Picture 3" descr="Screen Shot 2018-03-17 at 11.13.5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8586" r="1344" b="6733"/>
          <a:stretch/>
        </p:blipFill>
        <p:spPr>
          <a:xfrm>
            <a:off x="2990273" y="4031005"/>
            <a:ext cx="3175000" cy="27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Simplify - Dimensionality Reduction</a:t>
            </a:r>
            <a:endParaRPr lang="en-US" dirty="0"/>
          </a:p>
        </p:txBody>
      </p:sp>
      <p:pic>
        <p:nvPicPr>
          <p:cNvPr id="5" name="Picture 4" descr="Screen Shot 2018-03-17 at 11.24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997364"/>
            <a:ext cx="286819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66248" y="40293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7910" y="1628032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(Time)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1506" y="1997364"/>
            <a:ext cx="4454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plot something like this (thousands of points) more simply?</a:t>
            </a:r>
          </a:p>
          <a:p>
            <a:endParaRPr lang="en-US" sz="2400" dirty="0" smtClean="0"/>
          </a:p>
          <a:p>
            <a:r>
              <a:rPr lang="en-US" sz="2400" dirty="0" smtClean="0"/>
              <a:t>Curse of Dimensionality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Needs: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Visualize/Analyze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Simplicity (fewer values)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Fidelity to complete </a:t>
            </a:r>
            <a:r>
              <a:rPr lang="en-US" sz="2400" dirty="0" smtClean="0"/>
              <a:t>dataset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“Retain Variation” in the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7909" y="6488668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Knox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Goals </a:t>
            </a:r>
            <a:r>
              <a:rPr lang="mr-IN" dirty="0" smtClean="0"/>
              <a:t>–</a:t>
            </a:r>
            <a:r>
              <a:rPr lang="en-US" dirty="0" smtClean="0"/>
              <a:t> Reduce dimensions so we can visualize, maintain variation</a:t>
            </a:r>
          </a:p>
          <a:p>
            <a:r>
              <a:rPr lang="en-US" dirty="0" smtClean="0"/>
              <a:t>Method for identifying sources of most of the variation in a dataset (components)</a:t>
            </a:r>
          </a:p>
          <a:p>
            <a:r>
              <a:rPr lang="en-US" dirty="0" smtClean="0"/>
              <a:t>Components do not have inherent meaning!</a:t>
            </a:r>
          </a:p>
          <a:p>
            <a:r>
              <a:rPr lang="en-US" dirty="0" smtClean="0"/>
              <a:t>But we can assign them meaning based upon our experimental design</a:t>
            </a:r>
          </a:p>
          <a:p>
            <a:pPr lvl="1"/>
            <a:r>
              <a:rPr lang="en-US" dirty="0" smtClean="0"/>
              <a:t>Longitudinal study w/ 1 treatment group and 1 control group</a:t>
            </a:r>
          </a:p>
          <a:p>
            <a:pPr lvl="1"/>
            <a:r>
              <a:rPr lang="en-US" dirty="0" smtClean="0"/>
              <a:t>What are the expected sources of variation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might be confounding sources of variation?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3-17 at 12.0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55" y="1228751"/>
            <a:ext cx="3104573" cy="56292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50955" cy="51362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Reduce data to a linear projection that explains the most variation, Principal Component 1 (PC1)</a:t>
            </a:r>
          </a:p>
          <a:p>
            <a:pPr lvl="1"/>
            <a:r>
              <a:rPr lang="en-US" sz="2400" dirty="0" smtClean="0"/>
              <a:t>If I had to explain this using one line, where would that line be?</a:t>
            </a:r>
          </a:p>
          <a:p>
            <a:r>
              <a:rPr lang="en-US" sz="2400" dirty="0" smtClean="0"/>
              <a:t>Repeat this process with the linear projection that explains the second most variation (PC2)</a:t>
            </a:r>
          </a:p>
          <a:p>
            <a:r>
              <a:rPr lang="en-US" sz="2400" dirty="0" smtClean="0"/>
              <a:t>Each PC is orthogonal (perpendicular)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 </a:t>
            </a:r>
            <a:r>
              <a:rPr lang="mr-IN" dirty="0" smtClean="0"/>
              <a:t>–</a:t>
            </a:r>
            <a:r>
              <a:rPr lang="en-US" dirty="0" smtClean="0"/>
              <a:t> 2D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554</Words>
  <Application>Microsoft Macintosh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Mangal</vt:lpstr>
      <vt:lpstr>Arial</vt:lpstr>
      <vt:lpstr>Office Theme</vt:lpstr>
      <vt:lpstr>High Dimensional Data and Dimensionality Reduction</vt:lpstr>
      <vt:lpstr>Outline</vt:lpstr>
      <vt:lpstr>Dimensionality in Biological Data</vt:lpstr>
      <vt:lpstr>Dimensionality in Biological Data</vt:lpstr>
      <vt:lpstr>Dimensionality in Biological Data</vt:lpstr>
      <vt:lpstr>Dimensionality in Biological Data</vt:lpstr>
      <vt:lpstr>We Need to Simplify - Dimensionality Reduction</vt:lpstr>
      <vt:lpstr>Principal Component Analysis (PCA) </vt:lpstr>
      <vt:lpstr>Principal Component Analysis (PCA) – 2D example</vt:lpstr>
      <vt:lpstr>Principal Component Analysis (PCA) – 2D example</vt:lpstr>
      <vt:lpstr>Principal Component Analysis (PCA) – 2D example</vt:lpstr>
      <vt:lpstr>Common Applications</vt:lpstr>
      <vt:lpstr>Common Applications</vt:lpstr>
      <vt:lpstr>Common Applications</vt:lpstr>
      <vt:lpstr>Practical R exercises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Dimensional Data and Dimensionality Reduction</dc:title>
  <dc:creator>Bryan</dc:creator>
  <cp:lastModifiedBy>Bryan Marsh</cp:lastModifiedBy>
  <cp:revision>25</cp:revision>
  <dcterms:created xsi:type="dcterms:W3CDTF">2018-03-17T17:55:42Z</dcterms:created>
  <dcterms:modified xsi:type="dcterms:W3CDTF">2018-03-22T18:01:07Z</dcterms:modified>
</cp:coreProperties>
</file>