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70" r:id="rId4"/>
    <p:sldId id="269" r:id="rId5"/>
    <p:sldId id="292" r:id="rId6"/>
    <p:sldId id="271" r:id="rId7"/>
    <p:sldId id="263" r:id="rId8"/>
    <p:sldId id="264" r:id="rId9"/>
    <p:sldId id="265" r:id="rId10"/>
    <p:sldId id="275" r:id="rId11"/>
    <p:sldId id="266" r:id="rId12"/>
    <p:sldId id="276" r:id="rId13"/>
    <p:sldId id="293" r:id="rId14"/>
    <p:sldId id="257" r:id="rId15"/>
    <p:sldId id="262" r:id="rId16"/>
    <p:sldId id="280" r:id="rId17"/>
    <p:sldId id="277" r:id="rId18"/>
    <p:sldId id="278" r:id="rId19"/>
    <p:sldId id="279" r:id="rId20"/>
    <p:sldId id="281" r:id="rId21"/>
    <p:sldId id="283" r:id="rId22"/>
    <p:sldId id="287" r:id="rId23"/>
    <p:sldId id="284" r:id="rId24"/>
    <p:sldId id="267" r:id="rId25"/>
    <p:sldId id="268" r:id="rId26"/>
    <p:sldId id="285" r:id="rId27"/>
    <p:sldId id="288" r:id="rId28"/>
    <p:sldId id="286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80357"/>
  </p:normalViewPr>
  <p:slideViewPr>
    <p:cSldViewPr snapToGrid="0" snapToObjects="1">
      <p:cViewPr>
        <p:scale>
          <a:sx n="80" d="100"/>
          <a:sy n="80" d="100"/>
        </p:scale>
        <p:origin x="5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B46B0-3B04-C74C-9A57-27C3D7CA935F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0430B-3436-A34D-A406-F2F675C83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0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97 on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14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fake adapter sequence: CTGAGTAGCAGTAGC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up what SAM abbrev stands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9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Biostars</a:t>
            </a:r>
            <a:r>
              <a:rPr lang="en-US" dirty="0"/>
              <a:t> thread on this: https://</a:t>
            </a:r>
            <a:r>
              <a:rPr lang="en-US" dirty="0" err="1"/>
              <a:t>www.biostars.org</a:t>
            </a:r>
            <a:r>
              <a:rPr lang="en-US" dirty="0"/>
              <a:t>/p/52657/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Most of the time you want a clear question, easier to analyze rather than wide screen</a:t>
            </a:r>
          </a:p>
          <a:p>
            <a:pPr marL="228600" indent="-228600">
              <a:buAutoNum type="arabicPeriod"/>
            </a:pPr>
            <a:r>
              <a:rPr lang="en-US" dirty="0"/>
              <a:t>Bioinformatics cannot magically make shitty data better</a:t>
            </a:r>
          </a:p>
          <a:p>
            <a:pPr marL="228600" indent="-228600">
              <a:buAutoNum type="arabicPeriod"/>
            </a:pPr>
            <a:r>
              <a:rPr lang="en-US" dirty="0"/>
              <a:t>Many decisions to be made about how you want to prep your library, can lead to differences in what information you can extract from data</a:t>
            </a:r>
          </a:p>
          <a:p>
            <a:pPr marL="228600" indent="-228600">
              <a:buAutoNum type="arabicPeriod"/>
            </a:pPr>
            <a:r>
              <a:rPr lang="en-US" dirty="0"/>
              <a:t>Power analysis to ensure you can perform proper statistics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shortened a bit of the first read from the examplefile1.fastq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2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file we got had no adapters, but did have some poor quality.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4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remove adapters and/or barcodes</a:t>
            </a:r>
          </a:p>
          <a:p>
            <a:r>
              <a:rPr lang="en-US" dirty="0"/>
              <a:t>To trim low quality bases</a:t>
            </a:r>
          </a:p>
          <a:p>
            <a:endParaRPr lang="en-US" dirty="0"/>
          </a:p>
          <a:p>
            <a:r>
              <a:rPr lang="en-US" dirty="0"/>
              <a:t>If you don’t remove all of this, alignment won’t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430B-3436-A34D-A406-F2F675C837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5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7FF8-CC1C-8249-B5FB-878C33EB3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D31FB-D204-BF46-AB62-8BF655A4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4713-6075-3848-BD38-C7865D58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D4B2-F69F-EF4C-A4A5-06DF84FE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2542-CDF6-1749-A9CF-F2AA5E7B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18AE-C015-6F4B-9010-CA6484CF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D5EF2-1C6E-2540-AF1F-CEEF1C3D1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9A27-51FE-4A40-A677-5C32717F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F64B-32A6-5B46-9997-845C4703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AE22-84B7-7B44-B55A-7A49E204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55001-376F-0A40-8FC2-DA5E1E5E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E850A-A51D-6748-A51D-40AE1924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B57E-BB0B-6C4B-B2A5-D390FB57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8240-02FC-394F-BEB5-6185D743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CE5E-4377-F142-BE16-14EAAB31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47B8-F20A-E142-B15C-7FD9BF93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867F-731F-2B48-B0BF-F26171AC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22D5-A333-4049-BFC6-EE1BBCFD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A44C-8827-7348-A0D1-18645E41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815D-1B9E-4E40-B846-9C0FE9DC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38AA-313E-7745-B30D-47C250F9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5C8B2-AF4D-3847-996C-F80EDD09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6814-2690-614F-870E-A6A862C3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E8D2-DF71-4D44-8FE0-75FD7F49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D4D9-DE7C-3247-A4B8-16ADB3F4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16E6-DEF3-914F-839E-74F84445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C907-4362-8E43-8742-689540E26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F9376-C508-9E4C-A53E-24B353F2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0F39A-9E08-564F-B743-D19BCE5C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DE01F-5AB9-A242-859B-730E0AE2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3BF5-49E3-9E45-A5C5-594FC9F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1FF9-FF55-AF4C-85F9-D115EB0F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C71F-92F6-CB48-B9A1-32C5F59B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003BA-2B34-0347-B525-4D00B96D4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57C67-623B-C147-9B44-1D55C4981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A7406-A8C3-A346-8FD6-630BE1FFC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3E106-5548-CF42-9609-160F2C12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59F03-6ED3-BC47-8945-775D12F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839FB-9315-9147-A383-4FE792E1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457B-DD43-EC42-9D5F-2EF93196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AF5E9-3E12-1D4F-B054-FC468B85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232E6-B88F-1747-89F2-DE2A28FC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5A785-8CF3-0E46-8126-3877629C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96B8A-C8D1-134B-AC61-A10036FD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09E72-60A1-AE4F-B6B2-EB16C9E9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DDD0-1B19-1D44-9342-2C3C0DF7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1DB-A565-A844-8715-6991ECB3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4EA9-04BD-C74C-A58B-2BD924AD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E16C0-8BE5-604E-B2A2-9DCDC364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522E-0360-FA42-B026-9A868833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2485-8E22-1F4B-B965-39BC53E2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E30F-724F-4A4F-A19C-AC61C666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F2AE-6ADD-BE49-9E11-547228DD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21765-63B3-5E49-A38C-29668A92B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833E-33FC-DD49-9741-48D39885C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E8C80-3500-8F4D-BB86-6791D599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0EBA-316D-F640-B0AF-B7B93065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9C1-0062-EF4D-B102-8902080D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58A5D-9537-5A4C-9DE4-F2FBAFA5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032C0-5FE7-304F-A66C-555BBC80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B512-933C-D74E-9D20-918A5DC6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34D8-16F6-C842-BF0B-F4D9769B09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0252-C391-9B4B-81BA-F9CFE0B13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BEA7-9E80-DE49-A916-68600A086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597F-7CE8-494A-8586-BE1BF6AE2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ive5.com/usearch/manual/quality_scor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adinstitute.github.io/picard/explain-flag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orpachter.wordpress.com/seq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unix" TargetMode="External"/><Relationship Id="rId2" Type="http://schemas.openxmlformats.org/officeDocument/2006/relationships/hyperlink" Target="https://www.codecademy.com/learn/learn-the-command-l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tsf.natsci.msu.edu/_rtsf/assets/File/depth%20and%20coverage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BB4C-E46C-7841-A6FE-3FE82A067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latin typeface="Helvetica" pitchFamily="2" charset="0"/>
              </a:rPr>
              <a:t>Introduction to Next-Gen Sequencing Data Processing Through Unix/Command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EC8A-308A-9049-A7D1-9805C02F0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701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Helvetica" pitchFamily="2" charset="0"/>
              </a:rPr>
              <a:t>Biostats</a:t>
            </a:r>
            <a:r>
              <a:rPr lang="en-US" sz="2800" dirty="0">
                <a:latin typeface="Helvetica" pitchFamily="2" charset="0"/>
              </a:rPr>
              <a:t> Journal Club</a:t>
            </a:r>
          </a:p>
          <a:p>
            <a:r>
              <a:rPr lang="en-US" sz="2800" dirty="0">
                <a:latin typeface="Helvetica" pitchFamily="2" charset="0"/>
              </a:rPr>
              <a:t>Steven Cincotta</a:t>
            </a:r>
          </a:p>
          <a:p>
            <a:r>
              <a:rPr lang="en-US" sz="2800" dirty="0">
                <a:latin typeface="Helvetica" pitchFamily="2" charset="0"/>
              </a:rPr>
              <a:t>April 19</a:t>
            </a:r>
            <a:r>
              <a:rPr lang="en-US" sz="2800" baseline="30000" dirty="0">
                <a:latin typeface="Helvetica" pitchFamily="2" charset="0"/>
              </a:rPr>
              <a:t>th</a:t>
            </a:r>
            <a:r>
              <a:rPr lang="en-US" sz="2800" dirty="0">
                <a:latin typeface="Helvetica" pitchFamily="2" charset="0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982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0B2AC-D577-E24B-B190-B7A093B7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49" y="96175"/>
            <a:ext cx="2397920" cy="1595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C8944-9AB8-AC47-8FB6-3221A08F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495949"/>
            <a:ext cx="1970087" cy="131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70A36-1A3B-9443-8290-7F27CB7B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5" y="2495950"/>
            <a:ext cx="1970087" cy="1311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98BCA-00E6-274C-B05B-E6DEC61E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24" y="2495949"/>
            <a:ext cx="1970087" cy="1311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1253B3-1538-494E-9909-F7375FE9EC8F}"/>
              </a:ext>
            </a:extLst>
          </p:cNvPr>
          <p:cNvSpPr txBox="1"/>
          <p:nvPr/>
        </p:nvSpPr>
        <p:spPr>
          <a:xfrm>
            <a:off x="2286000" y="750112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/User/</a:t>
            </a:r>
            <a:r>
              <a:rPr lang="en-US" dirty="0" err="1">
                <a:latin typeface="Helvetica" pitchFamily="2" charset="0"/>
              </a:rPr>
              <a:t>scincotta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F2F28-03D9-2641-9F29-D5D1EA8AB4E4}"/>
              </a:ext>
            </a:extLst>
          </p:cNvPr>
          <p:cNvSpPr txBox="1"/>
          <p:nvPr/>
        </p:nvSpPr>
        <p:spPr>
          <a:xfrm>
            <a:off x="964143" y="44384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(home directory)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7E4C0-3D09-0E46-9F9A-DCB9C51ED95C}"/>
              </a:ext>
            </a:extLst>
          </p:cNvPr>
          <p:cNvSpPr txBox="1"/>
          <p:nvPr/>
        </p:nvSpPr>
        <p:spPr>
          <a:xfrm>
            <a:off x="512762" y="2966784"/>
            <a:ext cx="16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/Desktop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3CA26-A016-C147-8DAA-454DCA9347F8}"/>
              </a:ext>
            </a:extLst>
          </p:cNvPr>
          <p:cNvSpPr txBox="1"/>
          <p:nvPr/>
        </p:nvSpPr>
        <p:spPr>
          <a:xfrm>
            <a:off x="2543437" y="2966784"/>
            <a:ext cx="16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/Apps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B42AE-C18B-0849-B48F-7F07895504CD}"/>
              </a:ext>
            </a:extLst>
          </p:cNvPr>
          <p:cNvSpPr txBox="1"/>
          <p:nvPr/>
        </p:nvSpPr>
        <p:spPr>
          <a:xfrm>
            <a:off x="4392348" y="2966784"/>
            <a:ext cx="16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/Documents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88445-2CA5-304E-A272-338731A897E1}"/>
              </a:ext>
            </a:extLst>
          </p:cNvPr>
          <p:cNvSpPr txBox="1"/>
          <p:nvPr/>
        </p:nvSpPr>
        <p:spPr>
          <a:xfrm>
            <a:off x="5438246" y="4046954"/>
            <a:ext cx="213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--&gt;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90058-91A6-B74A-83E3-6184D2B44FE8}"/>
              </a:ext>
            </a:extLst>
          </p:cNvPr>
          <p:cNvSpPr txBox="1"/>
          <p:nvPr/>
        </p:nvSpPr>
        <p:spPr>
          <a:xfrm>
            <a:off x="6865935" y="3978989"/>
            <a:ext cx="243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File1.txt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File2.docx</a:t>
            </a: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File3.fastq</a:t>
            </a:r>
          </a:p>
          <a:p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D3163-902E-9D42-8D55-FB3A36421A1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18509" y="1691881"/>
            <a:ext cx="0" cy="80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AFEFE-60D4-3F4B-BBDA-0597B7BF6C2A}"/>
              </a:ext>
            </a:extLst>
          </p:cNvPr>
          <p:cNvCxnSpPr/>
          <p:nvPr/>
        </p:nvCxnSpPr>
        <p:spPr>
          <a:xfrm>
            <a:off x="5083967" y="1886349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CCC85-4A7C-6649-860C-B6C986E825B7}"/>
              </a:ext>
            </a:extLst>
          </p:cNvPr>
          <p:cNvCxnSpPr/>
          <p:nvPr/>
        </p:nvCxnSpPr>
        <p:spPr>
          <a:xfrm>
            <a:off x="1143793" y="1863597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B6C2F3-275E-984A-8297-99D7F594CE2D}"/>
              </a:ext>
            </a:extLst>
          </p:cNvPr>
          <p:cNvCxnSpPr>
            <a:cxnSpLocks/>
          </p:cNvCxnSpPr>
          <p:nvPr/>
        </p:nvCxnSpPr>
        <p:spPr>
          <a:xfrm>
            <a:off x="1143793" y="1886349"/>
            <a:ext cx="197471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3C5DB7-50E7-A74F-B0F6-C640A281A14E}"/>
              </a:ext>
            </a:extLst>
          </p:cNvPr>
          <p:cNvSpPr txBox="1"/>
          <p:nvPr/>
        </p:nvSpPr>
        <p:spPr>
          <a:xfrm>
            <a:off x="4392348" y="1376829"/>
            <a:ext cx="271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Documents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DD3418-D6B5-584E-9BFC-985F518943C1}"/>
              </a:ext>
            </a:extLst>
          </p:cNvPr>
          <p:cNvCxnSpPr>
            <a:cxnSpLocks/>
          </p:cNvCxnSpPr>
          <p:nvPr/>
        </p:nvCxnSpPr>
        <p:spPr>
          <a:xfrm>
            <a:off x="3118509" y="1886349"/>
            <a:ext cx="19747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E2C4AC-B208-8342-9A95-79D02B54110A}"/>
              </a:ext>
            </a:extLst>
          </p:cNvPr>
          <p:cNvSpPr txBox="1"/>
          <p:nvPr/>
        </p:nvSpPr>
        <p:spPr>
          <a:xfrm>
            <a:off x="5775587" y="2931554"/>
            <a:ext cx="629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--&gt; /User/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scincotta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/Documents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AB084-E6E5-BB48-BA31-ECE464AF23F1}"/>
              </a:ext>
            </a:extLst>
          </p:cNvPr>
          <p:cNvCxnSpPr/>
          <p:nvPr/>
        </p:nvCxnSpPr>
        <p:spPr>
          <a:xfrm>
            <a:off x="5083967" y="3928533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169CF8-E3E6-5743-8588-BDC7D2140592}"/>
              </a:ext>
            </a:extLst>
          </p:cNvPr>
          <p:cNvCxnSpPr/>
          <p:nvPr/>
        </p:nvCxnSpPr>
        <p:spPr>
          <a:xfrm>
            <a:off x="3118509" y="3928533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E5F84D-EB06-A743-987E-BD1E2EA040F5}"/>
              </a:ext>
            </a:extLst>
          </p:cNvPr>
          <p:cNvCxnSpPr/>
          <p:nvPr/>
        </p:nvCxnSpPr>
        <p:spPr>
          <a:xfrm>
            <a:off x="1143793" y="3928533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48200C4-E120-F14A-A3D7-6909B1C7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8" y="4887386"/>
            <a:ext cx="918368" cy="6111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2E5797-13D2-FF4E-876C-21F72CBE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86" y="4887386"/>
            <a:ext cx="918368" cy="6111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EEE406F-FCC1-D740-B300-035300AD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87386"/>
            <a:ext cx="918368" cy="6111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9514A1-C60F-D942-AA82-5C2E039B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139" y="4882568"/>
            <a:ext cx="615950" cy="615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30CFFDB-DD64-4243-8776-ED7BD805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17" y="4893064"/>
            <a:ext cx="615950" cy="6159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02C92E-E9A0-0D4D-99B0-1114E7331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10" y="4893064"/>
            <a:ext cx="615950" cy="6159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3BD8DB-363D-DC4D-81A6-DAE3608B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17" y="5624245"/>
            <a:ext cx="615950" cy="6159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59DAD68-BF1C-754C-AFCF-13D9D71C4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225" y="5624245"/>
            <a:ext cx="615950" cy="6159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A9C2BC-A883-F640-9510-C59EA9085E92}"/>
              </a:ext>
            </a:extLst>
          </p:cNvPr>
          <p:cNvSpPr txBox="1"/>
          <p:nvPr/>
        </p:nvSpPr>
        <p:spPr>
          <a:xfrm>
            <a:off x="5193896" y="2246486"/>
            <a:ext cx="85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😀</a:t>
            </a:r>
          </a:p>
        </p:txBody>
      </p:sp>
    </p:spTree>
    <p:extLst>
      <p:ext uri="{BB962C8B-B14F-4D97-AF65-F5344CB8AC3E}">
        <p14:creationId xmlns:p14="http://schemas.microsoft.com/office/powerpoint/2010/main" val="135052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3CF5-C0D4-744E-9A94-D267F911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0A5-DF6A-224B-A333-135A775A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9323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Take two minutes to navigate your file system, 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Can you figure out what these variations do?</a:t>
            </a:r>
          </a:p>
          <a:p>
            <a:pPr lvl="1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~/</a:t>
            </a:r>
          </a:p>
          <a:p>
            <a:pPr lvl="1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../</a:t>
            </a:r>
          </a:p>
          <a:p>
            <a:pPr lvl="1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 –a</a:t>
            </a:r>
          </a:p>
          <a:p>
            <a:pPr lvl="1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 -l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Change into your Desktop directory and confirm you can see your </a:t>
            </a:r>
            <a:r>
              <a:rPr lang="en-US" dirty="0" err="1">
                <a:latin typeface="Helvetica" pitchFamily="2" charset="0"/>
              </a:rPr>
              <a:t>test.fastq</a:t>
            </a:r>
            <a:r>
              <a:rPr lang="en-US" dirty="0">
                <a:latin typeface="Helvetica" pitchFamily="2" charset="0"/>
              </a:rPr>
              <a:t> file before we move on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4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2C00-C594-DF4F-8A3F-417E818B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Exercise 2: Ways to view a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445A-7565-6346-8074-44267922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753"/>
            <a:ext cx="10515600" cy="5455179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Let’s try three different commands, what do they do?: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examplefile1.fastq</a:t>
            </a:r>
          </a:p>
          <a:p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examplefile1.fastq</a:t>
            </a:r>
          </a:p>
          <a:p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tail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examplefile1.fastq</a:t>
            </a:r>
          </a:p>
          <a:p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How do I know what these programs do before running them?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(command)</a:t>
            </a:r>
            <a:endParaRPr lang="en-US" dirty="0">
              <a:latin typeface="Helvetica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6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2BC7-A449-4741-80A3-5B1E54E9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Additional essential Unix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C751-E11B-A74C-9A5F-E83F7124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directoryname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– generates new empty directory (folder)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~/location1 ~/location2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- moves file from location1 to location2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- can also be used to rename a file!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~/location1 ~/location2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- generates copy of file in new location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(filename)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- deletes file: PLEASE BE CAREFUL USING THIS, YOU 				 CANNOT UNDO THIS IN ANY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7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79BA-47DD-2346-9F84-58135D3B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FASTQ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5E68-2405-554B-9FCF-D0EA8A40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1925637"/>
            <a:ext cx="113834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Composed of repeating units of four lines (per read)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@ERR022485.24 IL3_4946:6:1:8203:1041/1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NTTTGGTGCTGCATTCCTTTTCTTGGTCGAACAAGTGTGG……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!814403632&lt;&lt;&lt;&lt;;;;;;9;;;;;;;&lt;&lt;&lt;9;;;;;;9;;……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79BA-47DD-2346-9F84-58135D3B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FASTQ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5E68-2405-554B-9FCF-D0EA8A40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1925637"/>
            <a:ext cx="98932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Composed of repeating units of four lines (per read)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@ERR022485.24 IL3_4946:6:1:8203:1041/1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NTTTGGTGCTGCATTCCTTTTCTTGGTCGAACAAGTGTGG……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!814403632&lt;&lt;&lt;&lt;;;;;;9;;;;;;;&lt;&lt;&lt;9;;;;;;9;;……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C9CB9-10AF-C44A-A5CD-847ACD6E9912}"/>
              </a:ext>
            </a:extLst>
          </p:cNvPr>
          <p:cNvSpPr txBox="1"/>
          <p:nvPr/>
        </p:nvSpPr>
        <p:spPr>
          <a:xfrm>
            <a:off x="9341248" y="2179295"/>
            <a:ext cx="2471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itchFamily="2" charset="0"/>
              </a:rPr>
              <a:t>Individual read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5D545-0910-E841-9474-AD255632B88A}"/>
              </a:ext>
            </a:extLst>
          </p:cNvPr>
          <p:cNvSpPr txBox="1"/>
          <p:nvPr/>
        </p:nvSpPr>
        <p:spPr>
          <a:xfrm>
            <a:off x="9589030" y="3808918"/>
            <a:ext cx="2471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Sequence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FCB07-21EF-CE45-AC5F-13F37F5048DE}"/>
              </a:ext>
            </a:extLst>
          </p:cNvPr>
          <p:cNvSpPr txBox="1"/>
          <p:nvPr/>
        </p:nvSpPr>
        <p:spPr>
          <a:xfrm>
            <a:off x="8178534" y="5068768"/>
            <a:ext cx="3357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Helvetica" pitchFamily="2" charset="0"/>
              </a:rPr>
              <a:t>Quality Score</a:t>
            </a:r>
          </a:p>
          <a:p>
            <a:r>
              <a:rPr lang="en-US" sz="3200" dirty="0">
                <a:solidFill>
                  <a:srgbClr val="00B050"/>
                </a:solidFill>
                <a:latin typeface="Helvetica" pitchFamily="2" charset="0"/>
              </a:rPr>
              <a:t>aka </a:t>
            </a:r>
            <a:r>
              <a:rPr lang="en-US" sz="3200" dirty="0" err="1">
                <a:solidFill>
                  <a:srgbClr val="00B050"/>
                </a:solidFill>
                <a:latin typeface="Helvetica" pitchFamily="2" charset="0"/>
              </a:rPr>
              <a:t>Phred</a:t>
            </a:r>
            <a:r>
              <a:rPr lang="en-US" sz="3200" dirty="0">
                <a:solidFill>
                  <a:srgbClr val="00B050"/>
                </a:solidFill>
                <a:latin typeface="Helvetica" pitchFamily="2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19449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79BA-47DD-2346-9F84-58135D3B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FASTQ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5E68-2405-554B-9FCF-D0EA8A40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1519238"/>
            <a:ext cx="98932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@ERR022485.24 IL3_4946:6:1:8203:1041/1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NTTTGGTGCTGCATTCCTTTTCTTGGTCGAACAAGTGTGG……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!814403632&lt;&lt;&lt;&lt;;;;;;9;;;;;;;&lt;&lt;&lt;9;;;;;;9;;……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183B3-3007-984E-A1D3-34463F1EDA43}"/>
              </a:ext>
            </a:extLst>
          </p:cNvPr>
          <p:cNvSpPr txBox="1"/>
          <p:nvPr/>
        </p:nvSpPr>
        <p:spPr>
          <a:xfrm>
            <a:off x="571502" y="3888117"/>
            <a:ext cx="2865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  <a:latin typeface="Helvetica" pitchFamily="2" charset="0"/>
              </a:rPr>
              <a:t>Probability base call is </a:t>
            </a:r>
            <a:r>
              <a:rPr lang="en-US" sz="2800" b="1" i="1" dirty="0">
                <a:solidFill>
                  <a:srgbClr val="00B050"/>
                </a:solidFill>
                <a:latin typeface="Helvetica" pitchFamily="2" charset="0"/>
              </a:rPr>
              <a:t>incorrect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D434DD-F03A-0247-847D-5871014788B6}"/>
                  </a:ext>
                </a:extLst>
              </p:cNvPr>
              <p:cNvSpPr txBox="1"/>
              <p:nvPr/>
            </p:nvSpPr>
            <p:spPr>
              <a:xfrm>
                <a:off x="2859884" y="4063549"/>
                <a:ext cx="4673066" cy="60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𝑃h𝑟𝑒𝑑𝑆𝑐𝑜𝑟𝑒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/10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D434DD-F03A-0247-847D-587101478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884" y="4063549"/>
                <a:ext cx="4673066" cy="603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DABAC67-2FE8-764A-A772-61769E1C1F46}"/>
              </a:ext>
            </a:extLst>
          </p:cNvPr>
          <p:cNvSpPr txBox="1"/>
          <p:nvPr/>
        </p:nvSpPr>
        <p:spPr>
          <a:xfrm>
            <a:off x="8388349" y="3580340"/>
            <a:ext cx="3803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00B050"/>
                </a:solidFill>
                <a:latin typeface="Helvetica" pitchFamily="2" charset="0"/>
              </a:rPr>
              <a:t>Phred</a:t>
            </a:r>
            <a:r>
              <a:rPr lang="en-US" sz="2400" i="1" dirty="0">
                <a:solidFill>
                  <a:srgbClr val="00B050"/>
                </a:solidFill>
                <a:latin typeface="Helvetica" pitchFamily="2" charset="0"/>
              </a:rPr>
              <a:t> scores are represented as symbols, which have corresponding numeric values</a:t>
            </a:r>
            <a:endParaRPr lang="en-US" sz="2400" b="1" i="1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DE73F-7346-C54F-A684-5E28C9F8DB39}"/>
              </a:ext>
            </a:extLst>
          </p:cNvPr>
          <p:cNvSpPr txBox="1"/>
          <p:nvPr/>
        </p:nvSpPr>
        <p:spPr>
          <a:xfrm>
            <a:off x="571500" y="5542794"/>
            <a:ext cx="840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Good link for deciphering </a:t>
            </a:r>
            <a:r>
              <a:rPr lang="en-US" sz="2400" dirty="0" err="1">
                <a:latin typeface="Helvetica" pitchFamily="2" charset="0"/>
              </a:rPr>
              <a:t>phred</a:t>
            </a:r>
            <a:r>
              <a:rPr lang="en-US" sz="2400" dirty="0">
                <a:latin typeface="Helvetica" pitchFamily="2" charset="0"/>
              </a:rPr>
              <a:t> symbols and scores: </a:t>
            </a:r>
            <a:r>
              <a:rPr lang="en-US" sz="2400" dirty="0">
                <a:latin typeface="Helvetica" pitchFamily="2" charset="0"/>
                <a:hlinkClick r:id="rId4"/>
              </a:rPr>
              <a:t>https://www.drive5.com/usearch/manual/quality_score.html</a:t>
            </a:r>
            <a:r>
              <a:rPr lang="en-US" sz="24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46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5334-A194-414F-BB2C-28576E5C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Standard in the field is to use the program “</a:t>
            </a:r>
            <a:r>
              <a:rPr lang="en-US" dirty="0" err="1">
                <a:latin typeface="Helvetica" pitchFamily="2" charset="0"/>
              </a:rPr>
              <a:t>fastqc</a:t>
            </a:r>
            <a:r>
              <a:rPr lang="en-US" dirty="0">
                <a:latin typeface="Helvetica" pitchFamily="2" charset="0"/>
              </a:rPr>
              <a:t>”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b="1" u="sng" dirty="0">
                <a:latin typeface="Helvetica" pitchFamily="2" charset="0"/>
              </a:rPr>
              <a:t>To download </a:t>
            </a:r>
            <a:r>
              <a:rPr lang="en-US" b="1" u="sng" dirty="0" err="1">
                <a:latin typeface="Helvetica" pitchFamily="2" charset="0"/>
              </a:rPr>
              <a:t>fastqc</a:t>
            </a:r>
            <a:r>
              <a:rPr lang="en-US" dirty="0">
                <a:latin typeface="Helvetica" pitchFamily="2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Download the magical program Homebrew 🍺:</a:t>
            </a:r>
          </a:p>
          <a:p>
            <a:pPr marL="457200" lvl="1" indent="0">
              <a:buNone/>
            </a:pPr>
            <a:endParaRPr lang="en-US" dirty="0">
              <a:latin typeface="Helvetica" pitchFamily="2" charset="0"/>
              <a:hlinkClick r:id="rId2"/>
            </a:endParaRPr>
          </a:p>
          <a:p>
            <a:pPr marL="457200" lvl="1" indent="0">
              <a:buNone/>
            </a:pPr>
            <a:r>
              <a:rPr lang="en-US" dirty="0">
                <a:latin typeface="Helvetica" pitchFamily="2" charset="0"/>
                <a:hlinkClick r:id="rId2"/>
              </a:rPr>
              <a:t>https://brew.sh</a:t>
            </a:r>
            <a:r>
              <a:rPr lang="en-US" dirty="0">
                <a:latin typeface="Helvetica" pitchFamily="2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Helvetica" pitchFamily="2" charset="0"/>
              </a:rPr>
              <a:t>Run this command: 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usr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/bin/ruby -e "$(curl -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fsSL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https://raw.githubusercontent.com/Homebrew/install/master/install)”</a:t>
            </a:r>
          </a:p>
          <a:p>
            <a:pPr marL="457200" lvl="1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When finished, run: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brew install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fastqc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B15F70-6297-F34C-B708-5E6237BD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6" y="0"/>
            <a:ext cx="1093046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How do I check the quality of my </a:t>
            </a:r>
            <a:r>
              <a:rPr lang="en-US" dirty="0" err="1">
                <a:latin typeface="Helvetica" pitchFamily="2" charset="0"/>
              </a:rPr>
              <a:t>fastq</a:t>
            </a:r>
            <a:r>
              <a:rPr lang="en-US" dirty="0">
                <a:latin typeface="Helvetica" pitchFamily="2" charset="0"/>
              </a:rPr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212026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D5B3-B7D2-A445-AAAD-7200C32A7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267"/>
            <a:ext cx="10515600" cy="42126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fastqc</a:t>
            </a:r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examplefile2.fastq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Should get two files: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examplefile2_fastqc.html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examplefile2_fastqc.zip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From finder window, open the .html file. What info do we get?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07D3B-CBE8-494B-A1DC-6D22CC7B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6" y="220133"/>
            <a:ext cx="1093046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Exercise 3: Let’s run </a:t>
            </a:r>
            <a:r>
              <a:rPr lang="en-US" dirty="0" err="1">
                <a:latin typeface="Helvetica" pitchFamily="2" charset="0"/>
              </a:rPr>
              <a:t>fastqc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53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C7AE-186A-4843-912A-E508E714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Why do I need to process my reads before aligning???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70539-ADC6-8E4A-B5DE-8B3474AF9A93}"/>
              </a:ext>
            </a:extLst>
          </p:cNvPr>
          <p:cNvSpPr/>
          <p:nvPr/>
        </p:nvSpPr>
        <p:spPr>
          <a:xfrm>
            <a:off x="970280" y="2810934"/>
            <a:ext cx="10149840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214518-89B4-E749-B830-3D9F22023320}"/>
              </a:ext>
            </a:extLst>
          </p:cNvPr>
          <p:cNvSpPr/>
          <p:nvPr/>
        </p:nvSpPr>
        <p:spPr>
          <a:xfrm>
            <a:off x="970280" y="3217334"/>
            <a:ext cx="10149840" cy="15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DE3B54-433D-204F-8DC7-C4080410A3EE}"/>
              </a:ext>
            </a:extLst>
          </p:cNvPr>
          <p:cNvSpPr/>
          <p:nvPr/>
        </p:nvSpPr>
        <p:spPr>
          <a:xfrm>
            <a:off x="970280" y="2810934"/>
            <a:ext cx="137160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595B5-F509-C34D-9E6B-561559F23093}"/>
              </a:ext>
            </a:extLst>
          </p:cNvPr>
          <p:cNvSpPr/>
          <p:nvPr/>
        </p:nvSpPr>
        <p:spPr>
          <a:xfrm>
            <a:off x="970280" y="3217334"/>
            <a:ext cx="137160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2535A-1FFE-5D41-879F-5E2E5CBF80A1}"/>
              </a:ext>
            </a:extLst>
          </p:cNvPr>
          <p:cNvSpPr/>
          <p:nvPr/>
        </p:nvSpPr>
        <p:spPr>
          <a:xfrm>
            <a:off x="9748520" y="2810934"/>
            <a:ext cx="1371600" cy="152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CEB4F-F40F-D44D-89B2-198913FDD3ED}"/>
              </a:ext>
            </a:extLst>
          </p:cNvPr>
          <p:cNvSpPr/>
          <p:nvPr/>
        </p:nvSpPr>
        <p:spPr>
          <a:xfrm>
            <a:off x="9748520" y="3217334"/>
            <a:ext cx="1371600" cy="1524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22A8D-D6D1-254D-BA83-25871163E165}"/>
              </a:ext>
            </a:extLst>
          </p:cNvPr>
          <p:cNvSpPr/>
          <p:nvPr/>
        </p:nvSpPr>
        <p:spPr>
          <a:xfrm>
            <a:off x="2341880" y="2810934"/>
            <a:ext cx="914400" cy="152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189D60-E1EC-4F46-8DFA-A162273F16CC}"/>
              </a:ext>
            </a:extLst>
          </p:cNvPr>
          <p:cNvSpPr/>
          <p:nvPr/>
        </p:nvSpPr>
        <p:spPr>
          <a:xfrm>
            <a:off x="2341880" y="3217334"/>
            <a:ext cx="914400" cy="152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6E407-611E-5C43-806B-E4CB90557A3E}"/>
              </a:ext>
            </a:extLst>
          </p:cNvPr>
          <p:cNvSpPr/>
          <p:nvPr/>
        </p:nvSpPr>
        <p:spPr>
          <a:xfrm>
            <a:off x="8376920" y="2810934"/>
            <a:ext cx="914400" cy="152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E3917-2784-BB45-93BA-12532740257A}"/>
              </a:ext>
            </a:extLst>
          </p:cNvPr>
          <p:cNvSpPr/>
          <p:nvPr/>
        </p:nvSpPr>
        <p:spPr>
          <a:xfrm>
            <a:off x="8376920" y="3217334"/>
            <a:ext cx="914400" cy="1524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DE325-C2F1-5D41-B1A8-EE318A3C9A98}"/>
              </a:ext>
            </a:extLst>
          </p:cNvPr>
          <p:cNvSpPr/>
          <p:nvPr/>
        </p:nvSpPr>
        <p:spPr>
          <a:xfrm>
            <a:off x="9308252" y="2810935"/>
            <a:ext cx="457200" cy="152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1C0295-01E6-D049-B531-D4252D99B0C5}"/>
              </a:ext>
            </a:extLst>
          </p:cNvPr>
          <p:cNvSpPr/>
          <p:nvPr/>
        </p:nvSpPr>
        <p:spPr>
          <a:xfrm>
            <a:off x="9308252" y="3217335"/>
            <a:ext cx="457200" cy="152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96FE3-680B-E547-A155-AF5CF8493501}"/>
              </a:ext>
            </a:extLst>
          </p:cNvPr>
          <p:cNvSpPr txBox="1"/>
          <p:nvPr/>
        </p:nvSpPr>
        <p:spPr>
          <a:xfrm>
            <a:off x="1241213" y="2222269"/>
            <a:ext cx="8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Helvetica" pitchFamily="2" charset="0"/>
              </a:rPr>
              <a:t>P5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AF7EB5-3677-964D-BFBF-98435D418CBD}"/>
              </a:ext>
            </a:extLst>
          </p:cNvPr>
          <p:cNvSpPr txBox="1"/>
          <p:nvPr/>
        </p:nvSpPr>
        <p:spPr>
          <a:xfrm>
            <a:off x="10019453" y="2222269"/>
            <a:ext cx="8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Helvetica" pitchFamily="2" charset="0"/>
              </a:rPr>
              <a:t>P7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F2AFD-F066-854D-B28E-8FD6815A0070}"/>
              </a:ext>
            </a:extLst>
          </p:cNvPr>
          <p:cNvSpPr txBox="1"/>
          <p:nvPr/>
        </p:nvSpPr>
        <p:spPr>
          <a:xfrm>
            <a:off x="4153746" y="2226271"/>
            <a:ext cx="307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sequence of 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9D2B8-1121-1748-AD75-0A97C325FBCE}"/>
              </a:ext>
            </a:extLst>
          </p:cNvPr>
          <p:cNvSpPr txBox="1"/>
          <p:nvPr/>
        </p:nvSpPr>
        <p:spPr>
          <a:xfrm>
            <a:off x="2125556" y="1916437"/>
            <a:ext cx="13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Helvetica" pitchFamily="2" charset="0"/>
              </a:rPr>
              <a:t>PCR primer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D2782A-FA1B-144A-B4C9-54A812DF1FB8}"/>
              </a:ext>
            </a:extLst>
          </p:cNvPr>
          <p:cNvSpPr txBox="1"/>
          <p:nvPr/>
        </p:nvSpPr>
        <p:spPr>
          <a:xfrm>
            <a:off x="8160596" y="1916436"/>
            <a:ext cx="13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Helvetica" pitchFamily="2" charset="0"/>
              </a:rPr>
              <a:t>PCR primer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28A3E4-D8CC-3A49-99E8-EC7350553DFE}"/>
              </a:ext>
            </a:extLst>
          </p:cNvPr>
          <p:cNvSpPr txBox="1"/>
          <p:nvPr/>
        </p:nvSpPr>
        <p:spPr>
          <a:xfrm>
            <a:off x="9105053" y="1813686"/>
            <a:ext cx="132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index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4FD65E-984B-1F4B-A1A1-F128388E2277}"/>
              </a:ext>
            </a:extLst>
          </p:cNvPr>
          <p:cNvSpPr txBox="1"/>
          <p:nvPr/>
        </p:nvSpPr>
        <p:spPr>
          <a:xfrm>
            <a:off x="970280" y="4216400"/>
            <a:ext cx="1051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P5 and P7 are the ends of the adapters, which allow binding to the flow cell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72A7EB-C809-A34D-B15F-A00A89B1F150}"/>
              </a:ext>
            </a:extLst>
          </p:cNvPr>
          <p:cNvSpPr txBox="1"/>
          <p:nvPr/>
        </p:nvSpPr>
        <p:spPr>
          <a:xfrm>
            <a:off x="970280" y="4948997"/>
            <a:ext cx="1051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PCR primers are used during library amplification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Index sequences are part of reverse PCR primer, used for multiplexing</a:t>
            </a:r>
          </a:p>
        </p:txBody>
      </p:sp>
    </p:spTree>
    <p:extLst>
      <p:ext uri="{BB962C8B-B14F-4D97-AF65-F5344CB8AC3E}">
        <p14:creationId xmlns:p14="http://schemas.microsoft.com/office/powerpoint/2010/main" val="266542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FC41-2224-6043-8C8D-63B0B43A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82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50FE-2A36-FC45-9BF0-CE3331B7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107580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Next-gen sequencing techniques: planning and execution </a:t>
            </a:r>
          </a:p>
          <a:p>
            <a:r>
              <a:rPr lang="en-US" dirty="0">
                <a:latin typeface="Helvetica" pitchFamily="2" charset="0"/>
              </a:rPr>
              <a:t>Intro to Unix commands</a:t>
            </a:r>
          </a:p>
          <a:p>
            <a:r>
              <a:rPr lang="en-US" dirty="0">
                <a:latin typeface="Helvetica" pitchFamily="2" charset="0"/>
              </a:rPr>
              <a:t>Navigating the file system</a:t>
            </a:r>
          </a:p>
          <a:p>
            <a:r>
              <a:rPr lang="en-US" dirty="0">
                <a:latin typeface="Helvetica" pitchFamily="2" charset="0"/>
              </a:rPr>
              <a:t>FASTQ file viewing and structure</a:t>
            </a:r>
          </a:p>
          <a:p>
            <a:r>
              <a:rPr lang="en-US" dirty="0" err="1">
                <a:latin typeface="Helvetica" pitchFamily="2" charset="0"/>
              </a:rPr>
              <a:t>Fastqc</a:t>
            </a:r>
            <a:r>
              <a:rPr lang="en-US" dirty="0">
                <a:latin typeface="Helvetica" pitchFamily="2" charset="0"/>
              </a:rPr>
              <a:t> program for read quality</a:t>
            </a:r>
          </a:p>
          <a:p>
            <a:r>
              <a:rPr lang="en-US" dirty="0">
                <a:latin typeface="Helvetica" pitchFamily="2" charset="0"/>
              </a:rPr>
              <a:t>Adapter trimming</a:t>
            </a:r>
          </a:p>
          <a:p>
            <a:r>
              <a:rPr lang="en-US" dirty="0">
                <a:latin typeface="Helvetica" pitchFamily="2" charset="0"/>
              </a:rPr>
              <a:t>How to alter Unix commands with options</a:t>
            </a:r>
          </a:p>
          <a:p>
            <a:r>
              <a:rPr lang="en-US" dirty="0">
                <a:latin typeface="Helvetica" pitchFamily="2" charset="0"/>
              </a:rPr>
              <a:t>Genome aligners</a:t>
            </a:r>
          </a:p>
          <a:p>
            <a:r>
              <a:rPr lang="en-US" dirty="0">
                <a:latin typeface="Helvetica" pitchFamily="2" charset="0"/>
              </a:rPr>
              <a:t>SAM file format, flag and MAPQ scores</a:t>
            </a:r>
          </a:p>
          <a:p>
            <a:r>
              <a:rPr lang="en-US" dirty="0">
                <a:latin typeface="Helvetica" pitchFamily="2" charset="0"/>
              </a:rPr>
              <a:t>BAM file format</a:t>
            </a:r>
          </a:p>
        </p:txBody>
      </p:sp>
    </p:spTree>
    <p:extLst>
      <p:ext uri="{BB962C8B-B14F-4D97-AF65-F5344CB8AC3E}">
        <p14:creationId xmlns:p14="http://schemas.microsoft.com/office/powerpoint/2010/main" val="604351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B41E-AFEF-EA42-8070-898AF73D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Downloading </a:t>
            </a:r>
            <a:r>
              <a:rPr lang="en-US" dirty="0" err="1">
                <a:latin typeface="Helvetica" pitchFamily="2" charset="0"/>
              </a:rPr>
              <a:t>cutadapt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3D78-2535-3144-B0C0-104BF136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Useful program for trimming adapters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brew install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brewsci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/science/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cutadapt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Let’s look how this program is used:</a:t>
            </a:r>
          </a:p>
          <a:p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cutadapt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-help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2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AE72-48C1-6042-8963-FF76C06B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357"/>
            <a:ext cx="10515600" cy="4351338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Start with either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“-”</a:t>
            </a:r>
            <a:r>
              <a:rPr lang="en-US" dirty="0">
                <a:latin typeface="Helvetica" pitchFamily="2" charset="0"/>
              </a:rPr>
              <a:t> or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“--”</a:t>
            </a:r>
          </a:p>
          <a:p>
            <a:endParaRPr lang="en-US" dirty="0">
              <a:latin typeface="Helvetica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Used to:</a:t>
            </a:r>
          </a:p>
          <a:p>
            <a:pPr lvl="1"/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Specify format of input or output</a:t>
            </a:r>
          </a:p>
          <a:p>
            <a:pPr lvl="1"/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Adjust functionality of a program</a:t>
            </a:r>
          </a:p>
          <a:p>
            <a:pPr lvl="1"/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(lots of other things!)</a:t>
            </a:r>
          </a:p>
          <a:p>
            <a:pPr lvl="1"/>
            <a:endParaRPr lang="en-US" dirty="0">
              <a:latin typeface="Helvetica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To see available options of program, try either: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&lt;program&gt;  or   man &lt;program&gt;   or  &lt;program&gt; --help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DE1600-5C0C-CB47-AFEA-F76B6CA6B090}"/>
              </a:ext>
            </a:extLst>
          </p:cNvPr>
          <p:cNvSpPr txBox="1">
            <a:spLocks/>
          </p:cNvSpPr>
          <p:nvPr/>
        </p:nvSpPr>
        <p:spPr>
          <a:xfrm>
            <a:off x="838200" y="5344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Side note: What are </a:t>
            </a:r>
            <a:r>
              <a:rPr lang="en-US" b="1" dirty="0">
                <a:latin typeface="Helvetica" pitchFamily="2" charset="0"/>
              </a:rPr>
              <a:t>options</a:t>
            </a:r>
            <a:r>
              <a:rPr lang="en-US" dirty="0">
                <a:latin typeface="Helvetica" pitchFamily="2" charset="0"/>
              </a:rPr>
              <a:t> of Unix commands?</a:t>
            </a:r>
          </a:p>
        </p:txBody>
      </p:sp>
    </p:spTree>
    <p:extLst>
      <p:ext uri="{BB962C8B-B14F-4D97-AF65-F5344CB8AC3E}">
        <p14:creationId xmlns:p14="http://schemas.microsoft.com/office/powerpoint/2010/main" val="412924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AE72-48C1-6042-8963-FF76C06B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820"/>
            <a:ext cx="10515600" cy="4794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Usage: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</a:t>
            </a:r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cutadapt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-a ADAPTER [options] [-o </a:t>
            </a:r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output.fastq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</a:t>
            </a:r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input.fastq</a:t>
            </a:r>
            <a:endParaRPr lang="en-US" sz="2000" b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“-a” specifies that your adapters are on the 3’ end of your reads, tells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cutadapt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trim adapter and everything after it. 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ADAPTER is the actual known sequence of your adapter entered directly into command line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[other additional options]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“-o” specifies the name of your output file (make sure .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fastq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!) </a:t>
            </a:r>
          </a:p>
          <a:p>
            <a:endParaRPr lang="en-US" dirty="0"/>
          </a:p>
          <a:p>
            <a:r>
              <a:rPr lang="en-US" dirty="0"/>
              <a:t>Let’s run </a:t>
            </a:r>
            <a:r>
              <a:rPr lang="en-US" dirty="0" err="1"/>
              <a:t>fastqc</a:t>
            </a:r>
            <a:r>
              <a:rPr lang="en-US" dirty="0"/>
              <a:t> again to confirm they’re gone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DE1600-5C0C-CB47-AFEA-F76B6CA6B090}"/>
              </a:ext>
            </a:extLst>
          </p:cNvPr>
          <p:cNvSpPr txBox="1">
            <a:spLocks/>
          </p:cNvSpPr>
          <p:nvPr/>
        </p:nvSpPr>
        <p:spPr>
          <a:xfrm>
            <a:off x="838200" y="3312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Exercise 4: Running </a:t>
            </a:r>
            <a:r>
              <a:rPr lang="en-US" dirty="0" err="1">
                <a:latin typeface="Helvetica" pitchFamily="2" charset="0"/>
              </a:rPr>
              <a:t>cutadapt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9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937E-0E98-3042-B344-15223865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Types of aligners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2451-52E5-8243-A8F7-18460CD9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There are lots of aligners out there, how do I know which to use?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Things to consider:</a:t>
            </a:r>
          </a:p>
          <a:p>
            <a:pPr lvl="1"/>
            <a:r>
              <a:rPr lang="en-US" dirty="0">
                <a:latin typeface="Helvetica" pitchFamily="2" charset="0"/>
              </a:rPr>
              <a:t>Do you need a splice-aware aligner?</a:t>
            </a:r>
          </a:p>
          <a:p>
            <a:pPr lvl="1"/>
            <a:r>
              <a:rPr lang="en-US" dirty="0">
                <a:latin typeface="Helvetica" pitchFamily="2" charset="0"/>
              </a:rPr>
              <a:t>Do you have single-end or paired-end reads?</a:t>
            </a:r>
          </a:p>
          <a:p>
            <a:pPr lvl="1"/>
            <a:r>
              <a:rPr lang="en-US" dirty="0">
                <a:latin typeface="Helvetica" pitchFamily="2" charset="0"/>
              </a:rPr>
              <a:t>Speed vs accuracy?</a:t>
            </a:r>
          </a:p>
          <a:p>
            <a:pPr lvl="1"/>
            <a:r>
              <a:rPr lang="en-US" dirty="0">
                <a:latin typeface="Helvetica" pitchFamily="2" charset="0"/>
              </a:rPr>
              <a:t>What size reads do you have?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Some popular aligners: Bowtie2, STAR, BWA, </a:t>
            </a:r>
            <a:r>
              <a:rPr lang="en-US" dirty="0" err="1">
                <a:latin typeface="Helvetica" pitchFamily="2" charset="0"/>
              </a:rPr>
              <a:t>kallisto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7A9-4A4B-0649-A859-064973F0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SAM file format – output of alignment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F3BA-1E96-DC41-BB49-8F8A924B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SRR3689759.32.1 73 chr13 40376348 42 76M = 40376348 0 GTACAAG… AAAA&lt;EE… AS:i:0 XN:i:0 XM:i:0 XO:i:0 XG:i:0 NM:i:0 MD:Z:76 YT:Z:UP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05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7A9-4A4B-0649-A859-064973F0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SAM file format – output of alignment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F3BA-1E96-DC41-BB49-8F8A924B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SRR3689759.32.1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73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chr13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40376348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42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76M = 40376348 0 </a:t>
            </a:r>
            <a:r>
              <a:rPr lang="en-US" sz="18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GTACAAG…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AAAA&lt;EE…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AS:i:0 XN:i:0 XM:i:0 XO:i:0 XG:i:0 NM:i:0 MD:Z:76 YT:Z:UP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QNAME: Read name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FLAG: Bitwise SAM FLAG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RNAME: Name of reference sequence mapped to (in this case </a:t>
            </a:r>
            <a:r>
              <a:rPr lang="en-US" sz="18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chrom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#)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POS: Leftmost mapping position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MAPQ: Mapping quality score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SEQ: read sequence (which I shortened here)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QUAL: read quality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phred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score (which I shortened here)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F611-5F23-4148-9EF1-B41D6E8AE0B8}"/>
              </a:ext>
            </a:extLst>
          </p:cNvPr>
          <p:cNvSpPr txBox="1"/>
          <p:nvPr/>
        </p:nvSpPr>
        <p:spPr>
          <a:xfrm>
            <a:off x="933734" y="5761464"/>
            <a:ext cx="8292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Excellent page that explains this all in excruciating detail: </a:t>
            </a:r>
            <a:r>
              <a:rPr lang="en-US" sz="2400" i="1" dirty="0">
                <a:hlinkClick r:id="rId2"/>
              </a:rPr>
              <a:t>https://samtools.github.io/hts-specs/SAMv1.pdf</a:t>
            </a:r>
            <a:r>
              <a:rPr lang="en-US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417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BB9F-DE82-1149-9066-58A3D8C6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22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What can we use SAM flags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1C82-1AB3-B945-8D05-6674C3E0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162"/>
            <a:ext cx="10515600" cy="46932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SAM flags are a bitwise score that contain information about the mapping characteristics of a read.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These can be used to filter reads for certain characteristics!</a:t>
            </a:r>
            <a:endParaRPr lang="en-US" i="1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87BB9-B360-6348-94F5-88C0871F1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82" y="1937806"/>
            <a:ext cx="7501178" cy="3084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A237D-DB99-1848-BB07-F1A32ED59C53}"/>
              </a:ext>
            </a:extLst>
          </p:cNvPr>
          <p:cNvSpPr txBox="1"/>
          <p:nvPr/>
        </p:nvSpPr>
        <p:spPr>
          <a:xfrm>
            <a:off x="1876587" y="5734372"/>
            <a:ext cx="9158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Awesome tool for deciphering what your flag scores mean:</a:t>
            </a:r>
          </a:p>
          <a:p>
            <a:r>
              <a:rPr lang="en-US" sz="2400" i="1" dirty="0">
                <a:latin typeface="Helvetica" pitchFamily="2" charset="0"/>
              </a:rPr>
              <a:t> </a:t>
            </a:r>
            <a:r>
              <a:rPr lang="en-US" sz="2400" i="1" dirty="0">
                <a:latin typeface="Helvetica" pitchFamily="2" charset="0"/>
                <a:hlinkClick r:id="rId4"/>
              </a:rPr>
              <a:t>https://broadinstitute.github.io/picard/explain-flags.html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79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BB9F-DE82-1149-9066-58A3D8C6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What’s the MAPQ score for?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31C82-1AB3-B945-8D05-6674C3E0C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Helvetica" pitchFamily="2" charset="0"/>
                  </a:rPr>
                  <a:t>The simple answer: MAPQ scores for a given read tell you how uniquely mapping a read is across your reference genome. </a:t>
                </a:r>
              </a:p>
              <a:p>
                <a:endParaRPr lang="en-US" dirty="0">
                  <a:latin typeface="Helvetica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𝑀𝐴𝑃𝑄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=−10⋅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𝑚𝑎𝑝𝑝𝑖𝑛𝑔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𝑤𝑟𝑜𝑛𝑔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Helvetica" pitchFamily="2" charset="0"/>
                </a:endParaRPr>
              </a:p>
              <a:p>
                <a:endParaRPr lang="en-US" dirty="0">
                  <a:latin typeface="Helvetica" pitchFamily="2" charset="0"/>
                </a:endParaRPr>
              </a:p>
              <a:p>
                <a:r>
                  <a:rPr lang="en-US" dirty="0">
                    <a:latin typeface="Helvetica" pitchFamily="2" charset="0"/>
                  </a:rPr>
                  <a:t>This provides us with an easy way to remove reads that map to repeat sequences</a:t>
                </a:r>
              </a:p>
              <a:p>
                <a:endParaRPr lang="en-US" dirty="0">
                  <a:latin typeface="Helvetica" pitchFamily="2" charset="0"/>
                </a:endParaRPr>
              </a:p>
              <a:p>
                <a:r>
                  <a:rPr lang="en-US" dirty="0">
                    <a:latin typeface="Helvetica" pitchFamily="2" charset="0"/>
                  </a:rPr>
                  <a:t>Note: MAPQ scores can vary based on the aligner used… </a:t>
                </a:r>
              </a:p>
              <a:p>
                <a:pPr lvl="1"/>
                <a:r>
                  <a:rPr lang="en-US" dirty="0">
                    <a:latin typeface="Helvetica" pitchFamily="2" charset="0"/>
                  </a:rPr>
                  <a:t>Score of 0 = multi-mapper;  score &gt; 30 is usually good for unique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31C82-1AB3-B945-8D05-6674C3E0C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724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D1AF-B41A-1C47-88CF-AD1F641C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Wait, so what’s a BAM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19D2-BCCC-6049-866A-63CB37EF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BAM files are simply a </a:t>
            </a:r>
            <a:r>
              <a:rPr lang="en-US" b="1" dirty="0">
                <a:latin typeface="Helvetica" pitchFamily="2" charset="0"/>
              </a:rPr>
              <a:t>binary-converted </a:t>
            </a:r>
            <a:r>
              <a:rPr lang="en-US" dirty="0">
                <a:latin typeface="Helvetica" pitchFamily="2" charset="0"/>
              </a:rPr>
              <a:t>version of a SAM file. 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They take up considerably less space than SAM files, but are NOT human readable, meaning we need special tools to view</a:t>
            </a:r>
          </a:p>
          <a:p>
            <a:pPr lvl="1"/>
            <a:r>
              <a:rPr lang="en-US" dirty="0">
                <a:latin typeface="Helvetica" pitchFamily="2" charset="0"/>
              </a:rPr>
              <a:t>One popular set of tools is “</a:t>
            </a:r>
            <a:r>
              <a:rPr lang="en-US" b="1" dirty="0" err="1">
                <a:latin typeface="Helvetica" pitchFamily="2" charset="0"/>
              </a:rPr>
              <a:t>samtools</a:t>
            </a:r>
            <a:r>
              <a:rPr lang="en-US" dirty="0">
                <a:latin typeface="Helvetica" pitchFamily="2" charset="0"/>
              </a:rPr>
              <a:t>” (which can be downloaded with Homebrew)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Need to be sorted and indexed (w/</a:t>
            </a:r>
            <a:r>
              <a:rPr lang="en-US" dirty="0" err="1">
                <a:latin typeface="Helvetica" pitchFamily="2" charset="0"/>
              </a:rPr>
              <a:t>samtools</a:t>
            </a:r>
            <a:r>
              <a:rPr lang="en-US" dirty="0">
                <a:latin typeface="Helvetica" pitchFamily="2" charset="0"/>
              </a:rPr>
              <a:t>) before using the BAM file for any downstream analysis</a:t>
            </a:r>
          </a:p>
        </p:txBody>
      </p:sp>
    </p:spTree>
    <p:extLst>
      <p:ext uri="{BB962C8B-B14F-4D97-AF65-F5344CB8AC3E}">
        <p14:creationId xmlns:p14="http://schemas.microsoft.com/office/powerpoint/2010/main" val="1460466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59D8-873B-874F-BA43-19EF423B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(Other </a:t>
            </a:r>
            <a:r>
              <a:rPr lang="en-US" sz="4000" dirty="0" err="1">
                <a:latin typeface="Helvetica" pitchFamily="2" charset="0"/>
              </a:rPr>
              <a:t>unix</a:t>
            </a:r>
            <a:r>
              <a:rPr lang="en-US" sz="4000" dirty="0">
                <a:latin typeface="Helvetica" pitchFamily="2" charset="0"/>
              </a:rPr>
              <a:t> things to go over if we have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ABE4-8E3F-6C42-8F18-736BCCEA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Directing input and output</a:t>
            </a:r>
          </a:p>
          <a:p>
            <a:pPr lvl="1"/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“&gt;”</a:t>
            </a:r>
            <a:r>
              <a:rPr lang="en-US" dirty="0">
                <a:latin typeface="Helvetica" pitchFamily="2" charset="0"/>
              </a:rPr>
              <a:t> to direct output to a file</a:t>
            </a:r>
          </a:p>
          <a:p>
            <a:pPr lvl="1"/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“|”</a:t>
            </a:r>
            <a:r>
              <a:rPr lang="en-US" dirty="0">
                <a:latin typeface="Helvetica" pitchFamily="2" charset="0"/>
              </a:rPr>
              <a:t>  known as a “pipe,” takes output from program on left side and “pipes” or directs it as input into the command on the right side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Very helpful </a:t>
            </a:r>
            <a:r>
              <a:rPr lang="en-US" dirty="0" err="1">
                <a:latin typeface="Helvetica" pitchFamily="2" charset="0"/>
              </a:rPr>
              <a:t>unix</a:t>
            </a:r>
            <a:r>
              <a:rPr lang="en-US" dirty="0">
                <a:latin typeface="Helvetica" pitchFamily="2" charset="0"/>
              </a:rPr>
              <a:t> commands:</a:t>
            </a:r>
          </a:p>
          <a:p>
            <a:pPr lvl="1"/>
            <a:r>
              <a:rPr lang="en-US" dirty="0" err="1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awk</a:t>
            </a:r>
            <a:endParaRPr lang="en-US" dirty="0">
              <a:latin typeface="Helvetica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grep</a:t>
            </a:r>
          </a:p>
          <a:p>
            <a:pPr lvl="1"/>
            <a:r>
              <a:rPr lang="en-US" dirty="0" err="1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sed</a:t>
            </a:r>
            <a:endParaRPr lang="en-US" dirty="0">
              <a:latin typeface="Helvetica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5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ADDB-2FC4-7946-A844-EB11259E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943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Types of NGS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5803-F8BB-194A-8B10-E342CDD6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21"/>
            <a:ext cx="10515600" cy="540265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All based on the idea of sequencing small nucleotide fragments, and then aligning to a reference sequence to determine their origin and abundance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Examples of common techniques:</a:t>
            </a:r>
          </a:p>
          <a:p>
            <a:pPr lvl="1"/>
            <a:r>
              <a:rPr lang="en-US" dirty="0">
                <a:latin typeface="Helvetica" pitchFamily="2" charset="0"/>
              </a:rPr>
              <a:t>RNA-seq – measures transcript levels</a:t>
            </a:r>
          </a:p>
          <a:p>
            <a:pPr lvl="1"/>
            <a:r>
              <a:rPr lang="en-US" dirty="0" err="1">
                <a:latin typeface="Helvetica" pitchFamily="2" charset="0"/>
              </a:rPr>
              <a:t>ChIP</a:t>
            </a:r>
            <a:r>
              <a:rPr lang="en-US" dirty="0">
                <a:latin typeface="Helvetica" pitchFamily="2" charset="0"/>
              </a:rPr>
              <a:t>-seq – measures transcription factor binding to DNA</a:t>
            </a:r>
          </a:p>
          <a:p>
            <a:pPr lvl="1"/>
            <a:r>
              <a:rPr lang="en-US" dirty="0">
                <a:latin typeface="Helvetica" pitchFamily="2" charset="0"/>
              </a:rPr>
              <a:t>ATAC-seq – measures DNA accessibility (openness) </a:t>
            </a:r>
          </a:p>
          <a:p>
            <a:pPr lvl="1"/>
            <a:r>
              <a:rPr lang="en-US" dirty="0">
                <a:latin typeface="Helvetica" pitchFamily="2" charset="0"/>
              </a:rPr>
              <a:t>Whole genome bisulfite sequencing – measures DNA methylation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Massive up-to-date list of sequencing-related techniques: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	</a:t>
            </a:r>
            <a:r>
              <a:rPr lang="en-US" dirty="0">
                <a:latin typeface="Helvetica" pitchFamily="2" charset="0"/>
                <a:hlinkClick r:id="rId3"/>
              </a:rPr>
              <a:t>https://liorpachter.wordpress.com/seq/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0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A82C-8E81-864E-9CBD-BE0CDAEB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Unix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CBC3-4441-084D-A1FA-B54AB41D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Simple and straightforward course for understanding how to work with the command line and the essential Unix commands (this is where I started with everything!):</a:t>
            </a:r>
          </a:p>
          <a:p>
            <a:pPr marL="457200" lvl="1" indent="0">
              <a:buNone/>
            </a:pPr>
            <a:r>
              <a:rPr lang="en-US" dirty="0">
                <a:latin typeface="Helvetica" pitchFamily="2" charset="0"/>
                <a:hlinkClick r:id="rId2"/>
              </a:rPr>
              <a:t>https://www.codecademy.com/learn/learn-the-command-line</a:t>
            </a:r>
            <a:r>
              <a:rPr lang="en-US" dirty="0">
                <a:latin typeface="Helvetica" pitchFamily="2" charset="0"/>
              </a:rPr>
              <a:t> 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Another online course that looks great (not yet tested!):</a:t>
            </a:r>
          </a:p>
          <a:p>
            <a:pPr marL="457200" lvl="1" indent="0">
              <a:buNone/>
            </a:pPr>
            <a:r>
              <a:rPr lang="en-US" dirty="0">
                <a:latin typeface="Helvetica" pitchFamily="2" charset="0"/>
                <a:hlinkClick r:id="rId3"/>
              </a:rPr>
              <a:t>https://www.coursera.org/learn/unix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31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FDF1-5BAC-1A46-8608-BA6906A5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58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What do I need to consider before my NGS experiment?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A524-8587-0241-ABF7-7DD398EE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955"/>
            <a:ext cx="10515600" cy="5065711"/>
          </a:xfrm>
        </p:spPr>
        <p:txBody>
          <a:bodyPr>
            <a:normAutofit/>
          </a:bodyPr>
          <a:lstStyle/>
          <a:p>
            <a:r>
              <a:rPr lang="en-US" b="1" dirty="0"/>
              <a:t>What’s the question</a:t>
            </a:r>
            <a:r>
              <a:rPr lang="en-US" dirty="0"/>
              <a:t>? Will the experiment address that question?</a:t>
            </a:r>
          </a:p>
          <a:p>
            <a:endParaRPr lang="en-US" dirty="0"/>
          </a:p>
          <a:p>
            <a:r>
              <a:rPr lang="en-US" dirty="0"/>
              <a:t>Data in = data out! </a:t>
            </a:r>
          </a:p>
          <a:p>
            <a:endParaRPr lang="en-US" dirty="0"/>
          </a:p>
          <a:p>
            <a:r>
              <a:rPr lang="en-US" dirty="0"/>
              <a:t>Library preparation:</a:t>
            </a:r>
          </a:p>
          <a:p>
            <a:pPr lvl="1"/>
            <a:r>
              <a:rPr lang="en-US" dirty="0"/>
              <a:t>Paired-end vs single-end?</a:t>
            </a:r>
          </a:p>
          <a:p>
            <a:pPr lvl="1"/>
            <a:r>
              <a:rPr lang="en-US" dirty="0"/>
              <a:t>Poly-A vs ribosome depletion (RNA-seq)?</a:t>
            </a:r>
          </a:p>
          <a:p>
            <a:pPr lvl="1"/>
            <a:r>
              <a:rPr lang="en-US" dirty="0"/>
              <a:t>Strand-specific?</a:t>
            </a:r>
          </a:p>
          <a:p>
            <a:endParaRPr lang="en-US" dirty="0"/>
          </a:p>
          <a:p>
            <a:r>
              <a:rPr lang="en-US" dirty="0"/>
              <a:t>How many replicates needed?  (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 err="1">
                <a:sym typeface="Wingdings" pitchFamily="2" charset="2"/>
              </a:rPr>
              <a:t>pssst</a:t>
            </a:r>
            <a:r>
              <a:rPr lang="en-US" dirty="0">
                <a:sym typeface="Wingdings" pitchFamily="2" charset="2"/>
              </a:rPr>
              <a:t>, power analysis JC anyone?)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60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FDF1-5BAC-1A46-8608-BA6906A5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58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What do I need to consider before my NGS experiment?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A524-8587-0241-ABF7-7DD398EE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1741822"/>
            <a:ext cx="5033211" cy="95982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Sequencing depth requirements: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0329B-EC40-4B4D-B392-809C4C21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33" y="1392126"/>
            <a:ext cx="7764246" cy="5222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67EDE-1B12-0E43-ABB5-7F43F7605CF9}"/>
              </a:ext>
            </a:extLst>
          </p:cNvPr>
          <p:cNvSpPr txBox="1"/>
          <p:nvPr/>
        </p:nvSpPr>
        <p:spPr>
          <a:xfrm>
            <a:off x="497305" y="4973052"/>
            <a:ext cx="299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Sims et al 2014</a:t>
            </a:r>
          </a:p>
          <a:p>
            <a:r>
              <a:rPr lang="en-US" dirty="0"/>
              <a:t>Nat Rev genetics </a:t>
            </a:r>
          </a:p>
          <a:p>
            <a:r>
              <a:rPr lang="en-US" dirty="0">
                <a:hlinkClick r:id="rId4"/>
              </a:rPr>
              <a:t>https://rtsf.natsci.msu.edu/_rtsf/assets/File/depth%20and%20coverage.pdf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038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D486-24D5-3841-B2CE-179596AF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Simple workflow for an NGS experiment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34284-4B75-D84A-B826-9009D1ED4819}"/>
              </a:ext>
            </a:extLst>
          </p:cNvPr>
          <p:cNvSpPr txBox="1"/>
          <p:nvPr/>
        </p:nvSpPr>
        <p:spPr>
          <a:xfrm>
            <a:off x="838200" y="1302293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RNA-seq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4343B-3BF8-7148-B314-61313D4BD694}"/>
              </a:ext>
            </a:extLst>
          </p:cNvPr>
          <p:cNvSpPr txBox="1"/>
          <p:nvPr/>
        </p:nvSpPr>
        <p:spPr>
          <a:xfrm>
            <a:off x="2650067" y="129040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Helvetica" pitchFamily="2" charset="0"/>
              </a:rPr>
              <a:t>ChIP</a:t>
            </a:r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-seq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154C9-FCF2-B748-B6FB-E998DC9B5095}"/>
              </a:ext>
            </a:extLst>
          </p:cNvPr>
          <p:cNvSpPr txBox="1"/>
          <p:nvPr/>
        </p:nvSpPr>
        <p:spPr>
          <a:xfrm>
            <a:off x="668867" y="2093726"/>
            <a:ext cx="154093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RNA 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2CE50-9E03-1C4F-AA53-83EF15C7A468}"/>
              </a:ext>
            </a:extLst>
          </p:cNvPr>
          <p:cNvSpPr txBox="1"/>
          <p:nvPr/>
        </p:nvSpPr>
        <p:spPr>
          <a:xfrm>
            <a:off x="668867" y="3258982"/>
            <a:ext cx="154093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Rev </a:t>
            </a:r>
            <a:r>
              <a:rPr lang="en-US" sz="2000" dirty="0" err="1">
                <a:solidFill>
                  <a:srgbClr val="FF0000"/>
                </a:solidFill>
                <a:latin typeface="Helvetica" pitchFamily="2" charset="0"/>
              </a:rPr>
              <a:t>transc</a:t>
            </a:r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 to cDNA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586AD-ED99-8B44-B75F-7713A1D6E8B2}"/>
              </a:ext>
            </a:extLst>
          </p:cNvPr>
          <p:cNvSpPr txBox="1"/>
          <p:nvPr/>
        </p:nvSpPr>
        <p:spPr>
          <a:xfrm>
            <a:off x="2514600" y="2093726"/>
            <a:ext cx="154093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Crosslink protein and DNA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C52DD-8138-9145-B907-8F1CC903DC7D}"/>
              </a:ext>
            </a:extLst>
          </p:cNvPr>
          <p:cNvSpPr txBox="1"/>
          <p:nvPr/>
        </p:nvSpPr>
        <p:spPr>
          <a:xfrm>
            <a:off x="2514597" y="3612925"/>
            <a:ext cx="154093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IP and rev crosslinks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8917DF-64C8-A846-A0AB-78F7FDCCD85A}"/>
              </a:ext>
            </a:extLst>
          </p:cNvPr>
          <p:cNvSpPr txBox="1"/>
          <p:nvPr/>
        </p:nvSpPr>
        <p:spPr>
          <a:xfrm>
            <a:off x="668866" y="4969250"/>
            <a:ext cx="154093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Fragment DNA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87B9D-B3B5-AE44-ADA5-B6DBB28E6712}"/>
              </a:ext>
            </a:extLst>
          </p:cNvPr>
          <p:cNvSpPr txBox="1"/>
          <p:nvPr/>
        </p:nvSpPr>
        <p:spPr>
          <a:xfrm>
            <a:off x="2514598" y="4969250"/>
            <a:ext cx="154093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Fragment chromatin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0957B-9020-214D-8377-45AA62D122AB}"/>
              </a:ext>
            </a:extLst>
          </p:cNvPr>
          <p:cNvSpPr txBox="1"/>
          <p:nvPr/>
        </p:nvSpPr>
        <p:spPr>
          <a:xfrm>
            <a:off x="6688666" y="1525618"/>
            <a:ext cx="338666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Helvetica" pitchFamily="2" charset="0"/>
              </a:rPr>
              <a:t>Adapter ligation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E193C-EF15-3D47-A021-9CDD73B4FB04}"/>
              </a:ext>
            </a:extLst>
          </p:cNvPr>
          <p:cNvSpPr txBox="1"/>
          <p:nvPr/>
        </p:nvSpPr>
        <p:spPr>
          <a:xfrm>
            <a:off x="6299199" y="2290276"/>
            <a:ext cx="419946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Helvetica" pitchFamily="2" charset="0"/>
              </a:rPr>
              <a:t>Signal amplification by PCR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Helvetica" pitchFamily="2" charset="0"/>
              </a:rPr>
              <a:t>Product: “library”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022222-5353-B646-903C-6986BE0D1703}"/>
              </a:ext>
            </a:extLst>
          </p:cNvPr>
          <p:cNvCxnSpPr>
            <a:cxnSpLocks/>
          </p:cNvCxnSpPr>
          <p:nvPr/>
        </p:nvCxnSpPr>
        <p:spPr>
          <a:xfrm>
            <a:off x="1439334" y="2874252"/>
            <a:ext cx="0" cy="28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44D6A2-A05C-574D-89F9-01A3B349F91F}"/>
              </a:ext>
            </a:extLst>
          </p:cNvPr>
          <p:cNvCxnSpPr>
            <a:cxnSpLocks/>
          </p:cNvCxnSpPr>
          <p:nvPr/>
        </p:nvCxnSpPr>
        <p:spPr>
          <a:xfrm>
            <a:off x="1419145" y="4046559"/>
            <a:ext cx="0" cy="814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85B8F-159D-E34C-AA76-121BFA6EBA66}"/>
              </a:ext>
            </a:extLst>
          </p:cNvPr>
          <p:cNvSpPr txBox="1"/>
          <p:nvPr/>
        </p:nvSpPr>
        <p:spPr>
          <a:xfrm>
            <a:off x="557497" y="5756808"/>
            <a:ext cx="355144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7030A0"/>
                </a:solidFill>
                <a:latin typeface="Helvetica" pitchFamily="2" charset="0"/>
              </a:rPr>
              <a:t>(Enzymatic or mechanical)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97EB48-D1A3-DE4A-A6BA-2EDBE096F5B4}"/>
              </a:ext>
            </a:extLst>
          </p:cNvPr>
          <p:cNvCxnSpPr>
            <a:cxnSpLocks/>
          </p:cNvCxnSpPr>
          <p:nvPr/>
        </p:nvCxnSpPr>
        <p:spPr>
          <a:xfrm>
            <a:off x="3285063" y="3181970"/>
            <a:ext cx="0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7129CD-A5C9-734C-8656-616CCD94E38C}"/>
              </a:ext>
            </a:extLst>
          </p:cNvPr>
          <p:cNvCxnSpPr>
            <a:cxnSpLocks/>
          </p:cNvCxnSpPr>
          <p:nvPr/>
        </p:nvCxnSpPr>
        <p:spPr>
          <a:xfrm>
            <a:off x="3287664" y="4377722"/>
            <a:ext cx="0" cy="548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BAF185-F7A8-674D-A068-5657513C13C5}"/>
              </a:ext>
            </a:extLst>
          </p:cNvPr>
          <p:cNvGrpSpPr/>
          <p:nvPr/>
        </p:nvGrpSpPr>
        <p:grpSpPr>
          <a:xfrm>
            <a:off x="2322707" y="1730111"/>
            <a:ext cx="3910190" cy="4663440"/>
            <a:chOff x="2322707" y="1730111"/>
            <a:chExt cx="3910190" cy="466344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9EBE8D1-1AE3-F54D-A913-A7559FF54F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8537" y="1149404"/>
              <a:ext cx="0" cy="1188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546FD17-B894-0349-B983-8FD727DB4A94}"/>
                </a:ext>
              </a:extLst>
            </p:cNvPr>
            <p:cNvCxnSpPr>
              <a:cxnSpLocks/>
            </p:cNvCxnSpPr>
            <p:nvPr/>
          </p:nvCxnSpPr>
          <p:spPr>
            <a:xfrm>
              <a:off x="5048616" y="1730111"/>
              <a:ext cx="0" cy="466344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88EF748-2886-9E44-9313-6F33F93D0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3218" y="6095626"/>
              <a:ext cx="0" cy="27432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6EFFF-D001-3F4A-875F-80B1A3E12444}"/>
                </a:ext>
              </a:extLst>
            </p:cNvPr>
            <p:cNvCxnSpPr>
              <a:cxnSpLocks/>
            </p:cNvCxnSpPr>
            <p:nvPr/>
          </p:nvCxnSpPr>
          <p:spPr>
            <a:xfrm>
              <a:off x="2322707" y="6375878"/>
              <a:ext cx="2743200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A6225F-3463-0B43-BB2A-4F83E2430BA5}"/>
              </a:ext>
            </a:extLst>
          </p:cNvPr>
          <p:cNvCxnSpPr>
            <a:cxnSpLocks/>
          </p:cNvCxnSpPr>
          <p:nvPr/>
        </p:nvCxnSpPr>
        <p:spPr>
          <a:xfrm>
            <a:off x="8288955" y="1975726"/>
            <a:ext cx="0" cy="28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36DEE0-3F0E-7D4A-8A19-84297FA8D723}"/>
              </a:ext>
            </a:extLst>
          </p:cNvPr>
          <p:cNvSpPr txBox="1"/>
          <p:nvPr/>
        </p:nvSpPr>
        <p:spPr>
          <a:xfrm>
            <a:off x="7343080" y="3377142"/>
            <a:ext cx="18917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Helvetica" pitchFamily="2" charset="0"/>
              </a:rPr>
              <a:t>Sequence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06E2E0-B1C0-204B-AC02-E09F2F81BCB8}"/>
              </a:ext>
            </a:extLst>
          </p:cNvPr>
          <p:cNvCxnSpPr>
            <a:cxnSpLocks/>
          </p:cNvCxnSpPr>
          <p:nvPr/>
        </p:nvCxnSpPr>
        <p:spPr>
          <a:xfrm>
            <a:off x="8288955" y="3052580"/>
            <a:ext cx="0" cy="28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CC47BA-4945-634D-BDD5-66AC587114B6}"/>
              </a:ext>
            </a:extLst>
          </p:cNvPr>
          <p:cNvSpPr txBox="1"/>
          <p:nvPr/>
        </p:nvSpPr>
        <p:spPr>
          <a:xfrm>
            <a:off x="6688665" y="4188996"/>
            <a:ext cx="326334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Helvetica" pitchFamily="2" charset="0"/>
              </a:rPr>
              <a:t>Data Analysis: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Helvetica" pitchFamily="2" charset="0"/>
              </a:rPr>
              <a:t>Read filtering/trimming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Helvetica" pitchFamily="2" charset="0"/>
              </a:rPr>
              <a:t>Genome alignment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E02569-ACAC-224C-A448-164CD551BFB2}"/>
              </a:ext>
            </a:extLst>
          </p:cNvPr>
          <p:cNvCxnSpPr>
            <a:cxnSpLocks/>
          </p:cNvCxnSpPr>
          <p:nvPr/>
        </p:nvCxnSpPr>
        <p:spPr>
          <a:xfrm>
            <a:off x="8288955" y="3840468"/>
            <a:ext cx="0" cy="284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92CD7E-E4C3-3647-8981-D6A65C6D7BBA}"/>
              </a:ext>
            </a:extLst>
          </p:cNvPr>
          <p:cNvSpPr txBox="1"/>
          <p:nvPr/>
        </p:nvSpPr>
        <p:spPr>
          <a:xfrm>
            <a:off x="5451555" y="5649086"/>
            <a:ext cx="280640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Transcript assembly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Differential gene expr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  <a:latin typeface="Helvetica" pitchFamily="2" charset="0"/>
              </a:rPr>
              <a:t>Etc</a:t>
            </a:r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B683A8-0032-314D-9951-578915663842}"/>
              </a:ext>
            </a:extLst>
          </p:cNvPr>
          <p:cNvSpPr txBox="1"/>
          <p:nvPr/>
        </p:nvSpPr>
        <p:spPr>
          <a:xfrm>
            <a:off x="8547396" y="5649085"/>
            <a:ext cx="280640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Peak calling</a:t>
            </a:r>
          </a:p>
          <a:p>
            <a:pPr algn="ctr"/>
            <a:r>
              <a:rPr lang="en-US" sz="2000" dirty="0" err="1">
                <a:solidFill>
                  <a:srgbClr val="0070C0"/>
                </a:solidFill>
                <a:latin typeface="Helvetica" pitchFamily="2" charset="0"/>
              </a:rPr>
              <a:t>Motiff</a:t>
            </a:r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 analysis</a:t>
            </a:r>
          </a:p>
          <a:p>
            <a:pPr algn="ctr"/>
            <a:r>
              <a:rPr lang="en-US" sz="2000" dirty="0" err="1">
                <a:solidFill>
                  <a:srgbClr val="0070C0"/>
                </a:solidFill>
                <a:latin typeface="Helvetica" pitchFamily="2" charset="0"/>
              </a:rPr>
              <a:t>Etc</a:t>
            </a:r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FA542E-BF51-0840-8F3E-75706FD52206}"/>
              </a:ext>
            </a:extLst>
          </p:cNvPr>
          <p:cNvCxnSpPr>
            <a:cxnSpLocks/>
          </p:cNvCxnSpPr>
          <p:nvPr/>
        </p:nvCxnSpPr>
        <p:spPr>
          <a:xfrm flipH="1">
            <a:off x="6958149" y="5281737"/>
            <a:ext cx="664600" cy="291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DEA533-B272-AF43-B63F-ACEE506D7299}"/>
              </a:ext>
            </a:extLst>
          </p:cNvPr>
          <p:cNvCxnSpPr>
            <a:cxnSpLocks/>
          </p:cNvCxnSpPr>
          <p:nvPr/>
        </p:nvCxnSpPr>
        <p:spPr>
          <a:xfrm>
            <a:off x="9199981" y="5281737"/>
            <a:ext cx="664600" cy="291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E425-BFF3-894C-8E86-8B534734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Let’s look at the file I gave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B849-3673-DD43-A47D-800BCA6D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Download the files I sent: </a:t>
            </a:r>
          </a:p>
          <a:p>
            <a:pPr lvl="1"/>
            <a:r>
              <a:rPr lang="en-US" dirty="0">
                <a:latin typeface="Helvetica" pitchFamily="2" charset="0"/>
              </a:rPr>
              <a:t>Examplefile1.fastq</a:t>
            </a:r>
          </a:p>
          <a:p>
            <a:pPr lvl="1"/>
            <a:r>
              <a:rPr lang="en-US" dirty="0">
                <a:latin typeface="Helvetica" pitchFamily="2" charset="0"/>
              </a:rPr>
              <a:t>Examplefile2.fastq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Save these files to your desktop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Open up a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23511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2000-1D0E-324A-BF86-3DD88341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Our first three </a:t>
            </a:r>
            <a:r>
              <a:rPr lang="en-US" b="1" dirty="0">
                <a:latin typeface="Helvetica" pitchFamily="2" charset="0"/>
              </a:rPr>
              <a:t>crucial</a:t>
            </a:r>
            <a:r>
              <a:rPr lang="en-US" dirty="0">
                <a:latin typeface="Helvetica" pitchFamily="2" charset="0"/>
              </a:rPr>
              <a:t> Unix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8857-0AFB-044E-8E4F-25F46DA7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08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“print working directory”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 – “list”</a:t>
            </a:r>
          </a:p>
          <a:p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– “change directory”</a:t>
            </a:r>
          </a:p>
          <a:p>
            <a:pPr marL="0" indent="0">
              <a:buNone/>
            </a:pPr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Allow us to navigate through the file tree system.</a:t>
            </a:r>
          </a:p>
          <a:p>
            <a:pPr marL="0" indent="0">
              <a:buNone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What’s that?</a:t>
            </a:r>
            <a:endParaRPr lang="en-US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5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0B2AC-D577-E24B-B190-B7A093B7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49" y="96175"/>
            <a:ext cx="2397920" cy="1595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C8944-9AB8-AC47-8FB6-3221A08F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495949"/>
            <a:ext cx="1970087" cy="131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70A36-1A3B-9443-8290-7F27CB7B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5" y="2495950"/>
            <a:ext cx="1970087" cy="1311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98BCA-00E6-274C-B05B-E6DEC61E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24" y="2495949"/>
            <a:ext cx="1970087" cy="1311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1253B3-1538-494E-9909-F7375FE9EC8F}"/>
              </a:ext>
            </a:extLst>
          </p:cNvPr>
          <p:cNvSpPr txBox="1"/>
          <p:nvPr/>
        </p:nvSpPr>
        <p:spPr>
          <a:xfrm>
            <a:off x="2286000" y="750112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/User/</a:t>
            </a:r>
            <a:r>
              <a:rPr lang="en-US" dirty="0" err="1">
                <a:latin typeface="Helvetica" pitchFamily="2" charset="0"/>
              </a:rPr>
              <a:t>scincotta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F2F28-03D9-2641-9F29-D5D1EA8AB4E4}"/>
              </a:ext>
            </a:extLst>
          </p:cNvPr>
          <p:cNvSpPr txBox="1"/>
          <p:nvPr/>
        </p:nvSpPr>
        <p:spPr>
          <a:xfrm>
            <a:off x="964143" y="44384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(home directory)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7E4C0-3D09-0E46-9F9A-DCB9C51ED95C}"/>
              </a:ext>
            </a:extLst>
          </p:cNvPr>
          <p:cNvSpPr txBox="1"/>
          <p:nvPr/>
        </p:nvSpPr>
        <p:spPr>
          <a:xfrm>
            <a:off x="512762" y="2966784"/>
            <a:ext cx="16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/Desktop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3CA26-A016-C147-8DAA-454DCA9347F8}"/>
              </a:ext>
            </a:extLst>
          </p:cNvPr>
          <p:cNvSpPr txBox="1"/>
          <p:nvPr/>
        </p:nvSpPr>
        <p:spPr>
          <a:xfrm>
            <a:off x="2543437" y="2966784"/>
            <a:ext cx="16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/Apps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B42AE-C18B-0849-B48F-7F07895504CD}"/>
              </a:ext>
            </a:extLst>
          </p:cNvPr>
          <p:cNvSpPr txBox="1"/>
          <p:nvPr/>
        </p:nvSpPr>
        <p:spPr>
          <a:xfrm>
            <a:off x="4392348" y="2966784"/>
            <a:ext cx="167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/Documents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772217-E66C-CE45-900F-04696A019505}"/>
              </a:ext>
            </a:extLst>
          </p:cNvPr>
          <p:cNvCxnSpPr/>
          <p:nvPr/>
        </p:nvCxnSpPr>
        <p:spPr>
          <a:xfrm>
            <a:off x="5083967" y="3928533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D3163-902E-9D42-8D55-FB3A36421A1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18509" y="1691881"/>
            <a:ext cx="0" cy="80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AFEFE-60D4-3F4B-BBDA-0597B7BF6C2A}"/>
              </a:ext>
            </a:extLst>
          </p:cNvPr>
          <p:cNvCxnSpPr/>
          <p:nvPr/>
        </p:nvCxnSpPr>
        <p:spPr>
          <a:xfrm>
            <a:off x="5083967" y="1886349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CCC85-4A7C-6649-860C-B6C986E825B7}"/>
              </a:ext>
            </a:extLst>
          </p:cNvPr>
          <p:cNvCxnSpPr/>
          <p:nvPr/>
        </p:nvCxnSpPr>
        <p:spPr>
          <a:xfrm>
            <a:off x="1143793" y="1863597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B6C2F3-275E-984A-8297-99D7F594CE2D}"/>
              </a:ext>
            </a:extLst>
          </p:cNvPr>
          <p:cNvCxnSpPr>
            <a:cxnSpLocks/>
          </p:cNvCxnSpPr>
          <p:nvPr/>
        </p:nvCxnSpPr>
        <p:spPr>
          <a:xfrm>
            <a:off x="1143793" y="1886349"/>
            <a:ext cx="197471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DD3418-D6B5-584E-9BFC-985F518943C1}"/>
              </a:ext>
            </a:extLst>
          </p:cNvPr>
          <p:cNvCxnSpPr>
            <a:cxnSpLocks/>
          </p:cNvCxnSpPr>
          <p:nvPr/>
        </p:nvCxnSpPr>
        <p:spPr>
          <a:xfrm>
            <a:off x="3118509" y="1886349"/>
            <a:ext cx="19747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E2C4AC-B208-8342-9A95-79D02B54110A}"/>
              </a:ext>
            </a:extLst>
          </p:cNvPr>
          <p:cNvSpPr txBox="1"/>
          <p:nvPr/>
        </p:nvSpPr>
        <p:spPr>
          <a:xfrm>
            <a:off x="3464189" y="45778"/>
            <a:ext cx="85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EAE13-4215-C140-9281-37422C44B728}"/>
              </a:ext>
            </a:extLst>
          </p:cNvPr>
          <p:cNvSpPr txBox="1"/>
          <p:nvPr/>
        </p:nvSpPr>
        <p:spPr>
          <a:xfrm>
            <a:off x="4392348" y="640197"/>
            <a:ext cx="629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--&gt; /User/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scincotta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6E86C4-851F-2B41-A567-2C3B783EBD60}"/>
              </a:ext>
            </a:extLst>
          </p:cNvPr>
          <p:cNvCxnSpPr/>
          <p:nvPr/>
        </p:nvCxnSpPr>
        <p:spPr>
          <a:xfrm>
            <a:off x="3118509" y="3928533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CF2D76-6578-9949-A860-55A3679E25C3}"/>
              </a:ext>
            </a:extLst>
          </p:cNvPr>
          <p:cNvCxnSpPr/>
          <p:nvPr/>
        </p:nvCxnSpPr>
        <p:spPr>
          <a:xfrm>
            <a:off x="1143793" y="3928533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85A4266-58C0-9F46-B08E-969341A0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8" y="4887386"/>
            <a:ext cx="918368" cy="6111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9E962E-BD15-1E4D-B7A0-56CC5C40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86" y="4887386"/>
            <a:ext cx="918368" cy="6111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2B200-AC13-F24A-B66E-E456F64E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87386"/>
            <a:ext cx="918368" cy="6111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EDA2D2-C05C-064E-B719-3D73A6CBA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139" y="4882568"/>
            <a:ext cx="615950" cy="6159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7D0CFA-D5C1-5C4A-A5BB-1D7A0AD2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17" y="4893064"/>
            <a:ext cx="615950" cy="6159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B6DC00-2735-4D45-B68F-5D9EA37B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10" y="4893064"/>
            <a:ext cx="615950" cy="615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18C2A2B-A07B-6447-90A1-CE592E3DC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17" y="5624245"/>
            <a:ext cx="615950" cy="6159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93AB63A-D152-CB4D-9CE6-8426A701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225" y="5624245"/>
            <a:ext cx="615950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4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1600</Words>
  <Application>Microsoft Macintosh PowerPoint</Application>
  <PresentationFormat>Widescreen</PresentationFormat>
  <Paragraphs>318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Helvetica</vt:lpstr>
      <vt:lpstr>Menlo</vt:lpstr>
      <vt:lpstr>Wingdings</vt:lpstr>
      <vt:lpstr>Office Theme</vt:lpstr>
      <vt:lpstr>Introduction to Next-Gen Sequencing Data Processing Through Unix/Command Line</vt:lpstr>
      <vt:lpstr>Outline</vt:lpstr>
      <vt:lpstr>Types of NGS techniques </vt:lpstr>
      <vt:lpstr>What do I need to consider before my NGS experiment?</vt:lpstr>
      <vt:lpstr>What do I need to consider before my NGS experiment?</vt:lpstr>
      <vt:lpstr>Simple workflow for an NGS experiment</vt:lpstr>
      <vt:lpstr>Let’s look at the file I gave you</vt:lpstr>
      <vt:lpstr>Our first three crucial Unix commands:</vt:lpstr>
      <vt:lpstr>PowerPoint Presentation</vt:lpstr>
      <vt:lpstr>PowerPoint Presentation</vt:lpstr>
      <vt:lpstr>Exercise 1</vt:lpstr>
      <vt:lpstr>Exercise 2: Ways to view a file</vt:lpstr>
      <vt:lpstr>Additional essential Unix commands:</vt:lpstr>
      <vt:lpstr>FASTQ file</vt:lpstr>
      <vt:lpstr>FASTQ file</vt:lpstr>
      <vt:lpstr>FASTQ file</vt:lpstr>
      <vt:lpstr>How do I check the quality of my fastq file?</vt:lpstr>
      <vt:lpstr>Exercise 3: Let’s run fastqc</vt:lpstr>
      <vt:lpstr>Why do I need to process my reads before aligning???</vt:lpstr>
      <vt:lpstr>Downloading cutadapt</vt:lpstr>
      <vt:lpstr>PowerPoint Presentation</vt:lpstr>
      <vt:lpstr>PowerPoint Presentation</vt:lpstr>
      <vt:lpstr>Types of aligners</vt:lpstr>
      <vt:lpstr>SAM file format – output of alignment</vt:lpstr>
      <vt:lpstr>SAM file format – output of alignment</vt:lpstr>
      <vt:lpstr>What can we use SAM flags for?</vt:lpstr>
      <vt:lpstr>What’s the MAPQ score for?</vt:lpstr>
      <vt:lpstr>Wait, so what’s a BAM file?</vt:lpstr>
      <vt:lpstr>(Other unix things to go over if we have time)</vt:lpstr>
      <vt:lpstr>Unix resources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Cincotta</dc:creator>
  <cp:lastModifiedBy>Steven Cincotta</cp:lastModifiedBy>
  <cp:revision>61</cp:revision>
  <dcterms:created xsi:type="dcterms:W3CDTF">2018-04-13T03:49:56Z</dcterms:created>
  <dcterms:modified xsi:type="dcterms:W3CDTF">2018-04-20T00:39:23Z</dcterms:modified>
</cp:coreProperties>
</file>