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64" autoAdjust="0"/>
  </p:normalViewPr>
  <p:slideViewPr>
    <p:cSldViewPr snapToGrid="0" snapToObjects="1">
      <p:cViewPr varScale="1">
        <p:scale>
          <a:sx n="20" d="100"/>
          <a:sy n="20" d="100"/>
        </p:scale>
        <p:origin x="-3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F2C87-832E-BD43-AB4D-B89AAF33FAE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E6249-614B-CF47-A043-1C75301F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3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6249-614B-CF47-A043-1C75301F29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r>
              <a:rPr lang="en-US" baseline="0" dirty="0" smtClean="0"/>
              <a:t> Variable = treatment (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Dependent Variable = sample taken from </a:t>
            </a:r>
            <a:r>
              <a:rPr lang="en-US" baseline="0" dirty="0" err="1" smtClean="0"/>
              <a:t>Mm_A</a:t>
            </a:r>
            <a:r>
              <a:rPr lang="en-US" baseline="0" dirty="0" smtClean="0"/>
              <a:t> either before treatment or after treatment </a:t>
            </a:r>
          </a:p>
          <a:p>
            <a:r>
              <a:rPr lang="en-US" baseline="0" dirty="0" smtClean="0"/>
              <a:t>Comparison = </a:t>
            </a:r>
            <a:r>
              <a:rPr lang="en-US" baseline="0" dirty="0" err="1" smtClean="0"/>
              <a:t>Mm_A</a:t>
            </a:r>
            <a:r>
              <a:rPr lang="en-US" baseline="0" dirty="0" smtClean="0"/>
              <a:t> sample pre-treatment and post treatment </a:t>
            </a:r>
            <a:r>
              <a:rPr lang="en-US" baseline="0" dirty="0" smtClean="0">
                <a:sym typeface="Wingdings"/>
              </a:rPr>
              <a:t> The effect of treatment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6249-614B-CF47-A043-1C75301F29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r>
              <a:rPr lang="en-US" baseline="0" dirty="0" smtClean="0"/>
              <a:t> Variables = </a:t>
            </a:r>
            <a:r>
              <a:rPr lang="en-US" baseline="0" dirty="0" err="1" smtClean="0"/>
              <a:t>Mm_A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Mm_B</a:t>
            </a:r>
            <a:r>
              <a:rPr lang="en-US" baseline="0" dirty="0" smtClean="0"/>
              <a:t> (maybe something genetically different about these mice and measuring their blood for a biomarker) </a:t>
            </a:r>
          </a:p>
          <a:p>
            <a:r>
              <a:rPr lang="en-US" baseline="0" dirty="0" err="1" smtClean="0"/>
              <a:t>Depdendent</a:t>
            </a:r>
            <a:r>
              <a:rPr lang="en-US" baseline="0" dirty="0" smtClean="0"/>
              <a:t> Variables = samples taken from these mice </a:t>
            </a:r>
          </a:p>
          <a:p>
            <a:r>
              <a:rPr lang="en-US" baseline="0" dirty="0" smtClean="0"/>
              <a:t>Comparison = </a:t>
            </a:r>
            <a:r>
              <a:rPr lang="en-US" baseline="0" dirty="0" err="1" smtClean="0"/>
              <a:t>MmA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6249-614B-CF47-A043-1C75301F29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Indepdendent</a:t>
            </a:r>
            <a:r>
              <a:rPr lang="en-US" baseline="0" dirty="0" smtClean="0"/>
              <a:t> Variables = training </a:t>
            </a:r>
          </a:p>
          <a:p>
            <a:r>
              <a:rPr lang="en-US" baseline="0" dirty="0" err="1" smtClean="0"/>
              <a:t>Depdenent</a:t>
            </a:r>
            <a:r>
              <a:rPr lang="en-US" baseline="0" dirty="0" smtClean="0"/>
              <a:t> Variables = runner’s 100m times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6249-614B-CF47-A043-1C75301F29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Factor = treatment 1</a:t>
            </a:r>
          </a:p>
          <a:p>
            <a:r>
              <a:rPr lang="en-US" sz="1400" dirty="0" smtClean="0"/>
              <a:t>Levels = dosage </a:t>
            </a:r>
          </a:p>
          <a:p>
            <a:r>
              <a:rPr lang="en-US" sz="1400" dirty="0" err="1" smtClean="0"/>
              <a:t>Depdendent</a:t>
            </a:r>
            <a:r>
              <a:rPr lang="en-US" sz="1400" dirty="0" smtClean="0"/>
              <a:t> variable = </a:t>
            </a:r>
            <a:r>
              <a:rPr lang="en-US" sz="1400" dirty="0" err="1" smtClean="0"/>
              <a:t>MmA</a:t>
            </a:r>
            <a:r>
              <a:rPr lang="en-US" sz="1400" dirty="0" smtClean="0"/>
              <a:t> blood biomarker </a:t>
            </a:r>
          </a:p>
          <a:p>
            <a:r>
              <a:rPr lang="en-US" sz="1400" dirty="0" smtClean="0"/>
              <a:t>Comparison = level of </a:t>
            </a:r>
            <a:r>
              <a:rPr lang="en-US" sz="1400" dirty="0" err="1" smtClean="0"/>
              <a:t>MmA</a:t>
            </a:r>
            <a:r>
              <a:rPr lang="en-US" sz="1400" baseline="0" dirty="0" smtClean="0"/>
              <a:t> biomarker as a result of the different dosages of the treatment </a:t>
            </a:r>
          </a:p>
          <a:p>
            <a:r>
              <a:rPr lang="en-US" sz="1400" baseline="0" dirty="0" smtClean="0"/>
              <a:t>One-way ANOVA (Because multiple levels of one factor)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6249-614B-CF47-A043-1C75301F29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2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r>
              <a:rPr lang="en-US" baseline="0" dirty="0" smtClean="0"/>
              <a:t> = migraine drug</a:t>
            </a:r>
          </a:p>
          <a:p>
            <a:r>
              <a:rPr lang="en-US" baseline="0" dirty="0" smtClean="0"/>
              <a:t>Levels = dosage A,B,C</a:t>
            </a:r>
          </a:p>
          <a:p>
            <a:r>
              <a:rPr lang="en-US" baseline="0" dirty="0" err="1" smtClean="0"/>
              <a:t>Depdendent</a:t>
            </a:r>
            <a:r>
              <a:rPr lang="en-US" baseline="0" dirty="0" smtClean="0"/>
              <a:t> variable = reported pain </a:t>
            </a:r>
          </a:p>
          <a:p>
            <a:r>
              <a:rPr lang="en-US" baseline="0" dirty="0" err="1" smtClean="0"/>
              <a:t>Coparison</a:t>
            </a:r>
            <a:r>
              <a:rPr lang="en-US" baseline="0" dirty="0" smtClean="0"/>
              <a:t> = dosage effects on migraine relief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6249-614B-CF47-A043-1C75301F29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9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6249-614B-CF47-A043-1C75301F29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rpubs.com/aaronsc32/manov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eth.2974" TargetMode="External"/><Relationship Id="rId4" Type="http://schemas.openxmlformats.org/officeDocument/2006/relationships/hyperlink" Target="http://www.statsmakemecry.com/smmctheblog/stats-soup-anova-ancova-manova-mancova" TargetMode="External"/><Relationship Id="rId5" Type="http://schemas.openxmlformats.org/officeDocument/2006/relationships/hyperlink" Target="https://www.statmethods.net/stats/anova.html" TargetMode="External"/><Relationship Id="rId6" Type="http://schemas.openxmlformats.org/officeDocument/2006/relationships/hyperlink" Target="https://richardlent.github.io/post/multivariate-analysis-with-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ature.com/articles/nmeth.30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Analyses of Variance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Biostatistics Journal Club </a:t>
            </a:r>
          </a:p>
          <a:p>
            <a:r>
              <a:rPr lang="en-US" dirty="0" smtClean="0"/>
              <a:t>10 May 2018</a:t>
            </a:r>
          </a:p>
          <a:p>
            <a:r>
              <a:rPr lang="en-US" dirty="0" smtClean="0"/>
              <a:t>Alexis Leigh Krup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1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MANOVA</a:t>
            </a:r>
            <a:endParaRPr lang="en-US" b="1" dirty="0"/>
          </a:p>
        </p:txBody>
      </p:sp>
      <p:pic>
        <p:nvPicPr>
          <p:cNvPr id="5" name="Picture 4" descr="Screen Shot 2018-05-05 at 12.38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60" y="1729277"/>
            <a:ext cx="6240394" cy="44588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80050" y="6354161"/>
            <a:ext cx="218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tatsmakemecry.com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8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5 at 12.38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68" y="1796827"/>
            <a:ext cx="6587735" cy="45264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MANOVA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80050" y="6354161"/>
            <a:ext cx="218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tatsmakemecry.com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0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Practical Exercise #3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1" y="1417638"/>
            <a:ext cx="8229600" cy="112712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Analyzing the growth of six different apple tree rootstocks from 1918 </a:t>
            </a:r>
            <a:r>
              <a:rPr lang="mr-IN" sz="2000" dirty="0" smtClean="0"/>
              <a:t>–</a:t>
            </a:r>
            <a:r>
              <a:rPr lang="en-US" sz="2000" dirty="0" smtClean="0"/>
              <a:t> 1934 (Andrews and Herzberg,  Data, Springer Series in Statistics, 1985)</a:t>
            </a:r>
          </a:p>
          <a:p>
            <a:endParaRPr lang="en-US" sz="20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00" y="5400334"/>
            <a:ext cx="1281686" cy="1228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8563" y="3508269"/>
            <a:ext cx="45891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Four Dependent Variables: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/>
              <a:t>Trunk girth at 4 years (mm X 100)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/>
              <a:t>Extension growth at 4 years (m)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/>
              <a:t>Trunk girth at 15 years (mm X 100)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/>
              <a:t>Weight of tree above ground at 15 years (</a:t>
            </a:r>
            <a:r>
              <a:rPr lang="en-US" sz="1600" dirty="0" err="1"/>
              <a:t>lb</a:t>
            </a:r>
            <a:r>
              <a:rPr lang="en-US" sz="1600" dirty="0"/>
              <a:t> X 100)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00" y="4172052"/>
            <a:ext cx="1281686" cy="1228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00" y="2943770"/>
            <a:ext cx="1281686" cy="1228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01" y="2943770"/>
            <a:ext cx="1281686" cy="1228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01" y="4172052"/>
            <a:ext cx="1281686" cy="1228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01" y="5336253"/>
            <a:ext cx="1281686" cy="12282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9287" y="2418434"/>
            <a:ext cx="412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Six Independent Variables/Factors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3756" y="5979252"/>
            <a:ext cx="492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https://rpubs.com/aaronsc32/</a:t>
            </a:r>
            <a:r>
              <a:rPr lang="en-US" dirty="0" smtClean="0">
                <a:hlinkClick r:id="rId4"/>
              </a:rPr>
              <a:t>manova</a:t>
            </a:r>
            <a:endParaRPr lang="en-US" dirty="0" smtClean="0"/>
          </a:p>
          <a:p>
            <a:r>
              <a:rPr lang="en-US" dirty="0" err="1" smtClean="0"/>
              <a:t>Rencher</a:t>
            </a:r>
            <a:r>
              <a:rPr lang="en-US" dirty="0" smtClean="0"/>
              <a:t>, Methods of Multivariate Analysis, 1995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6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US" b="1" dirty="0" smtClean="0"/>
              <a:t>e careful &amp; consult with experts</a:t>
            </a:r>
            <a:endParaRPr lang="en-US" b="1" dirty="0"/>
          </a:p>
        </p:txBody>
      </p:sp>
      <p:pic>
        <p:nvPicPr>
          <p:cNvPr id="4" name="Picture 3" descr="Screen Shot 2018-05-10 at 17.1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8" y="1417638"/>
            <a:ext cx="4749226" cy="1983796"/>
          </a:xfrm>
          <a:prstGeom prst="rect">
            <a:avLst/>
          </a:prstGeom>
        </p:spPr>
      </p:pic>
      <p:pic>
        <p:nvPicPr>
          <p:cNvPr id="5" name="Picture 4" descr="Screen Shot 2018-05-10 at 17.16.2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92" y="3025430"/>
            <a:ext cx="4836208" cy="1824364"/>
          </a:xfrm>
          <a:prstGeom prst="rect">
            <a:avLst/>
          </a:prstGeom>
        </p:spPr>
      </p:pic>
      <p:pic>
        <p:nvPicPr>
          <p:cNvPr id="6" name="Picture 5" descr="Screen Shot 2018-05-10 at 17.17.55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5" y="4849794"/>
            <a:ext cx="5236326" cy="16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Want More?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Related articles courtesy of Nature Methods</a:t>
            </a:r>
          </a:p>
          <a:p>
            <a:pPr lvl="2"/>
            <a:r>
              <a:rPr lang="en-US" dirty="0" err="1" smtClean="0"/>
              <a:t>Krzywinski</a:t>
            </a:r>
            <a:r>
              <a:rPr lang="en-US" dirty="0" smtClean="0"/>
              <a:t> and Altman “Points of significance: Analysis of variance </a:t>
            </a:r>
            <a:r>
              <a:rPr lang="en-US" dirty="0"/>
              <a:t>and blocking” </a:t>
            </a:r>
            <a:r>
              <a:rPr lang="en-US" dirty="0">
                <a:hlinkClick r:id="rId2"/>
              </a:rPr>
              <a:t>https://www.nature.com/articles/nmeth.</a:t>
            </a:r>
            <a:r>
              <a:rPr lang="en-US" dirty="0" smtClean="0">
                <a:hlinkClick r:id="rId2"/>
              </a:rPr>
              <a:t>3005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Krzywinksi</a:t>
            </a:r>
            <a:r>
              <a:rPr lang="en-US" dirty="0" smtClean="0"/>
              <a:t> and Altman “Points of Significance: Designing </a:t>
            </a:r>
            <a:r>
              <a:rPr lang="en-US" dirty="0"/>
              <a:t>comparative experiments” </a:t>
            </a:r>
            <a:r>
              <a:rPr lang="en-US" dirty="0">
                <a:hlinkClick r:id="rId3"/>
              </a:rPr>
              <a:t>https://www.nature.com/articles/nmeth.</a:t>
            </a:r>
            <a:r>
              <a:rPr lang="en-US" dirty="0" smtClean="0">
                <a:hlinkClick r:id="rId3"/>
              </a:rPr>
              <a:t>2974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Help with definitions</a:t>
            </a:r>
          </a:p>
          <a:p>
            <a:pPr lvl="2"/>
            <a:r>
              <a:rPr lang="en-US" dirty="0">
                <a:hlinkClick r:id="rId4"/>
              </a:rPr>
              <a:t>http://www.statsmakemecry.com/smmctheblog/stats-soup-anova-ancova-manova-</a:t>
            </a:r>
            <a:r>
              <a:rPr lang="en-US" dirty="0" smtClean="0">
                <a:hlinkClick r:id="rId4"/>
              </a:rPr>
              <a:t>mancova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Guided Practice</a:t>
            </a:r>
          </a:p>
          <a:p>
            <a:pPr lvl="2"/>
            <a:r>
              <a:rPr lang="en-US" dirty="0">
                <a:hlinkClick r:id="rId5"/>
              </a:rPr>
              <a:t>https://www.statmethods.net/stats/</a:t>
            </a:r>
            <a:r>
              <a:rPr lang="en-US" dirty="0" smtClean="0">
                <a:hlinkClick r:id="rId5"/>
              </a:rPr>
              <a:t>anova.html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Practice with larger, more complicated data sets and graphical depictions</a:t>
            </a:r>
          </a:p>
          <a:p>
            <a:pPr lvl="2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://richardlent.github.io/post/multivariate-analysis-with-r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4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Analyses of Variance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t-Test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ANOVA </a:t>
            </a:r>
            <a:r>
              <a:rPr lang="en-US" dirty="0" smtClean="0"/>
              <a:t>= Analysis of Variance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MANOVA</a:t>
            </a:r>
            <a:r>
              <a:rPr lang="en-US" dirty="0" smtClean="0"/>
              <a:t> = </a:t>
            </a:r>
            <a:r>
              <a:rPr lang="en-US" dirty="0" err="1" smtClean="0"/>
              <a:t>Multivariant</a:t>
            </a:r>
            <a:r>
              <a:rPr lang="en-US" dirty="0" smtClean="0"/>
              <a:t> Analysis of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3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Players in an Analysis of Variance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Factor</a:t>
            </a:r>
            <a:r>
              <a:rPr lang="en-US" dirty="0" smtClean="0"/>
              <a:t> = different variable</a:t>
            </a:r>
          </a:p>
          <a:p>
            <a:pPr lvl="2"/>
            <a:r>
              <a:rPr lang="en-US" dirty="0" smtClean="0"/>
              <a:t>Independent variable in t-test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Level </a:t>
            </a:r>
            <a:r>
              <a:rPr lang="en-US" dirty="0" smtClean="0"/>
              <a:t>= value you are comparing for those factors</a:t>
            </a:r>
          </a:p>
          <a:p>
            <a:pPr lvl="2"/>
            <a:r>
              <a:rPr lang="en-US" dirty="0" smtClean="0"/>
              <a:t>Dependent variable in t-test</a:t>
            </a:r>
          </a:p>
          <a:p>
            <a:pPr lvl="2"/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Null hypothesis </a:t>
            </a:r>
            <a:r>
              <a:rPr lang="en-US" dirty="0" smtClean="0"/>
              <a:t>= there is no significant difference or effect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t-Test</a:t>
            </a:r>
            <a:endParaRPr lang="en-US" b="1" dirty="0"/>
          </a:p>
        </p:txBody>
      </p:sp>
      <p:pic>
        <p:nvPicPr>
          <p:cNvPr id="4" name="Picture 3" descr="Screen Shot 2018-05-05 at 10.08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0" y="2778086"/>
            <a:ext cx="7493000" cy="191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8741" y="2385870"/>
            <a:ext cx="108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4454" y="2376488"/>
            <a:ext cx="104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7030" y="2382800"/>
            <a:ext cx="15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4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Dependent t-Test</a:t>
            </a:r>
            <a:endParaRPr lang="en-US" b="1" dirty="0"/>
          </a:p>
        </p:txBody>
      </p:sp>
      <p:pic>
        <p:nvPicPr>
          <p:cNvPr id="8" name="Picture 7" descr="mice-clipart-easy-animal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24" y="2648127"/>
            <a:ext cx="936781" cy="924291"/>
          </a:xfrm>
          <a:prstGeom prst="rect">
            <a:avLst/>
          </a:prstGeom>
        </p:spPr>
      </p:pic>
      <p:pic>
        <p:nvPicPr>
          <p:cNvPr id="9" name="Picture 8" descr="mice-clipart-easy-animal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8" y="2648127"/>
            <a:ext cx="936781" cy="924291"/>
          </a:xfrm>
          <a:prstGeom prst="rect">
            <a:avLst/>
          </a:prstGeom>
        </p:spPr>
      </p:pic>
      <p:sp>
        <p:nvSpPr>
          <p:cNvPr id="10" name="Lightning Bolt 9"/>
          <p:cNvSpPr/>
          <p:nvPr/>
        </p:nvSpPr>
        <p:spPr>
          <a:xfrm rot="20497172" flipH="1">
            <a:off x="3644944" y="2415458"/>
            <a:ext cx="480941" cy="465337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0952" y="3722710"/>
            <a:ext cx="0" cy="61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17901" y="3754462"/>
            <a:ext cx="0" cy="61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pened-eppendorf-tube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43" y="4341854"/>
            <a:ext cx="1066263" cy="1066263"/>
          </a:xfrm>
          <a:prstGeom prst="rect">
            <a:avLst/>
          </a:prstGeom>
        </p:spPr>
      </p:pic>
      <p:pic>
        <p:nvPicPr>
          <p:cNvPr id="20" name="Picture 19" descr="opened-eppendorf-tube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46" y="4341854"/>
            <a:ext cx="1066263" cy="1066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3024" y="5408117"/>
            <a:ext cx="1092497" cy="512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</a:t>
            </a:r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72938" y="5415795"/>
            <a:ext cx="1217049" cy="512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</a:t>
            </a:r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3024" y="2177914"/>
            <a:ext cx="1197247" cy="51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Mm_A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92740" y="2135685"/>
            <a:ext cx="1197247" cy="51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Mm_A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12996"/>
              </p:ext>
            </p:extLst>
          </p:nvPr>
        </p:nvGraphicFramePr>
        <p:xfrm>
          <a:off x="4358268" y="3353888"/>
          <a:ext cx="4328532" cy="996084"/>
        </p:xfrm>
        <a:graphic>
          <a:graphicData uri="http://schemas.openxmlformats.org/drawingml/2006/table">
            <a:tbl>
              <a:tblPr/>
              <a:tblGrid>
                <a:gridCol w="721422"/>
                <a:gridCol w="721422"/>
                <a:gridCol w="721422"/>
                <a:gridCol w="721422"/>
                <a:gridCol w="721422"/>
                <a:gridCol w="721422"/>
              </a:tblGrid>
              <a:tr h="33202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Mm_A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Mm_B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Mm_C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Mm_D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Mm_E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2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pre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Tx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2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post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Tx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12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Independent t-Test</a:t>
            </a:r>
            <a:endParaRPr lang="en-US" b="1" dirty="0"/>
          </a:p>
        </p:txBody>
      </p:sp>
      <p:pic>
        <p:nvPicPr>
          <p:cNvPr id="8" name="Picture 7" descr="mice-clipart-easy-animal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8" y="2505910"/>
            <a:ext cx="1115727" cy="1100851"/>
          </a:xfrm>
          <a:prstGeom prst="rect">
            <a:avLst/>
          </a:prstGeom>
        </p:spPr>
      </p:pic>
      <p:pic>
        <p:nvPicPr>
          <p:cNvPr id="9" name="Picture 8" descr="mice-clipart-easy-animal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43" y="2524741"/>
            <a:ext cx="1115727" cy="110085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284283" y="3785762"/>
            <a:ext cx="0" cy="737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65512" y="3842410"/>
            <a:ext cx="0" cy="737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pened-eppendorf-tube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3" y="4523175"/>
            <a:ext cx="1269942" cy="1269942"/>
          </a:xfrm>
          <a:prstGeom prst="rect">
            <a:avLst/>
          </a:prstGeom>
        </p:spPr>
      </p:pic>
      <p:pic>
        <p:nvPicPr>
          <p:cNvPr id="20" name="Picture 19" descr="opened-eppendorf-tube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28" y="4542007"/>
            <a:ext cx="1269942" cy="12699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048" y="1945876"/>
            <a:ext cx="1425947" cy="6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Mm_A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20931" y="1914412"/>
            <a:ext cx="1425947" cy="6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Mm_B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26380"/>
              </p:ext>
            </p:extLst>
          </p:nvPr>
        </p:nvGraphicFramePr>
        <p:xfrm>
          <a:off x="4509900" y="3544901"/>
          <a:ext cx="4176900" cy="1386132"/>
        </p:xfrm>
        <a:graphic>
          <a:graphicData uri="http://schemas.openxmlformats.org/drawingml/2006/table">
            <a:tbl>
              <a:tblPr/>
              <a:tblGrid>
                <a:gridCol w="696150"/>
                <a:gridCol w="696150"/>
                <a:gridCol w="696150"/>
                <a:gridCol w="696150"/>
                <a:gridCol w="696150"/>
                <a:gridCol w="696150"/>
              </a:tblGrid>
              <a:tr h="46204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62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Mm_A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62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Mm_B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1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Practical Exercise #1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3350"/>
          </a:xfrm>
        </p:spPr>
        <p:txBody>
          <a:bodyPr/>
          <a:lstStyle/>
          <a:p>
            <a:r>
              <a:rPr lang="en-US" dirty="0" smtClean="0"/>
              <a:t>Effect of training program on 100m running times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9253"/>
              </p:ext>
            </p:extLst>
          </p:nvPr>
        </p:nvGraphicFramePr>
        <p:xfrm>
          <a:off x="274580" y="3283831"/>
          <a:ext cx="8720693" cy="1998759"/>
        </p:xfrm>
        <a:graphic>
          <a:graphicData uri="http://schemas.openxmlformats.org/drawingml/2006/table">
            <a:tbl>
              <a:tblPr/>
              <a:tblGrid>
                <a:gridCol w="1222743"/>
                <a:gridCol w="749795"/>
                <a:gridCol w="749795"/>
                <a:gridCol w="749795"/>
                <a:gridCol w="749795"/>
                <a:gridCol w="749795"/>
                <a:gridCol w="749795"/>
                <a:gridCol w="749795"/>
                <a:gridCol w="749795"/>
                <a:gridCol w="749795"/>
                <a:gridCol w="749795"/>
              </a:tblGrid>
              <a:tr h="66625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Runner01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Runner02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Runner03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Runner04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Runner05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Runner06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Runner07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Runner08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Runner09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Runner10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66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Before Training 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12.8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19.2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15.3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66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After Training 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12.7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13.6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15.2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16.8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15.9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</a:t>
                      </a:r>
                    </a:p>
                  </a:txBody>
                  <a:tcPr marL="10886" marR="10886" marT="108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73358" y="6190599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www.r-bloggers.com</a:t>
            </a:r>
            <a:r>
              <a:rPr lang="en-US" dirty="0"/>
              <a:t>/paired-students-t-test/</a:t>
            </a:r>
          </a:p>
        </p:txBody>
      </p:sp>
    </p:spTree>
    <p:extLst>
      <p:ext uri="{BB962C8B-B14F-4D97-AF65-F5344CB8AC3E}">
        <p14:creationId xmlns:p14="http://schemas.microsoft.com/office/powerpoint/2010/main" val="392691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20" y="1274117"/>
            <a:ext cx="8229600" cy="17502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Analysis of Variance</a:t>
            </a:r>
          </a:p>
          <a:p>
            <a:r>
              <a:rPr lang="en-US" sz="2000" dirty="0" smtClean="0"/>
              <a:t>One way ANOVA = Comparisons of effect of multiple levels of one factor</a:t>
            </a:r>
          </a:p>
          <a:p>
            <a:r>
              <a:rPr lang="en-US" sz="2000" dirty="0" smtClean="0"/>
              <a:t>Two way ANOVA = Comparisons of effect of multiple factors on one dependent variable</a:t>
            </a:r>
            <a:endParaRPr lang="en-US" sz="2000" dirty="0"/>
          </a:p>
        </p:txBody>
      </p:sp>
      <p:pic>
        <p:nvPicPr>
          <p:cNvPr id="4" name="Picture 3" descr="mice-clipart-easy-animal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0" y="3528029"/>
            <a:ext cx="675166" cy="66616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10557" y="4302513"/>
            <a:ext cx="0" cy="446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pened-eppendorf-tube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9" y="4748748"/>
            <a:ext cx="768487" cy="768487"/>
          </a:xfrm>
          <a:prstGeom prst="rect">
            <a:avLst/>
          </a:prstGeom>
        </p:spPr>
      </p:pic>
      <p:sp>
        <p:nvSpPr>
          <p:cNvPr id="9" name="Lightning Bolt 8"/>
          <p:cNvSpPr/>
          <p:nvPr/>
        </p:nvSpPr>
        <p:spPr>
          <a:xfrm rot="20497172" flipH="1">
            <a:off x="1100902" y="3421005"/>
            <a:ext cx="346628" cy="335382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0557" y="3031877"/>
            <a:ext cx="197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Treatment1, dose1</a:t>
            </a:r>
            <a:endParaRPr lang="en-US" dirty="0"/>
          </a:p>
        </p:txBody>
      </p:sp>
      <p:pic>
        <p:nvPicPr>
          <p:cNvPr id="16" name="Picture 15" descr="mice-clipart-easy-animal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0" y="3528029"/>
            <a:ext cx="675166" cy="66616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01567" y="4302513"/>
            <a:ext cx="0" cy="446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pened-eppendorf-tube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09" y="4748748"/>
            <a:ext cx="768487" cy="768487"/>
          </a:xfrm>
          <a:prstGeom prst="rect">
            <a:avLst/>
          </a:prstGeom>
        </p:spPr>
      </p:pic>
      <p:sp>
        <p:nvSpPr>
          <p:cNvPr id="19" name="Lightning Bolt 18"/>
          <p:cNvSpPr/>
          <p:nvPr/>
        </p:nvSpPr>
        <p:spPr>
          <a:xfrm rot="20497172" flipH="1">
            <a:off x="3991912" y="3421005"/>
            <a:ext cx="346628" cy="335382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01567" y="3031877"/>
            <a:ext cx="197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Treatment1, dose2</a:t>
            </a:r>
            <a:endParaRPr lang="en-US" dirty="0"/>
          </a:p>
        </p:txBody>
      </p:sp>
      <p:pic>
        <p:nvPicPr>
          <p:cNvPr id="25" name="Picture 24" descr="mice-clipart-easy-animal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19" y="3534641"/>
            <a:ext cx="675166" cy="66616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6614356" y="4309125"/>
            <a:ext cx="0" cy="446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opened-eppendorf-tube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298" y="4755360"/>
            <a:ext cx="768487" cy="768487"/>
          </a:xfrm>
          <a:prstGeom prst="rect">
            <a:avLst/>
          </a:prstGeom>
        </p:spPr>
      </p:pic>
      <p:sp>
        <p:nvSpPr>
          <p:cNvPr id="28" name="Lightning Bolt 27"/>
          <p:cNvSpPr/>
          <p:nvPr/>
        </p:nvSpPr>
        <p:spPr>
          <a:xfrm rot="20497172" flipH="1">
            <a:off x="6804701" y="3427617"/>
            <a:ext cx="346628" cy="335382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14356" y="3038489"/>
            <a:ext cx="197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Treatment1, dose3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45806"/>
              </p:ext>
            </p:extLst>
          </p:nvPr>
        </p:nvGraphicFramePr>
        <p:xfrm>
          <a:off x="5191252" y="5659293"/>
          <a:ext cx="3495548" cy="974504"/>
        </p:xfrm>
        <a:graphic>
          <a:graphicData uri="http://schemas.openxmlformats.org/drawingml/2006/table">
            <a:tbl>
              <a:tblPr/>
              <a:tblGrid>
                <a:gridCol w="2002855"/>
                <a:gridCol w="1492693"/>
              </a:tblGrid>
              <a:tr h="243626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Mm_A blood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4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treatment1, dose1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4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treatment1, dose2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4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treatment1, dose3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4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Practical Exercise #2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52792"/>
          </a:xfrm>
        </p:spPr>
        <p:txBody>
          <a:bodyPr/>
          <a:lstStyle/>
          <a:p>
            <a:r>
              <a:rPr lang="en-US" dirty="0"/>
              <a:t>A drug company tested three formulations of a pain relief medicine for migraine headache sufferers </a:t>
            </a:r>
          </a:p>
          <a:p>
            <a:r>
              <a:rPr lang="en-US" dirty="0" smtClean="0"/>
              <a:t>Subjects </a:t>
            </a:r>
            <a:r>
              <a:rPr lang="en-US" dirty="0"/>
              <a:t>report their pain on a scale of 1 to 10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71962"/>
              </p:ext>
            </p:extLst>
          </p:nvPr>
        </p:nvGraphicFramePr>
        <p:xfrm>
          <a:off x="148627" y="4108827"/>
          <a:ext cx="8890658" cy="1405040"/>
        </p:xfrm>
        <a:graphic>
          <a:graphicData uri="http://schemas.openxmlformats.org/drawingml/2006/table">
            <a:tbl>
              <a:tblPr/>
              <a:tblGrid>
                <a:gridCol w="1336751"/>
                <a:gridCol w="996259"/>
                <a:gridCol w="819706"/>
                <a:gridCol w="819706"/>
                <a:gridCol w="819706"/>
                <a:gridCol w="819706"/>
                <a:gridCol w="819706"/>
                <a:gridCol w="819706"/>
                <a:gridCol w="819706"/>
                <a:gridCol w="819706"/>
              </a:tblGrid>
              <a:tr h="35126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Patient01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Patient02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Patient03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Patient04 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Patient05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Patient06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Patient07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Patient08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Patient09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5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Drug A 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5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Drug B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5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Drug C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673" marR="11673" marT="116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73714" y="6283036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www.stat.columbia.edu</a:t>
            </a:r>
            <a:r>
              <a:rPr lang="en-US" dirty="0"/>
              <a:t>/~martin/W2024/R3.pdf</a:t>
            </a:r>
          </a:p>
        </p:txBody>
      </p:sp>
    </p:spTree>
    <p:extLst>
      <p:ext uri="{BB962C8B-B14F-4D97-AF65-F5344CB8AC3E}">
        <p14:creationId xmlns:p14="http://schemas.microsoft.com/office/powerpoint/2010/main" val="272420922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3482</TotalTime>
  <Words>692</Words>
  <Application>Microsoft Macintosh PowerPoint</Application>
  <PresentationFormat>On-screen Show (4:3)</PresentationFormat>
  <Paragraphs>210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Analyses of Variance</vt:lpstr>
      <vt:lpstr>Analyses of Variance</vt:lpstr>
      <vt:lpstr>Players in an Analysis of Variance</vt:lpstr>
      <vt:lpstr>t-Test</vt:lpstr>
      <vt:lpstr>Dependent t-Test</vt:lpstr>
      <vt:lpstr>Independent t-Test</vt:lpstr>
      <vt:lpstr>Practical Exercise #1</vt:lpstr>
      <vt:lpstr>ANOVA</vt:lpstr>
      <vt:lpstr>Practical Exercise #2</vt:lpstr>
      <vt:lpstr>MANOVA</vt:lpstr>
      <vt:lpstr>MANOVA</vt:lpstr>
      <vt:lpstr>Practical Exercise #3</vt:lpstr>
      <vt:lpstr>be careful &amp; consult with experts</vt:lpstr>
      <vt:lpstr>Want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Analyses of Variance</dc:title>
  <dc:creator>Alexis Leigh Krup</dc:creator>
  <cp:lastModifiedBy>Alexis Leigh Krup</cp:lastModifiedBy>
  <cp:revision>22</cp:revision>
  <dcterms:created xsi:type="dcterms:W3CDTF">2018-05-03T19:37:09Z</dcterms:created>
  <dcterms:modified xsi:type="dcterms:W3CDTF">2018-05-11T00:23:22Z</dcterms:modified>
</cp:coreProperties>
</file>