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5:3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1320 24575,'0'-12'0,"0"-5"0,0-21 0,3 12 0,16-26 0,20-8 0,-11 20 0,2-3 0,6-6 0,2 1 0,-4 3 0,0 2 0,27-25 0,-8 11 0,-6 9 0,1 1 0,1 2 0,-2 4 0,-3 3 0,-4 5 0,-4 6 0,-6 4 0,-5 3 0,0-2 0,6-9 0,7-4 0,-1 0 0,-4 8 0,-7 5 0,-4 3 0,1-8 0,2-6 0,0 1 0,0 4 0,-1 12-6784,-10 9 6784,-1 5 0,-8 2 0,-1-1 0,4-7 0,-5 3 0,2-8 0,-2 3 6784,0-5-6784,-1 9 0,0 1 0,-2 13 0,0 1 0,0 4 0,0 3 0,0 3 0,3 2 0,5 0 0,7 1 0,6-1 0,5 0 0,4 1 0,4 1 0,1-1 0,-3 0 0,-4 0 0,-9-1 0,-6-7 0,-6-1 0,-4-8 0,-1 2 0,1 0 0,6 2 0,5 5 0,5 3 0,5 1 0,4 2 0,0-1 0,2 0 0,-3 2 0,-2-2 0,-1 0 0,-3-3 0,0-3 0,0 2 0,0-1 0,1 0 0,3-1 0,1 1 0,1 1 0,-1-1 0,-1-1 0,-5-3 0,-4 0 0,0 3 0,2 4 0,4 4 0,6 1 0,2 3 0,-2 0 0,0 0 0,-4-1 0,-3-3 0,0 0 0,0-1 0,-1-1 0,-3-2 0,-3-1 0,-5-1 0,-4-2 0,-3-3 0,-1-3 0,-1-3 0,1-1 0,2 4 0,-1-3 0,1 5 0,-3-3 0,5 2 0,-4-2 0,3 1 0,-3-2 0,1 2 0,1 0 0,0 0 0,0 3 0,5 3 0,8 6 0,10 8 0,6 2 0,-1-1 0,-1 0 0,-15-14 0,-2 1 0,-12-11 0,2 1 0,-1-1 0,0 1 0,1-2 0,0-1 0,2-3 0,14-21 0,-11 15 0,8-15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3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24575,'21'0'0,"13"0"0,-10 0 0,12 0 0,-15 0 0,-6 0 0,8 0 0,-7 0 0,10 0 0,6 3 0,1 3 0,1 1 0,-3 0 0,-1 0 0,-3 0 0,-4 1 0,-6-1 0,-6 0 0,-5 0 0,-4 0 0,-1 0 0,-1 2 0,0 2 0,0 5 0,0 2 0,0 3 0,-1 4 0,-10 4 0,-17 3 0,-19 4 0,-11-4 0,5-4 0,13-4 0,15-5 0,8-3 0,4-5 0,3-4 0,0-4 0,0-3 0,0 2 0,-3 0 0,-2 1 0,1-1 0,2-2 0,7-2 0,9-2 0,11-7 0,14-6 0,9-6 0,4-4 0,-1 2 0,-4 6 0,-7 9 0,-3 6 0,-5 4 0,0 0 0,-3 0 0,-3 0 0,-3 0 0,2 0 0,7 0 0,6 5 0,6 3 0,-4 4 0,-3 1 0,-7-1 0,-8 0 0,-5-1 0,-3 1 0,1 0 0,0 0 0,0-1 0,-3-1 0,0 0 0,-2 1 0,0 3 0,0 3 0,0 2 0,-1 3 0,-4-1 0,-6 0 0,-6 0 0,-1-1 0,0-1 0,4-3 0,0-3 0,-1-1 0,-3-1 0,0-2 0,1 1 0,2-2 0,-4 3 0,-5 2 0,-3-2 0,-4 1 0,13-7 0,-2 3 0,13-7 0,-8 3 0,-1-4 0,-7 0 0,2 0 0,4 0 0,-2 0 0,12 0 0,-7 0 0,9 0 0,-1-1 0,-4-2 0,4-2 0,-7-4 0,6 0 0,-1-2 0,2 2 0,3-6 0,3 9 0,0-5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24575,'0'31'0,"0"5"0,0-9 0,0 6 0,0-2 0,0-4 0,0-1 0,0-2 0,0-3 0,0 4 0,0-1 0,0 4 0,0-11 0,0 0 0,0-9 0,0 3 0,0 4 0,0 13 0,0 15 0,0 11 0,0 8 0,0-3 0,0-8 0,0-7 0,0-4 0,0-3 0,0 4 0,0 0 0,0-4 0,0-4 0,0-7 0,0-4 0,0-5 0,0-7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3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60 153 24575,'1'-5'0,"-6"2"0,-5 1 0,-4 2 0,1 0 0,3 4 0,5 6 0,2 5 0,2 6 0,1 0 0,0 0 0,0 3 0,0 1 0,0-1 0,0 0 0,0-3 0,0-3 0,0-4 0,0-3 0,1-3 0,2 1 0,2 0 0,3 0 0,2 1 0,2-1 0,-3-1 0,1 2 0,2 1 0,2 4 0,3 2 0,1-2 0,0-3 0,0-1 0,3-3 0,0 3 0,3 0 0,1-2 0,1-2 0,4-3 0,1-2 0,2-2 0,-1 0 0,-5-3 0,-2-8 0,-3-13 0,1-15 0,0-10 0,1 0 0,-4 6 0,-4 13 0,-4 4 0,-5 2 0,-3-4 0,-1-6 0,-3 1 0,0-4 0,-8-2 0,-7-2 0,-9 4 0,-8 9 0,-2 12 0,-2 8 0,2 6 0,7 2 0,6 0 0,3 0 0,-4 0 0,-7 7 0,-7 7 0,-7 6 0,3 5 0,3-4 0,7-5 0,9-4 0,6-4 0,6-3 0,3-3 0,1 2 0,-2-1 0,1 4 0,1 1 0,3-1 0,0-1 0,0 0 0,-1-2 0,1-1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3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24575,'-9'0'0,"3"3"0,-2 8 0,4-3 0,-8 14 0,-2-2 0,-9 9 0,-2 5 0,-1-2 0,2-2 0,2-3 0,1-3 0,1-1 0,1-2 0,3-2 0,1-2 0,5-2 0,4-4 0,4-1 0,2-4 0,0 0 0,2 1 0,3 0 0,6 3 0,5 2 0,4 2 0,1 0 0,0 0 0,-1-1 0,-2-2 0,1-2 0,-1-2 0,3-4 0,5-2 0,5-1 0,4 0 0,1 0 0,-1 0 0,-1 2 0,-1 1 0,1 0 0,-4-1 0,-4-2 0,-2 0 0,-3 0 0,5 0 0,5 0 0,3 0 0,0-2 0,-6-3 0,-9-1 0,-8 1 0,-6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4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24575,'0'36'0,"0"15"0,0 7 0,0 18 0,0 5 0,0 8 0,0-38 0,0 1 0,0-1 0,0 0 0,0 3 0,0 0 0,-1 2 0,-1-1 0,-2 0 0,-2-1 0,-2-2 0,-2-1 0,-11 46 0,-2-6 0,2-1 0,1-2 0,2-7 0,4-14 0,6-20 0,3-16 0,3-11 0,2-6 0,0-7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4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24575,'11'-5'0,"7"3"0,17-1 0,-7 1 0,24 6 0,-4 10 0,17 14 0,10 11 0,-4 1 0,-1-2 0,-5-6 0,-7-2 0,-7-3 0,-10-5 0,-7-6 0,-21-15 0,-3 0 0,-13-9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4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24575,'17'-18'0,"37"-29"0,-13 13 0,-2 4 0,3 1 0,11 1 0,12-2 0,-8 12 0,-22 7 0,-15 9 0,-18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2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1 874 24575,'0'-27'0,"0"-19"0,0-28 0,0 13 0,0-19 0,0 31 0,0-10 0,0 8 0,0 9 0,0 9 0,2 10 0,1 4 0,2 10 0,0-4 0,1-1 0,2-13 0,5-9 0,2-7 0,1 1 0,-3 8 0,-2 7 0,-5 13 0,-2 3 0,-2 6 0,1-3 0,0-1 0,-1 1 0,-2 0 0,0 7 0,2 19 0,1 2 0,5 18 0,5 6 0,6 10 0,5 15 0,4 7 0,3 0 0,8 1 0,5-3 0,0-5 0,-4-10 0,-8-12 0,-8-8 0,-5-9 0,-5-3 0,-5-6 0,-3-6 0,-1-7 0,-2-4 0,-1-4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2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24575,'14'0'0,"3"0"0,-5 0 0,3 0 0,-5 0 0,5 0 0,5 0 0,1 0 0,0 0 0,1 0 0,-1 0 0,3 0 0,8 0 0,2 0 0,0 0 0,-5 0 0,-8 0 0,-7 0 0,-5-2 0,-6-2 0,-7-2 0,1 1 0,-2 3 0,3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2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24575,'0'36'0,"0"27"0,0-24 0,0 33 0,0-28 0,0 12 0,0 0 0,0-9 0,0 0 0,0 1 0,0 6 0,0 0 0,0-3 0,-1 0 0,-2-7 0,-1-2 0,2-7 0,1-9 0,1-8 0,0-8 0,0-3 0,0-2 0,0 1 0,0 0 0,0-1 0,0-2 0,0-22 0,0 7 0,0-26 0,0 1 0,0-20 0,0-10 0,0 1 0,0 13 0,1 17 0,5 13 0,4 11 0,3 2 0,4-2 0,2 0 0,0-2 0,-1 5 0,-2 3 0,-3 1 0,2 0 0,2-1 0,2-1 0,2 2 0,0-1 0,0 1 0,0-1 0,2 0 0,2 0 0,-1 2 0,-2 1 0,-7 2 0,-5 1 0,-5 2 0,-1 4 0,-2 3 0,-2 6 0,0-4 0,0 7 0,0-1 0,0-4 0,1 5 0,1-10 0,1 3 0,1-2 0,0 0 0,-1 0 0,0-1 0,-3 0 0,0 5 0,0-5 0,0 6 0,0-5 0,0 4 0,0 2 0,0 2 0,0-4 0,0 4 0,0-3 0,0 4 0,0-2 0,0-2 0,0-2 0,0-2 0,0-1 0,0-1 0,-1 0 0,-2 1 0,-2 0 0,-2 1 0,1 1 0,-1-2 0,0 0 0,-2-1 0,-2 0 0,1 1 0,-3-1 0,-3-2 0,-11-1 0,-4-1 0,1 1 0,-1-2 0,16 0 0,-4 2 0,5-3 0,3 1 0,-7-1 0,9-2 0,-1 0 0,3 0 0,2 0 0,1-4 0,2 3 0,1-4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5:0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1733 24575,'0'-40'0,"0"-21"0,0-29 0,0 36 0,0-3 0,0-3 0,0-2 0,0 3 0,0 0 0,0 3 0,0 1 0,2 3 0,0 1 0,5-41 0,0 4 0,0 6 0,-6 6 0,-1 6 0,0 4 0,3 7 0,3 6 0,2 11 0,5 11 0,4 6 0,6-2 0,12-11 0,16-5 0,15-1 0,17 9 0,-30 22 0,4 4 0,12 1 0,5 1 0,18-1 0,4 1 0,-27 1 0,1 1 0,1 0-176,4-1 1,0 0 0,0 0 175,0 1 0,0 1 0,-2 0 0,-3 2 0,-2 0 0,0 1 0,27 0 0,-2 0 0,-13 1 0,-5 0 0,-11 1 0,-4 1 0,35 8 0,-28 2 0,-26 0 0,-23-7 0,-49-16 0,20 5 0,-27-6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5:0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24575,'39'0'0,"5"0"0,-15 0 0,1 0 0,-22 0 0,3 0 0,5 0 0,-6 1 0,5 3 0,-6 5 0,6 6 0,3 4 0,3 4 0,0 2 0,-1-2 0,-2-4 0,-5-7 0,-6-5 0,-3-4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5:0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24575,'30'3'0,"37"23"0,-29-12 0,31 25 0,-39-15 0,5 5 0,-9-8 0,-9-7 0,-16-11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5:08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24575,'-5'6'0,"1"6"0,4 3 0,0 0 0,0 2 0,0-1 0,0 6 0,0 0 0,0 0 0,0-5 0,0-4 0,0-1 0,0-2 0,0-3 0,0-1 0,0-6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12:46:3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24575,'0'25'0,"0"24"0,0 11 0,0 13 0,0-1 0,0-11 0,0 2 0,0-7 0,0-7 0,0-5 0,0-6 0,0-11 0,0-4 0,0-6 0,0-4 0,0-2 0,0-1 0,0 2 0,0 1 0,2-2 0,1-3 0,-1-5 0,0-2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25A29-2394-0C16-8589-FC37D999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6956CB9-F226-B90D-FB79-78149B46A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47F141-1471-5001-0272-845E4EF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654C14-B0BF-3409-968C-ADBDC4E2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163C22-CFF4-1F79-E079-EB01019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CBEE8-AF83-F800-8D1E-7BC62526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6A8ECB2-6145-4902-D091-284176187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DB2D5A5-BC20-E328-99F3-354D15C8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212D3-880F-4CA2-9AFB-7541FF52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552F03-FEAC-289C-BDAC-6FC2A4DF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6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2A1F665-60B2-D60C-F13F-9F57A216A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6D9AC6-67D6-B0D4-E7F0-1861FC48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5080FFC-DC2C-B5D3-323D-9787AB78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0DA4C5-930F-4A12-F7EA-BB6797A0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384778-9C4A-03D1-128C-A764E7A6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93B55-13C4-8A0F-6BAF-26588B4F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803581-E610-C0A0-12BA-71828BAF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EE2AF78-03C1-6A1B-1DD6-DA825E9C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C1D510-ED95-2281-5BE3-8DF12C34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E51EE9-0875-110E-0540-53519C66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B4E8A-915B-990A-D985-2F8643C3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7F06834-1CC1-E857-9ECD-52C4CF61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35D03B-18EB-CBE1-38C1-7B11D459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D3FC07C-A3F8-348B-0FC3-802BF07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3598C3-A457-E1C1-5031-7F688296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2754E-12FA-979C-B4C8-FA15F682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3C21B9-69B1-ED8D-EACC-D6B4AA86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4495F0E-E81C-1176-0502-FFB5F511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85E071-AAC7-7815-DBA5-F3C127BC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DB92C58-75C7-2748-43FC-122ECC9A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07CB4C-0A1A-2390-CE4A-974A570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40E7D-408D-585C-F269-2DEED206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925263-1687-C074-7450-91C84157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35A0748-A8D8-247E-66BB-E135E3F4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A114D7A-20BA-1274-09FC-F121A5131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15ABC7-02E0-45A8-1807-B258DC3E8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811462-3323-B3CE-5C55-4B5F59D9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A47630F-F8EF-5D09-5356-69599DD2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78C7FDC-C4B4-EFC0-635F-7BCF1392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2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A863E-1696-4F8E-0F8D-33632988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740AB9-5C9A-E8B0-B254-D5D0D7AB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4039750-6799-C619-5FEF-79CB4239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3FC98EC-62A3-B171-B58D-2AE1B60F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1B27D4B-3548-5F60-7F52-2B8AC37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8574E5-6B28-E44E-ACE0-E54B340F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81F559B-A85E-3CBF-4F01-C63C035D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817BA-76FB-E0BD-0BF4-0AAC3B26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B85E0-793F-C7BA-4F68-E5F25CCF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991658B-2401-AD67-25C5-340E3330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D86B3F-1929-B778-8F87-9C67E378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B1593E-52A1-E279-7563-8305D612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2B1B13-48F0-4E23-CE84-A673298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984F6-20E5-5817-CD52-BF6BCB85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3493FCD-43B6-C417-92A6-BD05660E3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935631-96C2-E89A-19D5-2C04472F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EA5054-431C-ED82-D650-1522350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971A6B-94A3-0CDD-C3A5-F36B7E2C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D1FE2D8-0E63-6B1A-E585-F8A54D4F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6D24FDE-81ED-2930-BC61-4C0CE43B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723394-6E2F-4A9F-07F5-BE09441BD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376187-6406-B04A-150D-7FA691E3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400D1-08DC-6849-939D-4ED2AAD38200}" type="datetimeFigureOut">
              <a:rPr lang="en-US" smtClean="0"/>
              <a:t>5/15/24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4D03AA-965C-5536-B7AB-E88A6807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8F399-E1C4-D8DB-B968-722CADD9A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A5202-C443-E54F-9F83-A80D8FE513B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5.png"/><Relationship Id="rId21" Type="http://schemas.openxmlformats.org/officeDocument/2006/relationships/customXml" Target="../ink/ink9.xml"/><Relationship Id="rId34" Type="http://schemas.openxmlformats.org/officeDocument/2006/relationships/image" Target="../media/image20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4546869-88DB-BF67-D930-2CA9EE1C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77" y="1578810"/>
            <a:ext cx="3171715" cy="439040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AC4F6AF-86B7-AA2F-8FAA-61B9816A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14" y="1637484"/>
            <a:ext cx="3082765" cy="430924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42B1B6F8-454B-E956-072F-2882A7D6668D}"/>
              </a:ext>
            </a:extLst>
          </p:cNvPr>
          <p:cNvSpPr txBox="1"/>
          <p:nvPr/>
        </p:nvSpPr>
        <p:spPr>
          <a:xfrm>
            <a:off x="1937868" y="1090277"/>
            <a:ext cx="249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CD19 </a:t>
            </a:r>
            <a:r>
              <a:rPr lang="en-US" dirty="0" err="1"/>
              <a:t>Antibody:Antigen</a:t>
            </a:r>
            <a:endParaRPr lang="en-US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070BFC7D-7E5B-EA3C-7C63-A0396FE0E27D}"/>
              </a:ext>
            </a:extLst>
          </p:cNvPr>
          <p:cNvSpPr txBox="1"/>
          <p:nvPr/>
        </p:nvSpPr>
        <p:spPr>
          <a:xfrm>
            <a:off x="6484883" y="1163849"/>
            <a:ext cx="364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CD19 deltaexon2 </a:t>
            </a:r>
            <a:r>
              <a:rPr lang="en-US" dirty="0" err="1"/>
              <a:t>Antibody:Antigen</a:t>
            </a:r>
            <a:endParaRPr lang="en-US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928D7E1-8BE6-5831-1092-11C7C2A55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9" y="6040918"/>
            <a:ext cx="11446782" cy="7177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09F975-B323-D262-154B-B7C79900E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CD19 deltaexon2 isomer changes AlphaFold3 predicted antibody binding mode</a:t>
            </a:r>
          </a:p>
        </p:txBody>
      </p:sp>
    </p:spTree>
    <p:extLst>
      <p:ext uri="{BB962C8B-B14F-4D97-AF65-F5344CB8AC3E}">
        <p14:creationId xmlns:p14="http://schemas.microsoft.com/office/powerpoint/2010/main" val="172192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42B1B6F8-454B-E956-072F-2882A7D6668D}"/>
              </a:ext>
            </a:extLst>
          </p:cNvPr>
          <p:cNvSpPr txBox="1"/>
          <p:nvPr/>
        </p:nvSpPr>
        <p:spPr>
          <a:xfrm>
            <a:off x="1937868" y="1395078"/>
            <a:ext cx="249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CD19 </a:t>
            </a:r>
            <a:r>
              <a:rPr lang="en-US" dirty="0" err="1"/>
              <a:t>Antibody:Antigen</a:t>
            </a:r>
            <a:endParaRPr lang="en-US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070BFC7D-7E5B-EA3C-7C63-A0396FE0E27D}"/>
              </a:ext>
            </a:extLst>
          </p:cNvPr>
          <p:cNvSpPr txBox="1"/>
          <p:nvPr/>
        </p:nvSpPr>
        <p:spPr>
          <a:xfrm>
            <a:off x="6484883" y="1395078"/>
            <a:ext cx="364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CD19 deltaexon2 </a:t>
            </a:r>
            <a:r>
              <a:rPr lang="en-US" dirty="0" err="1"/>
              <a:t>Antibody:Antigen</a:t>
            </a:r>
            <a:endParaRPr lang="en-US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1A15554-B5FC-6933-1417-EEC61A45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68" y="2278288"/>
            <a:ext cx="2823318" cy="3662683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37536DEA-660C-2E98-E3EE-290295F81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48" y="2187845"/>
            <a:ext cx="3478859" cy="375312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C59ADF4A-D431-1B53-470F-51319532D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9" y="6040918"/>
            <a:ext cx="11446782" cy="7177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72DA68F0-15B7-8A2C-D52C-8430BD70D7B7}"/>
                  </a:ext>
                </a:extLst>
              </p14:cNvPr>
              <p14:cNvContentPartPr/>
              <p14:nvPr/>
            </p14:nvContentPartPr>
            <p14:xfrm>
              <a:off x="2583022" y="2406161"/>
              <a:ext cx="901440" cy="47556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72DA68F0-15B7-8A2C-D52C-8430BD70D7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4026" y="2397154"/>
                <a:ext cx="919073" cy="493213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uppe 25">
            <a:extLst>
              <a:ext uri="{FF2B5EF4-FFF2-40B4-BE49-F238E27FC236}">
                <a16:creationId xmlns:a16="http://schemas.microsoft.com/office/drawing/2014/main" id="{F0E8B9BC-8600-4D27-521C-33FD26BCBCED}"/>
              </a:ext>
            </a:extLst>
          </p:cNvPr>
          <p:cNvGrpSpPr/>
          <p:nvPr/>
        </p:nvGrpSpPr>
        <p:grpSpPr>
          <a:xfrm>
            <a:off x="2863102" y="1936721"/>
            <a:ext cx="419760" cy="333360"/>
            <a:chOff x="2863102" y="1558350"/>
            <a:chExt cx="4197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Håndskrift 21">
                  <a:extLst>
                    <a:ext uri="{FF2B5EF4-FFF2-40B4-BE49-F238E27FC236}">
                      <a16:creationId xmlns:a16="http://schemas.microsoft.com/office/drawing/2014/main" id="{8BF9C7A3-DB8E-651F-C93E-D79AB5D70979}"/>
                    </a:ext>
                  </a:extLst>
                </p14:cNvPr>
                <p14:cNvContentPartPr/>
                <p14:nvPr/>
              </p14:nvContentPartPr>
              <p14:xfrm>
                <a:off x="2863102" y="1561230"/>
                <a:ext cx="190080" cy="315000"/>
              </p14:xfrm>
            </p:contentPart>
          </mc:Choice>
          <mc:Fallback xmlns="">
            <p:pic>
              <p:nvPicPr>
                <p:cNvPr id="22" name="Håndskrift 21">
                  <a:extLst>
                    <a:ext uri="{FF2B5EF4-FFF2-40B4-BE49-F238E27FC236}">
                      <a16:creationId xmlns:a16="http://schemas.microsoft.com/office/drawing/2014/main" id="{8BF9C7A3-DB8E-651F-C93E-D79AB5D709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4462" y="1552590"/>
                  <a:ext cx="2077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Håndskrift 22">
                  <a:extLst>
                    <a:ext uri="{FF2B5EF4-FFF2-40B4-BE49-F238E27FC236}">
                      <a16:creationId xmlns:a16="http://schemas.microsoft.com/office/drawing/2014/main" id="{9A1E4395-47DF-0520-0015-5DA2C426A481}"/>
                    </a:ext>
                  </a:extLst>
                </p14:cNvPr>
                <p14:cNvContentPartPr/>
                <p14:nvPr/>
              </p14:nvContentPartPr>
              <p14:xfrm>
                <a:off x="2900182" y="1767870"/>
                <a:ext cx="140040" cy="7560"/>
              </p14:xfrm>
            </p:contentPart>
          </mc:Choice>
          <mc:Fallback xmlns="">
            <p:pic>
              <p:nvPicPr>
                <p:cNvPr id="23" name="Håndskrift 22">
                  <a:extLst>
                    <a:ext uri="{FF2B5EF4-FFF2-40B4-BE49-F238E27FC236}">
                      <a16:creationId xmlns:a16="http://schemas.microsoft.com/office/drawing/2014/main" id="{9A1E4395-47DF-0520-0015-5DA2C426A4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1182" y="1759230"/>
                  <a:ext cx="157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Håndskrift 24">
                  <a:extLst>
                    <a:ext uri="{FF2B5EF4-FFF2-40B4-BE49-F238E27FC236}">
                      <a16:creationId xmlns:a16="http://schemas.microsoft.com/office/drawing/2014/main" id="{4CC6D186-ABD7-72DA-98A8-DC9F11652A77}"/>
                    </a:ext>
                  </a:extLst>
                </p14:cNvPr>
                <p14:cNvContentPartPr/>
                <p14:nvPr/>
              </p14:nvContentPartPr>
              <p14:xfrm>
                <a:off x="3132382" y="1558350"/>
                <a:ext cx="150480" cy="333360"/>
              </p14:xfrm>
            </p:contentPart>
          </mc:Choice>
          <mc:Fallback xmlns="">
            <p:pic>
              <p:nvPicPr>
                <p:cNvPr id="25" name="Håndskrift 24">
                  <a:extLst>
                    <a:ext uri="{FF2B5EF4-FFF2-40B4-BE49-F238E27FC236}">
                      <a16:creationId xmlns:a16="http://schemas.microsoft.com/office/drawing/2014/main" id="{4CC6D186-ABD7-72DA-98A8-DC9F11652A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3742" y="1549350"/>
                  <a:ext cx="16812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48FBDC34-F3D6-C140-5CEF-43FA479B9DFC}"/>
              </a:ext>
            </a:extLst>
          </p:cNvPr>
          <p:cNvGrpSpPr/>
          <p:nvPr/>
        </p:nvGrpSpPr>
        <p:grpSpPr>
          <a:xfrm>
            <a:off x="8634622" y="1707041"/>
            <a:ext cx="1932120" cy="1404360"/>
            <a:chOff x="8634622" y="1328670"/>
            <a:chExt cx="1932120" cy="140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Håndskrift 10">
                  <a:extLst>
                    <a:ext uri="{FF2B5EF4-FFF2-40B4-BE49-F238E27FC236}">
                      <a16:creationId xmlns:a16="http://schemas.microsoft.com/office/drawing/2014/main" id="{18DA8F84-3177-E87D-A2AC-AEFC31174125}"/>
                    </a:ext>
                  </a:extLst>
                </p14:cNvPr>
                <p14:cNvContentPartPr/>
                <p14:nvPr/>
              </p14:nvContentPartPr>
              <p14:xfrm>
                <a:off x="8871142" y="2108790"/>
                <a:ext cx="837000" cy="624240"/>
              </p14:xfrm>
            </p:contentPart>
          </mc:Choice>
          <mc:Fallback xmlns="">
            <p:pic>
              <p:nvPicPr>
                <p:cNvPr id="11" name="Håndskrift 10">
                  <a:extLst>
                    <a:ext uri="{FF2B5EF4-FFF2-40B4-BE49-F238E27FC236}">
                      <a16:creationId xmlns:a16="http://schemas.microsoft.com/office/drawing/2014/main" id="{18DA8F84-3177-E87D-A2AC-AEFC311741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62142" y="2099790"/>
                  <a:ext cx="8546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Håndskrift 11">
                  <a:extLst>
                    <a:ext uri="{FF2B5EF4-FFF2-40B4-BE49-F238E27FC236}">
                      <a16:creationId xmlns:a16="http://schemas.microsoft.com/office/drawing/2014/main" id="{03886872-764A-B2AF-FA93-CFA19288BBA3}"/>
                    </a:ext>
                  </a:extLst>
                </p14:cNvPr>
                <p14:cNvContentPartPr/>
                <p14:nvPr/>
              </p14:nvContentPartPr>
              <p14:xfrm>
                <a:off x="8634622" y="2226870"/>
                <a:ext cx="126000" cy="58680"/>
              </p14:xfrm>
            </p:contentPart>
          </mc:Choice>
          <mc:Fallback xmlns="">
            <p:pic>
              <p:nvPicPr>
                <p:cNvPr id="12" name="Håndskrift 11">
                  <a:extLst>
                    <a:ext uri="{FF2B5EF4-FFF2-40B4-BE49-F238E27FC236}">
                      <a16:creationId xmlns:a16="http://schemas.microsoft.com/office/drawing/2014/main" id="{03886872-764A-B2AF-FA93-CFA19288BB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25982" y="2217870"/>
                  <a:ext cx="143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Håndskrift 12">
                  <a:extLst>
                    <a:ext uri="{FF2B5EF4-FFF2-40B4-BE49-F238E27FC236}">
                      <a16:creationId xmlns:a16="http://schemas.microsoft.com/office/drawing/2014/main" id="{9FFD5F33-8912-6954-3CF2-FCC768038AEF}"/>
                    </a:ext>
                  </a:extLst>
                </p14:cNvPr>
                <p14:cNvContentPartPr/>
                <p14:nvPr/>
              </p14:nvContentPartPr>
              <p14:xfrm>
                <a:off x="8760262" y="1959030"/>
                <a:ext cx="113760" cy="63360"/>
              </p14:xfrm>
            </p:contentPart>
          </mc:Choice>
          <mc:Fallback xmlns="">
            <p:pic>
              <p:nvPicPr>
                <p:cNvPr id="13" name="Håndskrift 12">
                  <a:extLst>
                    <a:ext uri="{FF2B5EF4-FFF2-40B4-BE49-F238E27FC236}">
                      <a16:creationId xmlns:a16="http://schemas.microsoft.com/office/drawing/2014/main" id="{9FFD5F33-8912-6954-3CF2-FCC768038A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51622" y="1950030"/>
                  <a:ext cx="131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4FB7D307-2BCC-1C54-0E76-CFCDF3D958F8}"/>
                    </a:ext>
                  </a:extLst>
                </p14:cNvPr>
                <p14:cNvContentPartPr/>
                <p14:nvPr/>
              </p14:nvContentPartPr>
              <p14:xfrm>
                <a:off x="9189742" y="1918710"/>
                <a:ext cx="3960" cy="76680"/>
              </p14:xfrm>
            </p:contentPart>
          </mc:Choice>
          <mc:Fallback xmlns=""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4FB7D307-2BCC-1C54-0E76-CFCDF3D958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81102" y="1910070"/>
                  <a:ext cx="21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Håndskrift 26">
                  <a:extLst>
                    <a:ext uri="{FF2B5EF4-FFF2-40B4-BE49-F238E27FC236}">
                      <a16:creationId xmlns:a16="http://schemas.microsoft.com/office/drawing/2014/main" id="{FECDF29E-F204-6492-56C0-610F6D91207A}"/>
                    </a:ext>
                  </a:extLst>
                </p14:cNvPr>
                <p14:cNvContentPartPr/>
                <p14:nvPr/>
              </p14:nvContentPartPr>
              <p14:xfrm>
                <a:off x="9072022" y="1554030"/>
                <a:ext cx="3600" cy="266400"/>
              </p14:xfrm>
            </p:contentPart>
          </mc:Choice>
          <mc:Fallback xmlns="">
            <p:pic>
              <p:nvPicPr>
                <p:cNvPr id="27" name="Håndskrift 26">
                  <a:extLst>
                    <a:ext uri="{FF2B5EF4-FFF2-40B4-BE49-F238E27FC236}">
                      <a16:creationId xmlns:a16="http://schemas.microsoft.com/office/drawing/2014/main" id="{FECDF29E-F204-6492-56C0-610F6D9120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63022" y="1545390"/>
                  <a:ext cx="21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Håndskrift 27">
                  <a:extLst>
                    <a:ext uri="{FF2B5EF4-FFF2-40B4-BE49-F238E27FC236}">
                      <a16:creationId xmlns:a16="http://schemas.microsoft.com/office/drawing/2014/main" id="{ABC083BE-4539-78F6-F1B5-786B9ABB08A4}"/>
                    </a:ext>
                  </a:extLst>
                </p14:cNvPr>
                <p14:cNvContentPartPr/>
                <p14:nvPr/>
              </p14:nvContentPartPr>
              <p14:xfrm>
                <a:off x="9072382" y="1579590"/>
                <a:ext cx="232200" cy="271800"/>
              </p14:xfrm>
            </p:contentPart>
          </mc:Choice>
          <mc:Fallback xmlns="">
            <p:pic>
              <p:nvPicPr>
                <p:cNvPr id="28" name="Håndskrift 27">
                  <a:extLst>
                    <a:ext uri="{FF2B5EF4-FFF2-40B4-BE49-F238E27FC236}">
                      <a16:creationId xmlns:a16="http://schemas.microsoft.com/office/drawing/2014/main" id="{ABC083BE-4539-78F6-F1B5-786B9ABB08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3742" y="1570950"/>
                  <a:ext cx="2498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Håndskrift 29">
                  <a:extLst>
                    <a:ext uri="{FF2B5EF4-FFF2-40B4-BE49-F238E27FC236}">
                      <a16:creationId xmlns:a16="http://schemas.microsoft.com/office/drawing/2014/main" id="{00FC8C5E-0D1C-B115-0F45-FF409AB43CF3}"/>
                    </a:ext>
                  </a:extLst>
                </p14:cNvPr>
                <p14:cNvContentPartPr/>
                <p14:nvPr/>
              </p14:nvContentPartPr>
              <p14:xfrm>
                <a:off x="9410422" y="1537110"/>
                <a:ext cx="360" cy="379080"/>
              </p14:xfrm>
            </p:contentPart>
          </mc:Choice>
          <mc:Fallback xmlns="">
            <p:pic>
              <p:nvPicPr>
                <p:cNvPr id="30" name="Håndskrift 29">
                  <a:extLst>
                    <a:ext uri="{FF2B5EF4-FFF2-40B4-BE49-F238E27FC236}">
                      <a16:creationId xmlns:a16="http://schemas.microsoft.com/office/drawing/2014/main" id="{00FC8C5E-0D1C-B115-0F45-FF409AB43CF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01422" y="1528470"/>
                  <a:ext cx="18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Håndskrift 31">
                  <a:extLst>
                    <a:ext uri="{FF2B5EF4-FFF2-40B4-BE49-F238E27FC236}">
                      <a16:creationId xmlns:a16="http://schemas.microsoft.com/office/drawing/2014/main" id="{BC0BEC6F-6D4D-EF6F-93CE-0684D370D4EC}"/>
                    </a:ext>
                  </a:extLst>
                </p14:cNvPr>
                <p14:cNvContentPartPr/>
                <p14:nvPr/>
              </p14:nvContentPartPr>
              <p14:xfrm>
                <a:off x="9587902" y="1662390"/>
                <a:ext cx="217440" cy="216720"/>
              </p14:xfrm>
            </p:contentPart>
          </mc:Choice>
          <mc:Fallback xmlns="">
            <p:pic>
              <p:nvPicPr>
                <p:cNvPr id="32" name="Håndskrift 31">
                  <a:extLst>
                    <a:ext uri="{FF2B5EF4-FFF2-40B4-BE49-F238E27FC236}">
                      <a16:creationId xmlns:a16="http://schemas.microsoft.com/office/drawing/2014/main" id="{BC0BEC6F-6D4D-EF6F-93CE-0684D370D4E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78902" y="1653390"/>
                  <a:ext cx="235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Håndskrift 32">
                  <a:extLst>
                    <a:ext uri="{FF2B5EF4-FFF2-40B4-BE49-F238E27FC236}">
                      <a16:creationId xmlns:a16="http://schemas.microsoft.com/office/drawing/2014/main" id="{4B7D8A01-BF06-5AB9-57D7-C4B3D29AB0E0}"/>
                    </a:ext>
                  </a:extLst>
                </p14:cNvPr>
                <p14:cNvContentPartPr/>
                <p14:nvPr/>
              </p14:nvContentPartPr>
              <p14:xfrm>
                <a:off x="9910102" y="1694790"/>
                <a:ext cx="268560" cy="180360"/>
              </p14:xfrm>
            </p:contentPart>
          </mc:Choice>
          <mc:Fallback xmlns="">
            <p:pic>
              <p:nvPicPr>
                <p:cNvPr id="33" name="Håndskrift 32">
                  <a:extLst>
                    <a:ext uri="{FF2B5EF4-FFF2-40B4-BE49-F238E27FC236}">
                      <a16:creationId xmlns:a16="http://schemas.microsoft.com/office/drawing/2014/main" id="{4B7D8A01-BF06-5AB9-57D7-C4B3D29AB0E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01102" y="1685790"/>
                  <a:ext cx="286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Håndskrift 33">
                  <a:extLst>
                    <a:ext uri="{FF2B5EF4-FFF2-40B4-BE49-F238E27FC236}">
                      <a16:creationId xmlns:a16="http://schemas.microsoft.com/office/drawing/2014/main" id="{89E97E74-B910-07A1-C2B9-632CC4D81448}"/>
                    </a:ext>
                  </a:extLst>
                </p14:cNvPr>
                <p14:cNvContentPartPr/>
                <p14:nvPr/>
              </p14:nvContentPartPr>
              <p14:xfrm>
                <a:off x="10276582" y="1328670"/>
                <a:ext cx="59040" cy="599040"/>
              </p14:xfrm>
            </p:contentPart>
          </mc:Choice>
          <mc:Fallback xmlns="">
            <p:pic>
              <p:nvPicPr>
                <p:cNvPr id="34" name="Håndskrift 33">
                  <a:extLst>
                    <a:ext uri="{FF2B5EF4-FFF2-40B4-BE49-F238E27FC236}">
                      <a16:creationId xmlns:a16="http://schemas.microsoft.com/office/drawing/2014/main" id="{89E97E74-B910-07A1-C2B9-632CC4D814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67582" y="1320030"/>
                  <a:ext cx="7668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Håndskrift 34">
                  <a:extLst>
                    <a:ext uri="{FF2B5EF4-FFF2-40B4-BE49-F238E27FC236}">
                      <a16:creationId xmlns:a16="http://schemas.microsoft.com/office/drawing/2014/main" id="{9861D61D-7454-8FEA-8203-30A0AA6BDBB1}"/>
                    </a:ext>
                  </a:extLst>
                </p14:cNvPr>
                <p14:cNvContentPartPr/>
                <p14:nvPr/>
              </p14:nvContentPartPr>
              <p14:xfrm>
                <a:off x="10298182" y="1778310"/>
                <a:ext cx="268560" cy="105120"/>
              </p14:xfrm>
            </p:contentPart>
          </mc:Choice>
          <mc:Fallback xmlns="">
            <p:pic>
              <p:nvPicPr>
                <p:cNvPr id="35" name="Håndskrift 34">
                  <a:extLst>
                    <a:ext uri="{FF2B5EF4-FFF2-40B4-BE49-F238E27FC236}">
                      <a16:creationId xmlns:a16="http://schemas.microsoft.com/office/drawing/2014/main" id="{9861D61D-7454-8FEA-8203-30A0AA6BDB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89542" y="1769310"/>
                  <a:ext cx="286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Håndskrift 35">
                  <a:extLst>
                    <a:ext uri="{FF2B5EF4-FFF2-40B4-BE49-F238E27FC236}">
                      <a16:creationId xmlns:a16="http://schemas.microsoft.com/office/drawing/2014/main" id="{0B0C4C5F-C02B-269D-59BE-D642BA5B1189}"/>
                    </a:ext>
                  </a:extLst>
                </p14:cNvPr>
                <p14:cNvContentPartPr/>
                <p14:nvPr/>
              </p14:nvContentPartPr>
              <p14:xfrm>
                <a:off x="10341382" y="1676430"/>
                <a:ext cx="153000" cy="89280"/>
              </p14:xfrm>
            </p:contentPart>
          </mc:Choice>
          <mc:Fallback xmlns="">
            <p:pic>
              <p:nvPicPr>
                <p:cNvPr id="36" name="Håndskrift 35">
                  <a:extLst>
                    <a:ext uri="{FF2B5EF4-FFF2-40B4-BE49-F238E27FC236}">
                      <a16:creationId xmlns:a16="http://schemas.microsoft.com/office/drawing/2014/main" id="{0B0C4C5F-C02B-269D-59BE-D642BA5B118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32382" y="1667430"/>
                  <a:ext cx="170640" cy="106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4A3F24D6-0CB8-BD53-BD9D-963283D6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332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CD19 deltaexon2 isomer changes AlphaFold3 predicted antibody binding mode</a:t>
            </a:r>
          </a:p>
        </p:txBody>
      </p:sp>
    </p:spTree>
    <p:extLst>
      <p:ext uri="{BB962C8B-B14F-4D97-AF65-F5344CB8AC3E}">
        <p14:creationId xmlns:p14="http://schemas.microsoft.com/office/powerpoint/2010/main" val="165659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CCC08-E58C-078E-93B9-1480DE52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L174V variant is in top 28</a:t>
            </a:r>
            <a:r>
              <a:rPr lang="en-US" baseline="30000" dirty="0"/>
              <a:t>th</a:t>
            </a:r>
            <a:r>
              <a:rPr lang="en-US" dirty="0"/>
              <a:t> percentile of</a:t>
            </a:r>
            <a:br>
              <a:rPr lang="en-US" dirty="0"/>
            </a:br>
            <a:r>
              <a:rPr lang="en-US" dirty="0"/>
              <a:t>ESM-IF1 single-amino acid variants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88F8A4-BE34-7E3D-5F0D-87184507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76" y="1690688"/>
            <a:ext cx="6124247" cy="5126222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0BE5DEA-DA61-8FFB-AEF2-A15DC866961A}"/>
              </a:ext>
            </a:extLst>
          </p:cNvPr>
          <p:cNvSpPr txBox="1"/>
          <p:nvPr/>
        </p:nvSpPr>
        <p:spPr>
          <a:xfrm>
            <a:off x="262846" y="3053470"/>
            <a:ext cx="26484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Input:</a:t>
            </a:r>
            <a:br>
              <a:rPr lang="en-US" dirty="0"/>
            </a:br>
            <a:r>
              <a:rPr lang="en-US" dirty="0"/>
              <a:t>AlphaFold3 predicted</a:t>
            </a:r>
            <a:br>
              <a:rPr lang="en-US" dirty="0"/>
            </a:br>
            <a:r>
              <a:rPr lang="en-US" dirty="0"/>
              <a:t>CD19 antigen only</a:t>
            </a:r>
            <a:br>
              <a:rPr lang="en-US" dirty="0"/>
            </a:br>
            <a:r>
              <a:rPr lang="en-US" dirty="0"/>
              <a:t>(from 7URV PDB)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Nb:</a:t>
            </a:r>
            <a:br>
              <a:rPr lang="en-US" dirty="0"/>
            </a:br>
            <a:r>
              <a:rPr lang="en-US" dirty="0"/>
              <a:t>22</a:t>
            </a:r>
            <a:r>
              <a:rPr lang="en-US" baseline="30000" dirty="0"/>
              <a:t>nd</a:t>
            </a:r>
            <a:r>
              <a:rPr lang="en-US" dirty="0"/>
              <a:t> percentile</a:t>
            </a:r>
            <a:br>
              <a:rPr lang="en-US" dirty="0"/>
            </a:br>
            <a:r>
              <a:rPr lang="en-US" dirty="0"/>
              <a:t>if using Antibody-Antigen</a:t>
            </a:r>
            <a:br>
              <a:rPr lang="en-US" dirty="0"/>
            </a:br>
            <a:r>
              <a:rPr lang="en-US" dirty="0"/>
              <a:t>predicted structure</a:t>
            </a:r>
          </a:p>
        </p:txBody>
      </p:sp>
    </p:spTree>
    <p:extLst>
      <p:ext uri="{BB962C8B-B14F-4D97-AF65-F5344CB8AC3E}">
        <p14:creationId xmlns:p14="http://schemas.microsoft.com/office/powerpoint/2010/main" val="45466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76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CD19 deltaexon2 isomer changes AlphaFold3 predicted antibody binding mode</vt:lpstr>
      <vt:lpstr>CD19 deltaexon2 isomer changes AlphaFold3 predicted antibody binding mode</vt:lpstr>
      <vt:lpstr>L174V variant is in top 28th percentile of ESM-IF1 single-amino acid variants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Magnus Haraldson Høie</dc:creator>
  <cp:keywords/>
  <dc:description/>
  <cp:lastModifiedBy>Magnus Haraldson Høie</cp:lastModifiedBy>
  <cp:revision>7</cp:revision>
  <dcterms:created xsi:type="dcterms:W3CDTF">2024-05-15T12:36:05Z</dcterms:created>
  <dcterms:modified xsi:type="dcterms:W3CDTF">2024-05-15T13:39:12Z</dcterms:modified>
  <cp:category/>
</cp:coreProperties>
</file>