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1" r:id="rId2"/>
    <p:sldId id="272" r:id="rId3"/>
    <p:sldId id="273" r:id="rId4"/>
    <p:sldId id="267" r:id="rId5"/>
    <p:sldId id="266" r:id="rId6"/>
    <p:sldId id="277" r:id="rId7"/>
    <p:sldId id="268" r:id="rId8"/>
    <p:sldId id="259" r:id="rId9"/>
    <p:sldId id="270" r:id="rId10"/>
    <p:sldId id="276" r:id="rId11"/>
    <p:sldId id="257" r:id="rId12"/>
    <p:sldId id="261" r:id="rId13"/>
    <p:sldId id="274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9"/>
    <p:restoredTop sz="94712"/>
  </p:normalViewPr>
  <p:slideViewPr>
    <p:cSldViewPr snapToGrid="0" showGuides="1">
      <p:cViewPr>
        <p:scale>
          <a:sx n="140" d="100"/>
          <a:sy n="140" d="100"/>
        </p:scale>
        <p:origin x="328" y="11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ECA7E-71AB-2648-BCC1-CCECE46AD563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6B09F-ABE8-D54F-866F-4F4AA1B5B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9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Gemometric</a:t>
            </a:r>
            <a:r>
              <a:rPr lang="en-US" dirty="0"/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16B09F-ABE8-D54F-866F-4F4AA1B5B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0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2D44-680F-9766-5D28-FBD5FD3A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DEC44-94E6-99A6-B9FA-FD7F7E3A2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54F47-2C0F-083B-AC35-F7F7435D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42C0-52F7-F642-A8B9-5D4D67652F2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7E72C-8B7A-69FC-9339-913E3021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5CEF9-7C5B-9E19-C91E-B3EE50C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04C3-88EA-1C45-8592-741239B2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EEFD-0CEC-3666-3D71-A8778994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D170F-FD0B-D38A-8EC8-3A59D30C8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1E89-27B9-C680-055E-DE114E9A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42C0-52F7-F642-A8B9-5D4D67652F2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E6BDB-C91C-63DD-9240-8F65F319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5BA8F-D370-2030-CF0C-759385102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04C3-88EA-1C45-8592-741239B2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2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CDE9C-B4FE-D09E-A6D9-61B569E6E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53CB4-8222-4248-FD39-31D35C7C2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C8CC-8011-29CD-D4DB-5304DFE3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42C0-52F7-F642-A8B9-5D4D67652F2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4373-93F7-8F2E-8444-7AC10954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31BCA-4776-C08D-9263-B331FDC2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04C3-88EA-1C45-8592-741239B2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1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849B-46D4-1DFE-FE0D-0280F8BD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63D45-0E37-AEDB-58C9-2F3411F8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D414E-AA53-A647-BEC1-11414C69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42C0-52F7-F642-A8B9-5D4D67652F2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3B0C2-36EF-1DBE-998E-072DCACA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09B0C-9311-1575-EA1A-A977BAA1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04C3-88EA-1C45-8592-741239B2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3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A60E-EA52-0FC4-83A6-481E62355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AE26-8275-21B6-5DC6-E751FEAF3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D2E6-DC85-EF95-3C8D-4239C32F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42C0-52F7-F642-A8B9-5D4D67652F2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92797-4B87-BE9E-0B5E-08994E34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5D4CA-7FA1-7364-DD84-A1BC2FD8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04C3-88EA-1C45-8592-741239B2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9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E87E-815B-2217-72DA-B06BB60E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B853-45C5-1CE6-7BE5-086ADB9AC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5C44E-5B95-C949-5888-24900E76C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16CC2-C821-A272-174B-78940BB8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42C0-52F7-F642-A8B9-5D4D67652F2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CFC1B-D791-C721-9100-71A96356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FA217-DC9F-1988-0493-20CC0D4C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04C3-88EA-1C45-8592-741239B2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2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EAEC-54EB-238A-B016-A151EDAB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9E6DC-BA88-5139-7223-680DB77F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9F48C-9C17-99E7-B1BD-C0BB89E30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12C3A-AF55-1DE8-FD50-FDA353258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654EA-E068-4EA7-F441-FAC181886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F5778-0AB0-C987-A0A2-C5C3D6F2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42C0-52F7-F642-A8B9-5D4D67652F2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DF7E9-9545-8412-E866-30F45520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BBC8F-E116-1B46-CC31-AC74AB68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04C3-88EA-1C45-8592-741239B2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9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F438-D61E-8BFC-B614-CEE2C60D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33794-339F-153C-D3A0-24BC1EF7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42C0-52F7-F642-A8B9-5D4D67652F2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06A4A-1AA8-03ED-9E73-6647A33F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7DE85-D004-B833-352C-D6BF2B3E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04C3-88EA-1C45-8592-741239B2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984A1-8CC1-FD1C-D98D-544FCF5C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42C0-52F7-F642-A8B9-5D4D67652F2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5DA43-3992-1261-8E4B-CB57FD1C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DA49B-6687-8B75-F39B-DB2C394A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04C3-88EA-1C45-8592-741239B2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0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6B67-1175-0290-EF7C-D6171199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B299-2E62-CC62-D3FE-DB8289C6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61615-093D-CB58-F446-A9E58C4D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2309-B612-EBDB-2CC3-AD569A4B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42C0-52F7-F642-A8B9-5D4D67652F2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B4C6A-6D44-7E08-8268-9E94C031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32DA5-F727-8471-BC85-D6DCED08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04C3-88EA-1C45-8592-741239B2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6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19EA-2354-AAF8-9414-D5EAEDC1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C2671-3353-8876-E1C4-E8C99238B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334A-E05E-50EB-BA2D-1411FADC2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DCC22-DD53-9777-E744-B8FB71D8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342C0-52F7-F642-A8B9-5D4D67652F2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CC1E6-8BA0-F643-7E07-A4D0E8B1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0B99A-B150-4738-09E9-AC14CA41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04C3-88EA-1C45-8592-741239B2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6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612EC-DA14-AAF3-7513-434FAC9F2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10CB5-CFDE-10A8-CB8D-FC8AEFFA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426B-13CD-4099-E188-09A605C2C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C342C0-52F7-F642-A8B9-5D4D67652F23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E4911-1024-1F62-1ADF-6B902140B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C2D8-4BA7-FB02-E591-D28CC5A12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A304C3-88EA-1C45-8592-741239B20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2393-3EC3-4374-A62A-9C33AB1F4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853C-D52C-04F1-A6AD-5C8B2A48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77930D1-3F99-1DC8-BCD5-C05E5BEF23F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069378956"/>
                  </p:ext>
                </p:extLst>
              </p:nvPr>
            </p:nvGraphicFramePr>
            <p:xfrm>
              <a:off x="530352" y="527176"/>
              <a:ext cx="10945368" cy="58279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577930D1-3F99-1DC8-BCD5-C05E5BEF23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352" y="527176"/>
                <a:ext cx="10945368" cy="5827903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03CFE-4AB7-4082-7B0F-FE0AB5C5A6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5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F8F2-C283-2AD6-851B-EA0AECB5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3D61B-AC49-A1E9-F516-A86D99DC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do a good Plot without doing a bad Plot</a:t>
            </a:r>
          </a:p>
        </p:txBody>
      </p:sp>
    </p:spTree>
    <p:extLst>
      <p:ext uri="{BB962C8B-B14F-4D97-AF65-F5344CB8AC3E}">
        <p14:creationId xmlns:p14="http://schemas.microsoft.com/office/powerpoint/2010/main" val="149473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o placement, size and clear zone ">
            <a:extLst>
              <a:ext uri="{FF2B5EF4-FFF2-40B4-BE49-F238E27FC236}">
                <a16:creationId xmlns:a16="http://schemas.microsoft.com/office/drawing/2014/main" id="{64091F17-09F0-DD83-3AB1-9B7946A43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0" t="15515" r="13669" b="11707"/>
          <a:stretch/>
        </p:blipFill>
        <p:spPr bwMode="auto">
          <a:xfrm>
            <a:off x="162840" y="250520"/>
            <a:ext cx="1177445" cy="128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B29624-F1F4-003A-A5F3-DAF0DF7C1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226" y="762000"/>
            <a:ext cx="22987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367FD21-6109-76DD-1B61-38B2C55E8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867" y="105003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222D066-D4F0-86F7-E6D6-B79536F01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135" y="153772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D3D98D4-6B63-7175-6C61-30F51F6B6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03" y="17907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219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DB7BF4-CC37-1FB0-29A4-7060CCA83442}"/>
              </a:ext>
            </a:extLst>
          </p:cNvPr>
          <p:cNvGrpSpPr/>
          <p:nvPr/>
        </p:nvGrpSpPr>
        <p:grpSpPr>
          <a:xfrm>
            <a:off x="2952750" y="1314450"/>
            <a:ext cx="6286500" cy="4229100"/>
            <a:chOff x="2952750" y="1314450"/>
            <a:chExt cx="6286500" cy="4229100"/>
          </a:xfrm>
        </p:grpSpPr>
        <p:pic>
          <p:nvPicPr>
            <p:cNvPr id="7" name="Picture 6" descr="A collection of different colored circles&#10;&#10;Description automatically generated">
              <a:extLst>
                <a:ext uri="{FF2B5EF4-FFF2-40B4-BE49-F238E27FC236}">
                  <a16:creationId xmlns:a16="http://schemas.microsoft.com/office/drawing/2014/main" id="{70C67124-F3E0-753E-60D0-746111835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47" b="95202" l="1615" r="96872">
                          <a14:foregroundMark x1="7467" y1="6597" x2="5550" y2="17691"/>
                          <a14:foregroundMark x1="5550" y1="17691" x2="6155" y2="8246"/>
                          <a14:foregroundMark x1="2523" y1="10795" x2="1917" y2="14393"/>
                          <a14:foregroundMark x1="17154" y1="8846" x2="15843" y2="16042"/>
                          <a14:foregroundMark x1="28961" y1="11094" x2="28860" y2="17391"/>
                          <a14:foregroundMark x1="38850" y1="9295" x2="38446" y2="16042"/>
                          <a14:foregroundMark x1="51362" y1="10195" x2="50151" y2="16642"/>
                          <a14:foregroundMark x1="60949" y1="9745" x2="60848" y2="18291"/>
                          <a14:foregroundMark x1="71443" y1="9745" x2="71039" y2="17541"/>
                          <a14:foregroundMark x1="83552" y1="10195" x2="83249" y2="16642"/>
                          <a14:foregroundMark x1="92836" y1="9745" x2="92936" y2="16492"/>
                          <a14:foregroundMark x1="96872" y1="10495" x2="96872" y2="15592"/>
                          <a14:foregroundMark x1="95156" y1="29685" x2="93643" y2="37931"/>
                          <a14:foregroundMark x1="96771" y1="28786" x2="96165" y2="35232"/>
                          <a14:foregroundMark x1="96165" y1="27136" x2="96872" y2="28186"/>
                          <a14:foregroundMark x1="85066" y1="28186" x2="83653" y2="29835"/>
                          <a14:foregroundMark x1="73058" y1="29085" x2="72452" y2="30135"/>
                          <a14:foregroundMark x1="60242" y1="29685" x2="60040" y2="29835"/>
                          <a14:foregroundMark x1="49647" y1="29685" x2="50151" y2="30735"/>
                          <a14:foregroundMark x1="27548" y1="30135" x2="27245" y2="30135"/>
                          <a14:foregroundMark x1="18063" y1="29385" x2="18163" y2="30735"/>
                          <a14:foregroundMark x1="6559" y1="30585" x2="6155" y2="30285"/>
                          <a14:foregroundMark x1="6559" y1="49325" x2="5651" y2="49325"/>
                          <a14:foregroundMark x1="15439" y1="48726" x2="15439" y2="48126"/>
                          <a14:foregroundMark x1="29263" y1="49325" x2="29062" y2="49775"/>
                          <a14:foregroundMark x1="38547" y1="49175" x2="38547" y2="49625"/>
                          <a14:foregroundMark x1="50656" y1="48726" x2="51362" y2="49775"/>
                          <a14:foregroundMark x1="61655" y1="49175" x2="61958" y2="49625"/>
                          <a14:foregroundMark x1="61251" y1="47226" x2="61150" y2="47826"/>
                          <a14:foregroundMark x1="63269" y1="47826" x2="60242" y2="47376"/>
                          <a14:foregroundMark x1="71241" y1="47676" x2="71140" y2="46777"/>
                          <a14:foregroundMark x1="72856" y1="49175" x2="71039" y2="46177"/>
                          <a14:foregroundMark x1="74773" y1="50675" x2="75479" y2="49175"/>
                          <a14:foregroundMark x1="75681" y1="52174" x2="75782" y2="48726"/>
                          <a14:foregroundMark x1="82341" y1="46327" x2="82038" y2="45877"/>
                          <a14:foregroundMark x1="83249" y1="46177" x2="81736" y2="47376"/>
                          <a14:foregroundMark x1="94248" y1="50075" x2="96771" y2="49625"/>
                          <a14:foregroundMark x1="95560" y1="67016" x2="94147" y2="67016"/>
                          <a14:foregroundMark x1="93542" y1="65067" x2="95762" y2="73163"/>
                          <a14:foregroundMark x1="96266" y1="73613" x2="90414" y2="66417"/>
                          <a14:foregroundMark x1="90414" y1="66417" x2="90313" y2="66417"/>
                          <a14:foregroundMark x1="83956" y1="64768" x2="84763" y2="73163"/>
                          <a14:foregroundMark x1="70535" y1="65517" x2="73764" y2="65967"/>
                          <a14:foregroundMark x1="61150" y1="65817" x2="64783" y2="75712"/>
                          <a14:foregroundMark x1="64783" y1="75712" x2="61958" y2="65217"/>
                          <a14:foregroundMark x1="61958" y1="65217" x2="61655" y2="65067"/>
                          <a14:foregroundMark x1="48032" y1="63868" x2="54390" y2="70615"/>
                          <a14:foregroundMark x1="54390" y1="70615" x2="46720" y2="72114"/>
                          <a14:foregroundMark x1="46720" y1="72114" x2="52069" y2="75112"/>
                          <a14:foregroundMark x1="81736" y1="46327" x2="83552" y2="57271"/>
                          <a14:foregroundMark x1="83552" y1="57271" x2="82745" y2="45277"/>
                          <a14:foregroundMark x1="82745" y1="45277" x2="86882" y2="53673"/>
                          <a14:foregroundMark x1="37538" y1="64018" x2="43491" y2="72114"/>
                          <a14:foregroundMark x1="43491" y1="72114" x2="39758" y2="74363"/>
                          <a14:foregroundMark x1="25933" y1="64468" x2="30272" y2="74363"/>
                          <a14:foregroundMark x1="30272" y1="74363" x2="28254" y2="75112"/>
                          <a14:foregroundMark x1="15136" y1="64468" x2="23007" y2="70765"/>
                          <a14:foregroundMark x1="23007" y1="70765" x2="14834" y2="72414"/>
                          <a14:foregroundMark x1="14834" y1="72414" x2="18466" y2="76162"/>
                          <a14:foregroundMark x1="15742" y1="6747" x2="17558" y2="18591"/>
                          <a14:foregroundMark x1="17558" y1="18591" x2="18668" y2="18891"/>
                          <a14:foregroundMark x1="47730" y1="45877" x2="52270" y2="54723"/>
                          <a14:foregroundMark x1="14733" y1="44828" x2="19980" y2="53823"/>
                          <a14:foregroundMark x1="19980" y1="53823" x2="18163" y2="56972"/>
                          <a14:foregroundMark x1="4642" y1="64468" x2="6458" y2="75412"/>
                          <a14:foregroundMark x1="6458" y1="75412" x2="6660" y2="75562"/>
                          <a14:foregroundMark x1="4036" y1="83658" x2="6559" y2="94453"/>
                          <a14:foregroundMark x1="6559" y1="94453" x2="7972" y2="94753"/>
                          <a14:foregroundMark x1="15136" y1="84108" x2="17659" y2="94753"/>
                          <a14:foregroundMark x1="26942" y1="84108" x2="28961" y2="95202"/>
                          <a14:foregroundMark x1="28961" y1="95202" x2="29062" y2="94903"/>
                          <a14:foregroundMark x1="37841" y1="84108" x2="40868" y2="93703"/>
                          <a14:foregroundMark x1="47528" y1="85007" x2="50757" y2="94603"/>
                          <a14:foregroundMark x1="59031" y1="84108" x2="60949" y2="94153"/>
                          <a14:foregroundMark x1="69526" y1="85307" x2="72553" y2="94603"/>
                          <a14:foregroundMark x1="80928" y1="83958" x2="83754" y2="94603"/>
                          <a14:foregroundMark x1="83754" y1="94603" x2="83956" y2="94303"/>
                          <a14:foregroundMark x1="90918" y1="85457" x2="93138" y2="9385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52750" y="1314450"/>
              <a:ext cx="6286500" cy="4229100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66354919-2EFA-3B32-5BF1-5E0ACB1C43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707" y="4727448"/>
              <a:ext cx="669036" cy="669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E8C5E79-CE09-0778-C214-DA864D5BF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750" y="3904488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443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C1B4C-4AFB-047F-B50F-BA3D0CEED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D8E742-256A-C7E2-0136-654D047E9B19}"/>
              </a:ext>
            </a:extLst>
          </p:cNvPr>
          <p:cNvSpPr txBox="1"/>
          <p:nvPr/>
        </p:nvSpPr>
        <p:spPr>
          <a:xfrm>
            <a:off x="603504" y="612845"/>
            <a:ext cx="85404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Hadley Wickham: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Grammar of Graphics: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Data visualization is a structured process. In Wickham's work, particularly with tools like ggplot2, he emphasizes the importance of layering in visualizations: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Data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The foundation of your plot.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Aesthetics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Mapping data to visual properties like color, shape, or size.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Geometries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The visual marks (points, lines, bars) used to display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Scales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Translating data to visual dimensions.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Facets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Dividing data into subplots for clarity.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This approach ensures systematic, consistent, and reproducible visuals.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Exploration and Communication: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Visualizations serve two purposes: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Exploration: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To discover trends and outliers during data analysis.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Communication: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To present findings in a compelling way.</a:t>
            </a:r>
          </a:p>
        </p:txBody>
      </p:sp>
    </p:spTree>
    <p:extLst>
      <p:ext uri="{BB962C8B-B14F-4D97-AF65-F5344CB8AC3E}">
        <p14:creationId xmlns:p14="http://schemas.microsoft.com/office/powerpoint/2010/main" val="224391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2C596F49-AB32-7004-6923-AE51332ED3E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1000" y="215899"/>
              <a:ext cx="11430000" cy="64262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2C596F49-AB32-7004-6923-AE51332ED3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000" y="215899"/>
                <a:ext cx="11430000" cy="64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347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5E2C6863-4887-C2F4-FDE6-049A86D247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1000" y="215899"/>
              <a:ext cx="11430000" cy="64262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5E2C6863-4887-C2F4-FDE6-049A86D247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000" y="215899"/>
                <a:ext cx="11430000" cy="64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68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C83013-C802-F246-B23A-6C1611652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BB88C-1501-07CB-FCAF-1D20EF71DE35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What is Data </a:t>
            </a:r>
            <a:r>
              <a:rPr lang="en-US" sz="4200" b="1" dirty="0">
                <a:latin typeface="+mj-lt"/>
                <a:ea typeface="+mj-ea"/>
                <a:cs typeface="+mj-cs"/>
              </a:rPr>
              <a:t>V</a:t>
            </a:r>
            <a:r>
              <a:rPr lang="en-US" sz="4200" b="1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isualization?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BB5C6-1127-0EE5-C754-82D4BB97085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It is the graphical representation of data or information</a:t>
            </a:r>
            <a:br>
              <a:rPr lang="en-US" sz="2200"/>
            </a:br>
            <a:endParaRPr lang="en-US" sz="22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9FC6B-C25D-BAE9-E78A-259C7DCF9496}"/>
              </a:ext>
            </a:extLst>
          </p:cNvPr>
          <p:cNvGrpSpPr/>
          <p:nvPr/>
        </p:nvGrpSpPr>
        <p:grpSpPr>
          <a:xfrm>
            <a:off x="4654296" y="1106839"/>
            <a:ext cx="6903720" cy="4644321"/>
            <a:chOff x="2952750" y="1314450"/>
            <a:chExt cx="6286500" cy="4229100"/>
          </a:xfrm>
        </p:grpSpPr>
        <p:pic>
          <p:nvPicPr>
            <p:cNvPr id="5" name="Picture 4" descr="A collection of different colored circles&#10;&#10;Description automatically generated">
              <a:extLst>
                <a:ext uri="{FF2B5EF4-FFF2-40B4-BE49-F238E27FC236}">
                  <a16:creationId xmlns:a16="http://schemas.microsoft.com/office/drawing/2014/main" id="{92EC5347-74F4-8DDD-F6EE-DBA7FD62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6747" b="95202" l="1615" r="96872">
                          <a14:foregroundMark x1="7467" y1="6597" x2="5550" y2="17691"/>
                          <a14:foregroundMark x1="5550" y1="17691" x2="6155" y2="8246"/>
                          <a14:foregroundMark x1="2523" y1="10795" x2="1917" y2="14393"/>
                          <a14:foregroundMark x1="17154" y1="8846" x2="15843" y2="16042"/>
                          <a14:foregroundMark x1="28961" y1="11094" x2="28860" y2="17391"/>
                          <a14:foregroundMark x1="38850" y1="9295" x2="38446" y2="16042"/>
                          <a14:foregroundMark x1="51362" y1="10195" x2="50151" y2="16642"/>
                          <a14:foregroundMark x1="60949" y1="9745" x2="60848" y2="18291"/>
                          <a14:foregroundMark x1="71443" y1="9745" x2="71039" y2="17541"/>
                          <a14:foregroundMark x1="83552" y1="10195" x2="83249" y2="16642"/>
                          <a14:foregroundMark x1="92836" y1="9745" x2="92936" y2="16492"/>
                          <a14:foregroundMark x1="96872" y1="10495" x2="96872" y2="15592"/>
                          <a14:foregroundMark x1="95156" y1="29685" x2="93643" y2="37931"/>
                          <a14:foregroundMark x1="96771" y1="28786" x2="96165" y2="35232"/>
                          <a14:foregroundMark x1="96165" y1="27136" x2="96872" y2="28186"/>
                          <a14:foregroundMark x1="85066" y1="28186" x2="83653" y2="29835"/>
                          <a14:foregroundMark x1="73058" y1="29085" x2="72452" y2="30135"/>
                          <a14:foregroundMark x1="60242" y1="29685" x2="60040" y2="29835"/>
                          <a14:foregroundMark x1="49647" y1="29685" x2="50151" y2="30735"/>
                          <a14:foregroundMark x1="27548" y1="30135" x2="27245" y2="30135"/>
                          <a14:foregroundMark x1="18063" y1="29385" x2="18163" y2="30735"/>
                          <a14:foregroundMark x1="6559" y1="30585" x2="6155" y2="30285"/>
                          <a14:foregroundMark x1="6559" y1="49325" x2="5651" y2="49325"/>
                          <a14:foregroundMark x1="15439" y1="48726" x2="15439" y2="48126"/>
                          <a14:foregroundMark x1="29263" y1="49325" x2="29062" y2="49775"/>
                          <a14:foregroundMark x1="38547" y1="49175" x2="38547" y2="49625"/>
                          <a14:foregroundMark x1="50656" y1="48726" x2="51362" y2="49775"/>
                          <a14:foregroundMark x1="61655" y1="49175" x2="61958" y2="49625"/>
                          <a14:foregroundMark x1="61251" y1="47226" x2="61150" y2="47826"/>
                          <a14:foregroundMark x1="63269" y1="47826" x2="60242" y2="47376"/>
                          <a14:foregroundMark x1="71241" y1="47676" x2="71140" y2="46777"/>
                          <a14:foregroundMark x1="72856" y1="49175" x2="71039" y2="46177"/>
                          <a14:foregroundMark x1="74773" y1="50675" x2="75479" y2="49175"/>
                          <a14:foregroundMark x1="75681" y1="52174" x2="75782" y2="48726"/>
                          <a14:foregroundMark x1="82341" y1="46327" x2="82038" y2="45877"/>
                          <a14:foregroundMark x1="83249" y1="46177" x2="81736" y2="47376"/>
                          <a14:foregroundMark x1="94248" y1="50075" x2="96771" y2="49625"/>
                          <a14:foregroundMark x1="95560" y1="67016" x2="94147" y2="67016"/>
                          <a14:foregroundMark x1="93542" y1="65067" x2="95762" y2="73163"/>
                          <a14:foregroundMark x1="96266" y1="73613" x2="90414" y2="66417"/>
                          <a14:foregroundMark x1="90414" y1="66417" x2="90313" y2="66417"/>
                          <a14:foregroundMark x1="83956" y1="64768" x2="84763" y2="73163"/>
                          <a14:foregroundMark x1="70535" y1="65517" x2="73764" y2="65967"/>
                          <a14:foregroundMark x1="61150" y1="65817" x2="64783" y2="75712"/>
                          <a14:foregroundMark x1="64783" y1="75712" x2="61958" y2="65217"/>
                          <a14:foregroundMark x1="61958" y1="65217" x2="61655" y2="65067"/>
                          <a14:foregroundMark x1="48032" y1="63868" x2="54390" y2="70615"/>
                          <a14:foregroundMark x1="54390" y1="70615" x2="46720" y2="72114"/>
                          <a14:foregroundMark x1="46720" y1="72114" x2="52069" y2="75112"/>
                          <a14:foregroundMark x1="81736" y1="46327" x2="83552" y2="57271"/>
                          <a14:foregroundMark x1="83552" y1="57271" x2="82745" y2="45277"/>
                          <a14:foregroundMark x1="82745" y1="45277" x2="86882" y2="53673"/>
                          <a14:foregroundMark x1="37538" y1="64018" x2="43491" y2="72114"/>
                          <a14:foregroundMark x1="43491" y1="72114" x2="39758" y2="74363"/>
                          <a14:foregroundMark x1="25933" y1="64468" x2="30272" y2="74363"/>
                          <a14:foregroundMark x1="30272" y1="74363" x2="28254" y2="75112"/>
                          <a14:foregroundMark x1="15136" y1="64468" x2="23007" y2="70765"/>
                          <a14:foregroundMark x1="23007" y1="70765" x2="14834" y2="72414"/>
                          <a14:foregroundMark x1="14834" y1="72414" x2="18466" y2="76162"/>
                          <a14:foregroundMark x1="15742" y1="6747" x2="17558" y2="18591"/>
                          <a14:foregroundMark x1="17558" y1="18591" x2="18668" y2="18891"/>
                          <a14:foregroundMark x1="47730" y1="45877" x2="52270" y2="54723"/>
                          <a14:foregroundMark x1="14733" y1="44828" x2="19980" y2="53823"/>
                          <a14:foregroundMark x1="19980" y1="53823" x2="18163" y2="56972"/>
                          <a14:foregroundMark x1="4642" y1="64468" x2="6458" y2="75412"/>
                          <a14:foregroundMark x1="6458" y1="75412" x2="6660" y2="75562"/>
                          <a14:foregroundMark x1="4036" y1="83658" x2="6559" y2="94453"/>
                          <a14:foregroundMark x1="6559" y1="94453" x2="7972" y2="94753"/>
                          <a14:foregroundMark x1="15136" y1="84108" x2="17659" y2="94753"/>
                          <a14:foregroundMark x1="26942" y1="84108" x2="28961" y2="95202"/>
                          <a14:foregroundMark x1="28961" y1="95202" x2="29062" y2="94903"/>
                          <a14:foregroundMark x1="37841" y1="84108" x2="40868" y2="93703"/>
                          <a14:foregroundMark x1="47528" y1="85007" x2="50757" y2="94603"/>
                          <a14:foregroundMark x1="59031" y1="84108" x2="60949" y2="94153"/>
                          <a14:foregroundMark x1="69526" y1="85307" x2="72553" y2="94603"/>
                          <a14:foregroundMark x1="80928" y1="83958" x2="83754" y2="94603"/>
                          <a14:foregroundMark x1="83754" y1="94603" x2="83956" y2="94303"/>
                          <a14:foregroundMark x1="90918" y1="85457" x2="93138" y2="9385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52750" y="1314450"/>
              <a:ext cx="6286500" cy="4229100"/>
            </a:xfrm>
            <a:prstGeom prst="rect">
              <a:avLst/>
            </a:prstGeom>
          </p:spPr>
        </p:pic>
        <p:pic>
          <p:nvPicPr>
            <p:cNvPr id="6" name="Picture 8" descr="A blue and black hexagon with a black background&#10;&#10;Description automatically generated">
              <a:extLst>
                <a:ext uri="{FF2B5EF4-FFF2-40B4-BE49-F238E27FC236}">
                  <a16:creationId xmlns:a16="http://schemas.microsoft.com/office/drawing/2014/main" id="{3174F21D-2D31-B728-28C8-6C602D64E2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707" y="4727448"/>
              <a:ext cx="669036" cy="669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A clock face with white dots&#10;&#10;Description automatically generated">
              <a:extLst>
                <a:ext uri="{FF2B5EF4-FFF2-40B4-BE49-F238E27FC236}">
                  <a16:creationId xmlns:a16="http://schemas.microsoft.com/office/drawing/2014/main" id="{47FA0ECC-3490-4281-17AB-7337A9293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750" y="3904488"/>
              <a:ext cx="749808" cy="749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6874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BF7F69-7690-0616-755D-43C493A4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200" b="1" dirty="0"/>
              <a:t>Principles of Good Visualization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person's height&#10;&#10;Description automatically generated">
            <a:extLst>
              <a:ext uri="{FF2B5EF4-FFF2-40B4-BE49-F238E27FC236}">
                <a16:creationId xmlns:a16="http://schemas.microsoft.com/office/drawing/2014/main" id="{DB72E7F7-B295-EABE-FAC9-B6DE214A2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0766" y="640080"/>
            <a:ext cx="578167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0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9ADAE0-B847-97F7-A8CE-983654F36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C4EB894-DA54-EE08-FA73-78979F683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B0FD6-0A8B-84D4-1432-0BBCE1E9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000" b="1" dirty="0"/>
              <a:t>Principles of Good Visualization</a:t>
            </a: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8800D157-361D-2637-2970-DA171F52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1" name="Content Placeholder 10">
                <a:extLst>
                  <a:ext uri="{FF2B5EF4-FFF2-40B4-BE49-F238E27FC236}">
                    <a16:creationId xmlns:a16="http://schemas.microsoft.com/office/drawing/2014/main" id="{196EA7F9-28C8-7A5F-50C9-B99AC4FA092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522974" y="457200"/>
              <a:ext cx="6355081" cy="19293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1" name="Content Placeholder 10">
                <a:extLst>
                  <a:ext uri="{FF2B5EF4-FFF2-40B4-BE49-F238E27FC236}">
                    <a16:creationId xmlns:a16="http://schemas.microsoft.com/office/drawing/2014/main" id="{196EA7F9-28C8-7A5F-50C9-B99AC4FA09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2974" y="457200"/>
                <a:ext cx="6355081" cy="1929383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 descr="A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8BD393CB-5EBF-5FF2-7227-4E8B69FF4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872" y="2569464"/>
            <a:ext cx="3893055" cy="3678936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F11672FC-53B5-670B-6994-59E36AFA1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927" y="2631950"/>
            <a:ext cx="5074394" cy="36789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DFE986-6A40-A45E-007A-AF12EC23F710}"/>
              </a:ext>
            </a:extLst>
          </p:cNvPr>
          <p:cNvSpPr/>
          <p:nvPr/>
        </p:nvSpPr>
        <p:spPr>
          <a:xfrm>
            <a:off x="1005840" y="2953513"/>
            <a:ext cx="740664" cy="30358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5143E2-9493-07A9-E3FC-CA5070EF5CC9}"/>
              </a:ext>
            </a:extLst>
          </p:cNvPr>
          <p:cNvSpPr/>
          <p:nvPr/>
        </p:nvSpPr>
        <p:spPr>
          <a:xfrm>
            <a:off x="5725668" y="2953513"/>
            <a:ext cx="740664" cy="30358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0DDFE-BC6A-9A88-1473-B6B42C416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4DB8-E6E0-39E7-B8AB-421677A7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real life in DataViz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A6BF-060D-7B61-4B57-5E117B8F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876" y="1952674"/>
            <a:ext cx="8875038" cy="3938061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3A7A55-59A2-C543-54B6-057332DBBB6F}"/>
              </a:ext>
            </a:extLst>
          </p:cNvPr>
          <p:cNvSpPr txBox="1"/>
          <p:nvPr/>
        </p:nvSpPr>
        <p:spPr>
          <a:xfrm>
            <a:off x="3636034" y="6086205"/>
            <a:ext cx="266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Communicate</a:t>
            </a:r>
            <a:endParaRPr lang="en-US" b="1" dirty="0">
              <a:latin typeface="+mj-lt"/>
            </a:endParaRPr>
          </a:p>
        </p:txBody>
      </p:sp>
      <p:pic>
        <p:nvPicPr>
          <p:cNvPr id="8194" name="Picture 2" descr="Tidyverse - Wikipedia">
            <a:extLst>
              <a:ext uri="{FF2B5EF4-FFF2-40B4-BE49-F238E27FC236}">
                <a16:creationId xmlns:a16="http://schemas.microsoft.com/office/drawing/2014/main" id="{BF893B6E-CC1E-99F8-3F2B-7B1E68B1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325" y="146304"/>
            <a:ext cx="1819461" cy="21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plyr hex sticker">
            <a:extLst>
              <a:ext uri="{FF2B5EF4-FFF2-40B4-BE49-F238E27FC236}">
                <a16:creationId xmlns:a16="http://schemas.microsoft.com/office/drawing/2014/main" id="{878266BF-2A22-D151-FCC9-17B66E743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580" y="2465625"/>
            <a:ext cx="1132200" cy="130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ggplot2 hex sticker">
            <a:extLst>
              <a:ext uri="{FF2B5EF4-FFF2-40B4-BE49-F238E27FC236}">
                <a16:creationId xmlns:a16="http://schemas.microsoft.com/office/drawing/2014/main" id="{F1282093-70A3-396C-63BD-64BA8A48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56" y="2006504"/>
            <a:ext cx="1127962" cy="130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4057F29-946D-A250-A424-A27AE1B94791}"/>
              </a:ext>
            </a:extLst>
          </p:cNvPr>
          <p:cNvGrpSpPr/>
          <p:nvPr/>
        </p:nvGrpSpPr>
        <p:grpSpPr>
          <a:xfrm>
            <a:off x="1308789" y="2030499"/>
            <a:ext cx="6484979" cy="3405765"/>
            <a:chOff x="1308789" y="2030499"/>
            <a:chExt cx="6484979" cy="3405765"/>
          </a:xfrm>
        </p:grpSpPr>
        <p:pic>
          <p:nvPicPr>
            <p:cNvPr id="12" name="Picture 2" descr="A conceptual diagram illustrating the data visualization process as a loop. The diagram should have the following elements: an arrow starting at 'Import Data,' leading to 'Transform,' then to 'Visualize,' and finally to 'Model,' with 'Model' looping back to 'Transform.' At the center of the loop, a clear result labeled 'Communicate' is emphasized. The design should be clean, modern, and professional, using soft pastel colors and clear typography. Include icons for each stage: a database for 'Import Data,' a cogwheel for 'Transform,' a bar chart for 'Visualize,' and a neural network icon for 'Model.' Surround 'Communicate' with a speech bubble or megaphone icon.">
              <a:extLst>
                <a:ext uri="{FF2B5EF4-FFF2-40B4-BE49-F238E27FC236}">
                  <a16:creationId xmlns:a16="http://schemas.microsoft.com/office/drawing/2014/main" id="{EF877A9D-EFDD-0CCD-964B-FE09934055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268" b="83411" l="10000" r="90000">
                          <a14:foregroundMark x1="38867" y1="44922" x2="46484" y2="41309"/>
                          <a14:foregroundMark x1="46484" y1="41309" x2="55176" y2="41309"/>
                          <a14:foregroundMark x1="55176" y1="41309" x2="60449" y2="47168"/>
                          <a14:foregroundMark x1="60449" y1="47168" x2="61719" y2="51465"/>
                          <a14:foregroundMark x1="56055" y1="48730" x2="56055" y2="48730"/>
                          <a14:foregroundMark x1="55664" y1="48340" x2="56543" y2="48633"/>
                          <a14:foregroundMark x1="47559" y1="37402" x2="45215" y2="37891"/>
                          <a14:foregroundMark x1="44336" y1="38477" x2="42285" y2="39453"/>
                          <a14:foregroundMark x1="49707" y1="48438" x2="49609" y2="49023"/>
                          <a14:foregroundMark x1="49121" y1="49023" x2="53320" y2="5214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23" t="35663" r="33008" b="31925"/>
            <a:stretch/>
          </p:blipFill>
          <p:spPr bwMode="auto">
            <a:xfrm>
              <a:off x="4041163" y="3200737"/>
              <a:ext cx="2383794" cy="2222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A diagram of a process&#10;&#10;Description automatically generated with medium confidence">
              <a:extLst>
                <a:ext uri="{FF2B5EF4-FFF2-40B4-BE49-F238E27FC236}">
                  <a16:creationId xmlns:a16="http://schemas.microsoft.com/office/drawing/2014/main" id="{9EB10D86-5FF1-D2E1-26F7-183E0D098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8031" t="3987" r="66401" b="76959"/>
            <a:stretch/>
          </p:blipFill>
          <p:spPr>
            <a:xfrm>
              <a:off x="1308789" y="2030499"/>
              <a:ext cx="1591056" cy="1096217"/>
            </a:xfrm>
            <a:prstGeom prst="rect">
              <a:avLst/>
            </a:prstGeom>
          </p:spPr>
        </p:pic>
        <p:pic>
          <p:nvPicPr>
            <p:cNvPr id="14" name="Picture 13" descr="A diagram of a process&#10;&#10;Description automatically generated with medium confidence">
              <a:extLst>
                <a:ext uri="{FF2B5EF4-FFF2-40B4-BE49-F238E27FC236}">
                  <a16:creationId xmlns:a16="http://schemas.microsoft.com/office/drawing/2014/main" id="{81F51BA5-AD03-21B6-3C5C-DC493AA3A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70922" t="5098" r="8213" b="77989"/>
            <a:stretch/>
          </p:blipFill>
          <p:spPr>
            <a:xfrm>
              <a:off x="6495319" y="3157520"/>
              <a:ext cx="1298449" cy="972985"/>
            </a:xfrm>
            <a:prstGeom prst="rect">
              <a:avLst/>
            </a:prstGeom>
          </p:spPr>
        </p:pic>
        <p:pic>
          <p:nvPicPr>
            <p:cNvPr id="15" name="Picture 14" descr="A diagram of a process&#10;&#10;Description automatically generated with medium confidence">
              <a:extLst>
                <a:ext uri="{FF2B5EF4-FFF2-40B4-BE49-F238E27FC236}">
                  <a16:creationId xmlns:a16="http://schemas.microsoft.com/office/drawing/2014/main" id="{214A99F2-0D5C-A0EB-5890-D7DCDA275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41092" t="2238" r="40687" b="77989"/>
            <a:stretch/>
          </p:blipFill>
          <p:spPr>
            <a:xfrm>
              <a:off x="3069106" y="3657263"/>
              <a:ext cx="1133856" cy="1137577"/>
            </a:xfrm>
            <a:prstGeom prst="rect">
              <a:avLst/>
            </a:prstGeom>
          </p:spPr>
        </p:pic>
        <p:pic>
          <p:nvPicPr>
            <p:cNvPr id="16" name="Picture 15" descr="A diagram of a process&#10;&#10;Description automatically generated with medium confidence">
              <a:extLst>
                <a:ext uri="{FF2B5EF4-FFF2-40B4-BE49-F238E27FC236}">
                  <a16:creationId xmlns:a16="http://schemas.microsoft.com/office/drawing/2014/main" id="{D53144B1-D378-5BC3-6982-5047791F1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40211" t="79166" r="45536" b="4984"/>
            <a:stretch/>
          </p:blipFill>
          <p:spPr>
            <a:xfrm>
              <a:off x="6766163" y="4098692"/>
              <a:ext cx="886968" cy="911927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D0C713-1B42-0DF9-7424-33CE89E5E5D5}"/>
                </a:ext>
              </a:extLst>
            </p:cNvPr>
            <p:cNvSpPr txBox="1"/>
            <p:nvPr/>
          </p:nvSpPr>
          <p:spPr>
            <a:xfrm>
              <a:off x="1661409" y="3090147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Import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EFEEDD-69BB-B09B-C845-6914CDE0C0C4}"/>
                </a:ext>
              </a:extLst>
            </p:cNvPr>
            <p:cNvSpPr txBox="1"/>
            <p:nvPr/>
          </p:nvSpPr>
          <p:spPr>
            <a:xfrm>
              <a:off x="2823844" y="4734119"/>
              <a:ext cx="1246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Transform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D36B71-0A95-4DFA-B231-E7F266890EB6}"/>
                </a:ext>
              </a:extLst>
            </p:cNvPr>
            <p:cNvSpPr txBox="1"/>
            <p:nvPr/>
          </p:nvSpPr>
          <p:spPr>
            <a:xfrm>
              <a:off x="6577849" y="5066932"/>
              <a:ext cx="1133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Visualize</a:t>
              </a: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4F91BADA-42D2-8F43-546A-2A5FCC33C1A1}"/>
                </a:ext>
              </a:extLst>
            </p:cNvPr>
            <p:cNvCxnSpPr>
              <a:stCxn id="17" idx="2"/>
              <a:endCxn id="18" idx="1"/>
            </p:cNvCxnSpPr>
            <p:nvPr/>
          </p:nvCxnSpPr>
          <p:spPr>
            <a:xfrm rot="16200000" flipH="1">
              <a:off x="1735871" y="3830812"/>
              <a:ext cx="1459306" cy="716639"/>
            </a:xfrm>
            <a:prstGeom prst="bentConnector2">
              <a:avLst/>
            </a:prstGeom>
            <a:ln w="762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48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510A51-44C0-AFD5-FD46-86B19AF48FF1}"/>
              </a:ext>
            </a:extLst>
          </p:cNvPr>
          <p:cNvSpPr txBox="1"/>
          <p:nvPr/>
        </p:nvSpPr>
        <p:spPr>
          <a:xfrm>
            <a:off x="603504" y="612845"/>
            <a:ext cx="85404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Grammar of Graphics: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importance of layering in visualizations: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Data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The foundation of your plot.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Aesthetics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Mapping data to visual properties like color, shape, or size.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Geometries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The visual marks (points, lines, bars) used to display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Scales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Translating data to visual dimensions.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Facets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Dividing data into subplots for clarity.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This approach ensures systematic, consistent, and reproducible visuals.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Exploration and Communication: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Visualizations serve two purposes: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Exploration: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To discover trends and outliers during data analysis.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Communication: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To present findings in a compelling way.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0C7-8B53-9380-33E8-6B4C0EE57EC1}"/>
              </a:ext>
            </a:extLst>
          </p:cNvPr>
          <p:cNvSpPr txBox="1"/>
          <p:nvPr/>
        </p:nvSpPr>
        <p:spPr>
          <a:xfrm>
            <a:off x="7344918" y="606048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Hadley Wickham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9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E4F3-E04D-9FA1-D06D-7F48024A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Coding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49A3-C939-9111-6701-E690D2033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43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alpha_info_tab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%&gt;%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filter(Study == "Exp1") -&gt;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Exp1</a:t>
            </a:r>
          </a:p>
        </p:txBody>
      </p:sp>
      <p:sp>
        <p:nvSpPr>
          <p:cNvPr id="4" name="Rounded Rectangular Callout 3" descr="Called pipe">
            <a:extLst>
              <a:ext uri="{FF2B5EF4-FFF2-40B4-BE49-F238E27FC236}">
                <a16:creationId xmlns:a16="http://schemas.microsoft.com/office/drawing/2014/main" id="{F3FB560B-ECF0-C0A0-DA31-E3DB13E83F76}"/>
              </a:ext>
            </a:extLst>
          </p:cNvPr>
          <p:cNvSpPr/>
          <p:nvPr/>
        </p:nvSpPr>
        <p:spPr>
          <a:xfrm>
            <a:off x="3685032" y="1854168"/>
            <a:ext cx="1682496" cy="99669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Pipe: pronounced “then”</a:t>
            </a:r>
          </a:p>
        </p:txBody>
      </p:sp>
      <p:sp>
        <p:nvSpPr>
          <p:cNvPr id="5" name="Rounded Rectangular Callout 4" descr="Called pipe">
            <a:extLst>
              <a:ext uri="{FF2B5EF4-FFF2-40B4-BE49-F238E27FC236}">
                <a16:creationId xmlns:a16="http://schemas.microsoft.com/office/drawing/2014/main" id="{4883C704-DDE6-A11D-9672-4C1C442A509F}"/>
              </a:ext>
            </a:extLst>
          </p:cNvPr>
          <p:cNvSpPr/>
          <p:nvPr/>
        </p:nvSpPr>
        <p:spPr>
          <a:xfrm>
            <a:off x="6233160" y="2258568"/>
            <a:ext cx="1877568" cy="108813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Reverse assignment operator: “creates”</a:t>
            </a:r>
          </a:p>
        </p:txBody>
      </p:sp>
      <p:sp>
        <p:nvSpPr>
          <p:cNvPr id="7" name="Left Arrow Callout 6">
            <a:extLst>
              <a:ext uri="{FF2B5EF4-FFF2-40B4-BE49-F238E27FC236}">
                <a16:creationId xmlns:a16="http://schemas.microsoft.com/office/drawing/2014/main" id="{DB1F4DD8-AD42-979B-853E-34023F7DCBBC}"/>
              </a:ext>
            </a:extLst>
          </p:cNvPr>
          <p:cNvSpPr/>
          <p:nvPr/>
        </p:nvSpPr>
        <p:spPr>
          <a:xfrm>
            <a:off x="2633472" y="3986784"/>
            <a:ext cx="1591056" cy="914400"/>
          </a:xfrm>
          <a:prstGeom prst="leftArrowCallout">
            <a:avLst>
              <a:gd name="adj1" fmla="val 25000"/>
              <a:gd name="adj2" fmla="val 24000"/>
              <a:gd name="adj3" fmla="val 43000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228879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NTIMETER_SERIES_ID_KEY" val="alu3nsa1wh9y31nav1en6jx2ba57ed9h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webextensions/webextension1.xml><?xml version="1.0" encoding="utf-8"?>
<we:webextension xmlns:we="http://schemas.microsoft.com/office/webextensions/webextension/2010/11" id="{9C5926E4-B78B-444D-BA7F-F39D6467D5E6}">
  <we:reference id="wa104379261" version="4.3.0.0" store="en-US" storeType="OMEX"/>
  <we:alternateReferences>
    <we:reference id="WA104379261" version="4.3.0.0" store="" storeType="OMEX"/>
  </we:alternateReferences>
  <we:properties>
    <we:property name="MENTIMETER_QUESTION_ID_KEY" value="&quot;kxm7dfe4sv1m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767E0803-5690-884B-9DBD-E9CB7F792120}">
  <we:reference id="wa104379261" version="4.3.0.0" store="en-US" storeType="OMEX"/>
  <we:alternateReferences>
    <we:reference id="WA104379261" version="4.3.0.0" store="" storeType="OMEX"/>
  </we:alternateReferences>
  <we:properties>
    <we:property name="MENTIMETER_QUESTION_ID_KEY" value="&quot;iuahnzptjudc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0B120D20-EAA6-F54A-86A9-9D7C605BC5E5}">
  <we:reference id="wa104379261" version="4.3.0.0" store="en-US" storeType="OMEX"/>
  <we:alternateReferences>
    <we:reference id="WA104379261" version="4.3.0.0" store="" storeType="OMEX"/>
  </we:alternateReferences>
  <we:properties>
    <we:property name="MENTIMETER_QUESTION_ID_KEY" value="&quot;mmhyob2542mx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6DBBA9E3-52D7-F04A-A7FC-3DDBFFD5907F}">
  <we:reference id="wa104379261" version="4.3.0.0" store="en-US" storeType="OMEX"/>
  <we:alternateReferences>
    <we:reference id="WA104379261" version="4.3.0.0" store="" storeType="OMEX"/>
  </we:alternateReferences>
  <we:properties>
    <we:property name="MENTIMETER_QUESTION_ID_KEY" value="&quot;4btfn996r8t2&quot;"/>
    <we:property name="MENTIMETER_PPT_THEME_DISABLED" value="&quot;false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5617</TotalTime>
  <Words>325</Words>
  <Application>Microsoft Macintosh PowerPoint</Application>
  <PresentationFormat>Widescreen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Principles of Good Visualization</vt:lpstr>
      <vt:lpstr>Principles of Good Visualization</vt:lpstr>
      <vt:lpstr>My real life in DataViz</vt:lpstr>
      <vt:lpstr>PowerPoint Presentation</vt:lpstr>
      <vt:lpstr>Making Coding Easier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Juliana Assis</dc:creator>
  <cp:lastModifiedBy>Juliana Assis</cp:lastModifiedBy>
  <cp:revision>5</cp:revision>
  <dcterms:created xsi:type="dcterms:W3CDTF">2024-11-14T14:45:37Z</dcterms:created>
  <dcterms:modified xsi:type="dcterms:W3CDTF">2024-11-18T12:22:45Z</dcterms:modified>
</cp:coreProperties>
</file>