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8" r:id="rId7"/>
    <p:sldId id="269" r:id="rId8"/>
    <p:sldId id="270" r:id="rId9"/>
    <p:sldId id="260" r:id="rId10"/>
    <p:sldId id="264" r:id="rId11"/>
    <p:sldId id="265" r:id="rId12"/>
    <p:sldId id="262" r:id="rId13"/>
    <p:sldId id="263" r:id="rId14"/>
    <p:sldId id="266" r:id="rId15"/>
    <p:sldId id="261" r:id="rId16"/>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58"/>
  </p:normalViewPr>
  <p:slideViewPr>
    <p:cSldViewPr snapToGrid="0">
      <p:cViewPr varScale="1">
        <p:scale>
          <a:sx n="120" d="100"/>
          <a:sy n="120" d="100"/>
        </p:scale>
        <p:origin x="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B08F-E520-C3B5-CF9B-504793A963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F4631A82-7552-8E6A-ED1A-6F8952FF0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E0B516EA-D451-0AB0-D5F8-CC04ADCC9DFE}"/>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1FEAD2FD-85CA-C2DD-96EC-B43C04695A8A}"/>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ADD16B8-D8A1-9E9A-AFC4-9BFBA234DA7C}"/>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39481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3790-C8F5-FE67-3E0D-CF979E071F7E}"/>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1C47FAAE-2BC3-F8C4-BB61-12EE426E9A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3932B4F9-E2D9-63E7-07FA-B54FD71295CC}"/>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5FEEA928-A165-75A6-626C-E45C80A0B56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E9F087E-FFC1-11D9-CA7F-6FD23AC0F858}"/>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93775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4E164-E60A-A366-DC15-67269EF339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8FD01CD6-D05A-1E96-494E-656AA84F7D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EAB435A5-F7D5-01F8-8A4E-1D45684276D9}"/>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8656779A-2273-663F-A7CE-EE7755ECA14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D992B9C-F7D6-70EB-BA4E-DA23DF03A6D8}"/>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1701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9A50-A97B-1DEC-D02D-B56F74D74333}"/>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7D7FEA44-2742-0632-74EB-913304C193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8AFEB3A7-2D23-164A-FB57-4534F944C69D}"/>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DAEB35BE-6289-D804-9F31-79C413075DEC}"/>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6BB688F1-0F65-AF33-857A-F52DB5A0F2B3}"/>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42052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D400-9FBF-96E9-75F6-72F07FEB8D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C63DA5BE-F890-1291-0BC4-F90EBB3CF1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7EC702-E4E2-6F95-232F-5E1D84826CE9}"/>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C6E5F506-60F8-3E43-7EA8-A671C94DADC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B3443D2-1B51-6B4B-5C26-94551B342984}"/>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279528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1EAE-B27B-84FE-5C2A-F7058ED26278}"/>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77BC7A39-68E6-A948-FB5C-AD855F26D1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FE704136-F2EA-8AEB-7251-BF415EB320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CBF387A1-9E39-6C08-06D9-A3EF9AD3C226}"/>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6" name="Footer Placeholder 5">
            <a:extLst>
              <a:ext uri="{FF2B5EF4-FFF2-40B4-BE49-F238E27FC236}">
                <a16:creationId xmlns:a16="http://schemas.microsoft.com/office/drawing/2014/main" id="{472E8ADE-AE0E-3184-2436-5913B1BF1C49}"/>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A4BAAA52-52C3-26D5-D331-8EB9D626F79A}"/>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265401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3B20-C872-D41F-9C11-B42CDAFB0179}"/>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F0F175B8-A698-AF7B-D736-B09E5258E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64EDC3-5A33-0A73-74BB-C78A58E69A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48DEA8AB-C145-24DB-4999-CAB5A88AB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233B10-E822-10E9-585F-269B50B884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F5D717AE-BA66-636D-D88C-F7F031F1F76D}"/>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8" name="Footer Placeholder 7">
            <a:extLst>
              <a:ext uri="{FF2B5EF4-FFF2-40B4-BE49-F238E27FC236}">
                <a16:creationId xmlns:a16="http://schemas.microsoft.com/office/drawing/2014/main" id="{0C21625F-FF66-FD6B-BAFB-1589D878997A}"/>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70D48355-B36F-727E-51AA-DE40595FC31B}"/>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423620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CF26-DE4F-56D9-8A1B-F5F978B90B8A}"/>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5C72E4D4-C128-6528-CCAB-0EECA186A2BB}"/>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4" name="Footer Placeholder 3">
            <a:extLst>
              <a:ext uri="{FF2B5EF4-FFF2-40B4-BE49-F238E27FC236}">
                <a16:creationId xmlns:a16="http://schemas.microsoft.com/office/drawing/2014/main" id="{D0D77489-056E-6BAE-1D66-821CCC573654}"/>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6E932BAF-DEE0-9A5D-8557-C68D35FC5189}"/>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119635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6AAF1-ABB5-B82B-E3F5-87B76E253CB2}"/>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3" name="Footer Placeholder 2">
            <a:extLst>
              <a:ext uri="{FF2B5EF4-FFF2-40B4-BE49-F238E27FC236}">
                <a16:creationId xmlns:a16="http://schemas.microsoft.com/office/drawing/2014/main" id="{142574EF-E8B0-1A30-C556-80C308CF0FB0}"/>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31D081B3-FFB7-6C6C-29CE-D66BBB75C985}"/>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390403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F720-683C-4DC4-6BA9-D55E58722C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442BDA84-39EF-28C6-74AF-91C14F574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86CAC6B0-CA34-E106-0E5B-E37C3CC27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405152-097A-80B7-5BB1-AF363EDFEFE2}"/>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6" name="Footer Placeholder 5">
            <a:extLst>
              <a:ext uri="{FF2B5EF4-FFF2-40B4-BE49-F238E27FC236}">
                <a16:creationId xmlns:a16="http://schemas.microsoft.com/office/drawing/2014/main" id="{ACBD7508-FECD-02D3-52F9-4CD63ECFA86D}"/>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9D675DFA-DB7D-98C6-3379-934A7B2590DE}"/>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221009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254E-1F75-C304-E115-BF609C2CA2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B11B10A1-7661-F511-813C-8B1712A7F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13FFECFC-62FE-D6AA-4BDE-20DE0A3C5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525938-09DE-2D93-8A77-71C80781F63C}"/>
              </a:ext>
            </a:extLst>
          </p:cNvPr>
          <p:cNvSpPr>
            <a:spLocks noGrp="1"/>
          </p:cNvSpPr>
          <p:nvPr>
            <p:ph type="dt" sz="half" idx="10"/>
          </p:nvPr>
        </p:nvSpPr>
        <p:spPr/>
        <p:txBody>
          <a:bodyPr/>
          <a:lstStyle/>
          <a:p>
            <a:fld id="{AF0867AF-5E38-4D41-A409-B469C3993211}" type="datetimeFigureOut">
              <a:rPr lang="en-DK" smtClean="0"/>
              <a:t>12/04/2025</a:t>
            </a:fld>
            <a:endParaRPr lang="en-DK"/>
          </a:p>
        </p:txBody>
      </p:sp>
      <p:sp>
        <p:nvSpPr>
          <p:cNvPr id="6" name="Footer Placeholder 5">
            <a:extLst>
              <a:ext uri="{FF2B5EF4-FFF2-40B4-BE49-F238E27FC236}">
                <a16:creationId xmlns:a16="http://schemas.microsoft.com/office/drawing/2014/main" id="{E093DA5A-5F2E-9C6C-4A34-60667478BC5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BBE1887-D0F2-C08B-1212-F65BA3B3E08C}"/>
              </a:ext>
            </a:extLst>
          </p:cNvPr>
          <p:cNvSpPr>
            <a:spLocks noGrp="1"/>
          </p:cNvSpPr>
          <p:nvPr>
            <p:ph type="sldNum" sz="quarter" idx="12"/>
          </p:nvPr>
        </p:nvSpPr>
        <p:spPr/>
        <p:txBody>
          <a:bodyPr/>
          <a:lstStyle/>
          <a:p>
            <a:fld id="{55594515-A7E2-9645-9FB0-ED223F25913F}" type="slidenum">
              <a:rPr lang="en-DK" smtClean="0"/>
              <a:t>‹#›</a:t>
            </a:fld>
            <a:endParaRPr lang="en-DK"/>
          </a:p>
        </p:txBody>
      </p:sp>
    </p:spTree>
    <p:extLst>
      <p:ext uri="{BB962C8B-B14F-4D97-AF65-F5344CB8AC3E}">
        <p14:creationId xmlns:p14="http://schemas.microsoft.com/office/powerpoint/2010/main" val="1282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CF05-F4FA-6704-5BDF-92EB8359D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01EA2D9D-9E6A-0C70-C935-B9BE9219B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BD9F152E-C076-529A-1362-A2C2F8B2A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0867AF-5E38-4D41-A409-B469C3993211}" type="datetimeFigureOut">
              <a:rPr lang="en-DK" smtClean="0"/>
              <a:t>12/04/2025</a:t>
            </a:fld>
            <a:endParaRPr lang="en-DK"/>
          </a:p>
        </p:txBody>
      </p:sp>
      <p:sp>
        <p:nvSpPr>
          <p:cNvPr id="5" name="Footer Placeholder 4">
            <a:extLst>
              <a:ext uri="{FF2B5EF4-FFF2-40B4-BE49-F238E27FC236}">
                <a16:creationId xmlns:a16="http://schemas.microsoft.com/office/drawing/2014/main" id="{63EDEB37-D1BD-7D04-DFDB-7A287FE31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FBAD4327-821C-E45E-38E2-ECDB9D1CD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594515-A7E2-9645-9FB0-ED223F25913F}" type="slidenum">
              <a:rPr lang="en-DK" smtClean="0"/>
              <a:t>‹#›</a:t>
            </a:fld>
            <a:endParaRPr lang="en-DK"/>
          </a:p>
        </p:txBody>
      </p:sp>
    </p:spTree>
    <p:extLst>
      <p:ext uri="{BB962C8B-B14F-4D97-AF65-F5344CB8AC3E}">
        <p14:creationId xmlns:p14="http://schemas.microsoft.com/office/powerpoint/2010/main" val="181574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37F5-AF80-1180-65FB-F0665383AEE9}"/>
              </a:ext>
            </a:extLst>
          </p:cNvPr>
          <p:cNvSpPr>
            <a:spLocks noGrp="1"/>
          </p:cNvSpPr>
          <p:nvPr>
            <p:ph type="ctrTitle"/>
          </p:nvPr>
        </p:nvSpPr>
        <p:spPr/>
        <p:txBody>
          <a:bodyPr/>
          <a:lstStyle/>
          <a:p>
            <a:r>
              <a:rPr lang="en-DK"/>
              <a:t>Introduction to Metagenomics</a:t>
            </a:r>
            <a:endParaRPr lang="en-DK" dirty="0"/>
          </a:p>
        </p:txBody>
      </p:sp>
      <p:sp>
        <p:nvSpPr>
          <p:cNvPr id="3" name="Subtitle 2">
            <a:extLst>
              <a:ext uri="{FF2B5EF4-FFF2-40B4-BE49-F238E27FC236}">
                <a16:creationId xmlns:a16="http://schemas.microsoft.com/office/drawing/2014/main" id="{CCB7DCFE-F312-235E-9685-7FF3058B7A5E}"/>
              </a:ext>
            </a:extLst>
          </p:cNvPr>
          <p:cNvSpPr>
            <a:spLocks noGrp="1"/>
          </p:cNvSpPr>
          <p:nvPr>
            <p:ph type="subTitle" idx="1"/>
          </p:nvPr>
        </p:nvSpPr>
        <p:spPr/>
        <p:txBody>
          <a:bodyPr>
            <a:normAutofit lnSpcReduction="10000"/>
          </a:bodyPr>
          <a:lstStyle/>
          <a:p>
            <a:r>
              <a:rPr lang="en-DK"/>
              <a:t>Data Science platform</a:t>
            </a:r>
          </a:p>
          <a:p>
            <a:r>
              <a:rPr lang="en-DK"/>
              <a:t>DTU – Biosustain</a:t>
            </a:r>
          </a:p>
          <a:p>
            <a:r>
              <a:rPr lang="en-DK"/>
              <a:t>Spring Courses</a:t>
            </a:r>
            <a:br>
              <a:rPr lang="en-DK"/>
            </a:br>
            <a:r>
              <a:rPr lang="en-DK"/>
              <a:t>7th May 2025</a:t>
            </a:r>
            <a:endParaRPr lang="en-DK" dirty="0"/>
          </a:p>
        </p:txBody>
      </p:sp>
    </p:spTree>
    <p:extLst>
      <p:ext uri="{BB962C8B-B14F-4D97-AF65-F5344CB8AC3E}">
        <p14:creationId xmlns:p14="http://schemas.microsoft.com/office/powerpoint/2010/main" val="220146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ED1-830F-8DD0-B885-891F0FB07BC3}"/>
              </a:ext>
            </a:extLst>
          </p:cNvPr>
          <p:cNvSpPr>
            <a:spLocks noGrp="1"/>
          </p:cNvSpPr>
          <p:nvPr>
            <p:ph type="title"/>
          </p:nvPr>
        </p:nvSpPr>
        <p:spPr/>
        <p:txBody>
          <a:bodyPr/>
          <a:lstStyle/>
          <a:p>
            <a:r>
              <a:rPr lang="en-DK" dirty="0"/>
              <a:t>Reference-based methods</a:t>
            </a:r>
          </a:p>
        </p:txBody>
      </p:sp>
      <p:sp>
        <p:nvSpPr>
          <p:cNvPr id="3" name="Content Placeholder 2">
            <a:extLst>
              <a:ext uri="{FF2B5EF4-FFF2-40B4-BE49-F238E27FC236}">
                <a16:creationId xmlns:a16="http://schemas.microsoft.com/office/drawing/2014/main" id="{0BB84537-BE0E-38AE-B8C5-DFD02DCB3187}"/>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82675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94DE-74AF-9F48-4FCC-6F85663574B0}"/>
              </a:ext>
            </a:extLst>
          </p:cNvPr>
          <p:cNvSpPr>
            <a:spLocks noGrp="1"/>
          </p:cNvSpPr>
          <p:nvPr>
            <p:ph type="title"/>
          </p:nvPr>
        </p:nvSpPr>
        <p:spPr/>
        <p:txBody>
          <a:bodyPr/>
          <a:lstStyle/>
          <a:p>
            <a:r>
              <a:rPr lang="en-DK" dirty="0"/>
              <a:t>Metagenome-assembled genomes</a:t>
            </a:r>
          </a:p>
        </p:txBody>
      </p:sp>
      <p:sp>
        <p:nvSpPr>
          <p:cNvPr id="3" name="Content Placeholder 2">
            <a:extLst>
              <a:ext uri="{FF2B5EF4-FFF2-40B4-BE49-F238E27FC236}">
                <a16:creationId xmlns:a16="http://schemas.microsoft.com/office/drawing/2014/main" id="{C20CCB9F-375C-0452-0955-265B8B4DE38F}"/>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282904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8E8A-B4BF-BEE4-D88C-461A883100BA}"/>
              </a:ext>
            </a:extLst>
          </p:cNvPr>
          <p:cNvSpPr>
            <a:spLocks noGrp="1"/>
          </p:cNvSpPr>
          <p:nvPr>
            <p:ph type="title"/>
          </p:nvPr>
        </p:nvSpPr>
        <p:spPr/>
        <p:txBody>
          <a:bodyPr/>
          <a:lstStyle/>
          <a:p>
            <a:r>
              <a:rPr lang="en-DK" dirty="0"/>
              <a:t>Absolute abundance vs relative abundance</a:t>
            </a:r>
          </a:p>
        </p:txBody>
      </p:sp>
      <p:sp>
        <p:nvSpPr>
          <p:cNvPr id="3" name="Content Placeholder 2">
            <a:extLst>
              <a:ext uri="{FF2B5EF4-FFF2-40B4-BE49-F238E27FC236}">
                <a16:creationId xmlns:a16="http://schemas.microsoft.com/office/drawing/2014/main" id="{2F0565DD-28A1-ACE7-5688-78815BBE606A}"/>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1107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C41B-3DEA-15CC-3B0F-34412C2383F4}"/>
              </a:ext>
            </a:extLst>
          </p:cNvPr>
          <p:cNvSpPr>
            <a:spLocks noGrp="1"/>
          </p:cNvSpPr>
          <p:nvPr>
            <p:ph type="title"/>
          </p:nvPr>
        </p:nvSpPr>
        <p:spPr/>
        <p:txBody>
          <a:bodyPr/>
          <a:lstStyle/>
          <a:p>
            <a:r>
              <a:rPr lang="en-DK" dirty="0"/>
              <a:t>Compositional data</a:t>
            </a:r>
          </a:p>
        </p:txBody>
      </p:sp>
      <p:sp>
        <p:nvSpPr>
          <p:cNvPr id="4" name="TextBox 3">
            <a:extLst>
              <a:ext uri="{FF2B5EF4-FFF2-40B4-BE49-F238E27FC236}">
                <a16:creationId xmlns:a16="http://schemas.microsoft.com/office/drawing/2014/main" id="{DB1691FA-2BE4-9CFD-F436-6FCBF90281D6}"/>
              </a:ext>
            </a:extLst>
          </p:cNvPr>
          <p:cNvSpPr txBox="1"/>
          <p:nvPr/>
        </p:nvSpPr>
        <p:spPr>
          <a:xfrm>
            <a:off x="838200" y="1532965"/>
            <a:ext cx="10860741" cy="3693319"/>
          </a:xfrm>
          <a:prstGeom prst="rect">
            <a:avLst/>
          </a:prstGeom>
          <a:noFill/>
        </p:spPr>
        <p:txBody>
          <a:bodyPr wrap="square" rtlCol="0">
            <a:spAutoFit/>
          </a:bodyPr>
          <a:lstStyle/>
          <a:p>
            <a:r>
              <a:rPr lang="en-GB" dirty="0"/>
              <a:t>In metagenomics, </a:t>
            </a:r>
            <a:r>
              <a:rPr lang="en-GB" b="1" dirty="0"/>
              <a:t>compositional data</a:t>
            </a:r>
            <a:r>
              <a:rPr lang="en-GB" dirty="0"/>
              <a:t> means that your microbial abundances are </a:t>
            </a:r>
            <a:r>
              <a:rPr lang="en-GB" b="1" dirty="0"/>
              <a:t>relative, not absolute</a:t>
            </a:r>
            <a:r>
              <a:rPr lang="en-GB" dirty="0"/>
              <a:t>. </a:t>
            </a:r>
            <a:r>
              <a:rPr lang="en-GB"/>
              <a:t>You're usually working with </a:t>
            </a:r>
            <a:r>
              <a:rPr lang="en-GB" b="1"/>
              <a:t>proportions or percentages</a:t>
            </a:r>
            <a:r>
              <a:rPr lang="en-GB"/>
              <a:t> of total reads per sample — not true cell counts.</a:t>
            </a:r>
          </a:p>
          <a:p>
            <a:endParaRPr lang="en-GB"/>
          </a:p>
          <a:p>
            <a:r>
              <a:rPr lang="en-GB" dirty="0"/>
              <a:t>Metagenomic studies of microbial communities sample a fraction of the total genomic content (sampling depth), which are then sequenced at a certain sequencing depth. Both sampling depth and sequencing depth can vary several orders of magnitude between samples. As absolute microbial counts (abundances) are normally not known, and measurements depend on sampling and sequencing depths, community compositions are represented using relative abundances. Since relative abundances are constrained (they sum to 1 in a given community), they are susceptible to compositional effects, where an increase in relative abundance of one component leads to a compositional decrease in the relative abundance of other components. Differential analysis based on relative abundances thus needs careful interpretation as compositional effect can introduce spurious differences in relative abundances while the absolute abundances are not different. </a:t>
            </a:r>
            <a:endParaRPr lang="en-DK" dirty="0"/>
          </a:p>
        </p:txBody>
      </p:sp>
    </p:spTree>
    <p:extLst>
      <p:ext uri="{BB962C8B-B14F-4D97-AF65-F5344CB8AC3E}">
        <p14:creationId xmlns:p14="http://schemas.microsoft.com/office/powerpoint/2010/main" val="284065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0297-57AD-EA71-42DC-8FD71AEF50C1}"/>
              </a:ext>
            </a:extLst>
          </p:cNvPr>
          <p:cNvSpPr>
            <a:spLocks noGrp="1"/>
          </p:cNvSpPr>
          <p:nvPr>
            <p:ph type="title"/>
          </p:nvPr>
        </p:nvSpPr>
        <p:spPr/>
        <p:txBody>
          <a:bodyPr/>
          <a:lstStyle/>
          <a:p>
            <a:r>
              <a:rPr lang="en-DK" dirty="0"/>
              <a:t>Diversity measures</a:t>
            </a:r>
          </a:p>
        </p:txBody>
      </p:sp>
      <p:sp>
        <p:nvSpPr>
          <p:cNvPr id="3" name="Content Placeholder 2">
            <a:extLst>
              <a:ext uri="{FF2B5EF4-FFF2-40B4-BE49-F238E27FC236}">
                <a16:creationId xmlns:a16="http://schemas.microsoft.com/office/drawing/2014/main" id="{C0F479C3-61F1-24F3-76E4-B34527591C09}"/>
              </a:ext>
            </a:extLst>
          </p:cNvPr>
          <p:cNvSpPr>
            <a:spLocks noGrp="1"/>
          </p:cNvSpPr>
          <p:nvPr>
            <p:ph idx="1"/>
          </p:nvPr>
        </p:nvSpPr>
        <p:spPr>
          <a:xfrm>
            <a:off x="838200" y="1456660"/>
            <a:ext cx="10515600" cy="5036215"/>
          </a:xfrm>
        </p:spPr>
        <p:txBody>
          <a:bodyPr>
            <a:normAutofit fontScale="62500" lnSpcReduction="20000"/>
          </a:bodyPr>
          <a:lstStyle/>
          <a:p>
            <a:r>
              <a:rPr lang="en-DK" dirty="0"/>
              <a:t>Alpha diversity: diversity within a sample</a:t>
            </a:r>
          </a:p>
          <a:p>
            <a:pPr lvl="1"/>
            <a:r>
              <a:rPr lang="en-GB" b="1" dirty="0"/>
              <a:t>Richness</a:t>
            </a:r>
            <a:r>
              <a:rPr lang="en-GB" dirty="0"/>
              <a:t>: Number of unique taxa (e.g., species, OTUs, ASVs)</a:t>
            </a:r>
          </a:p>
          <a:p>
            <a:pPr lvl="2"/>
            <a:r>
              <a:rPr lang="en-GB" dirty="0"/>
              <a:t>How many different taxa are in a sample</a:t>
            </a:r>
          </a:p>
          <a:p>
            <a:pPr lvl="1"/>
            <a:r>
              <a:rPr lang="en-GB" b="1" dirty="0"/>
              <a:t>Shannon Index</a:t>
            </a:r>
            <a:r>
              <a:rPr lang="en-GB" dirty="0"/>
              <a:t>: Accounts for both richness and evenness</a:t>
            </a:r>
          </a:p>
          <a:p>
            <a:pPr lvl="2"/>
            <a:r>
              <a:rPr lang="en-GB" dirty="0"/>
              <a:t>Formula:</a:t>
            </a:r>
          </a:p>
          <a:p>
            <a:pPr marL="1200150" lvl="2" indent="-285750"/>
            <a:endParaRPr lang="en-GB" dirty="0"/>
          </a:p>
          <a:p>
            <a:pPr marL="1200150" lvl="2" indent="-285750"/>
            <a:endParaRPr lang="en-GB" dirty="0"/>
          </a:p>
          <a:p>
            <a:pPr marL="1200150" lvl="2" indent="-285750"/>
            <a:endParaRPr lang="en-GB" dirty="0"/>
          </a:p>
          <a:p>
            <a:pPr marL="1200150" lvl="2" indent="-285750"/>
            <a:r>
              <a:rPr lang="en-GB" dirty="0"/>
              <a:t>S = total number of species</a:t>
            </a:r>
          </a:p>
          <a:p>
            <a:pPr marL="1200150" lvl="2" indent="-285750"/>
            <a:r>
              <a:rPr lang="en-GB" dirty="0"/>
              <a:t>pi = proportion of species </a:t>
            </a:r>
            <a:r>
              <a:rPr lang="en-GB" i="1" dirty="0" err="1"/>
              <a:t>i</a:t>
            </a:r>
            <a:r>
              <a:rPr lang="en-GB" dirty="0"/>
              <a:t> in the sample</a:t>
            </a:r>
          </a:p>
          <a:p>
            <a:pPr lvl="2"/>
            <a:r>
              <a:rPr lang="en-GB" b="1" dirty="0"/>
              <a:t>Interprets</a:t>
            </a:r>
            <a:r>
              <a:rPr lang="en-GB" dirty="0"/>
              <a:t>: Both richness and evenness (how balanced the community is)</a:t>
            </a:r>
          </a:p>
          <a:p>
            <a:pPr lvl="2"/>
            <a:r>
              <a:rPr lang="en-GB" b="1" dirty="0"/>
              <a:t>Higher value</a:t>
            </a:r>
            <a:r>
              <a:rPr lang="en-GB" dirty="0"/>
              <a:t> = More diverse and evenly distributed community</a:t>
            </a:r>
          </a:p>
          <a:p>
            <a:pPr lvl="2"/>
            <a:endParaRPr lang="en-GB" dirty="0"/>
          </a:p>
          <a:p>
            <a:pPr lvl="1"/>
            <a:r>
              <a:rPr lang="en-GB" dirty="0"/>
              <a:t>Other indices: Simpson, Chao1, Faith’s PD (for phylogenetic diversity)</a:t>
            </a:r>
          </a:p>
          <a:p>
            <a:pPr lvl="1"/>
            <a:endParaRPr lang="en-DK" dirty="0"/>
          </a:p>
          <a:p>
            <a:r>
              <a:rPr lang="en-DK" dirty="0"/>
              <a:t>Beta diversity: diversity between samples (community composition dissimilarity)</a:t>
            </a:r>
          </a:p>
          <a:p>
            <a:pPr lvl="1"/>
            <a:r>
              <a:rPr lang="en-GB" b="1" dirty="0"/>
              <a:t>Bray-Curtis dissimilarity</a:t>
            </a:r>
            <a:r>
              <a:rPr lang="en-GB" dirty="0"/>
              <a:t> (abundance-weighted)</a:t>
            </a:r>
          </a:p>
          <a:p>
            <a:pPr lvl="1"/>
            <a:r>
              <a:rPr lang="en-GB" b="1" dirty="0"/>
              <a:t>Jaccard distance</a:t>
            </a:r>
            <a:r>
              <a:rPr lang="en-GB" dirty="0"/>
              <a:t> (presence/absence)</a:t>
            </a:r>
          </a:p>
          <a:p>
            <a:pPr lvl="1"/>
            <a:r>
              <a:rPr lang="en-GB" b="1" dirty="0" err="1"/>
              <a:t>UniFrac</a:t>
            </a:r>
            <a:r>
              <a:rPr lang="en-GB" dirty="0"/>
              <a:t> (phylogenetic distances: weighted/unweighted)</a:t>
            </a:r>
          </a:p>
          <a:p>
            <a:pPr lvl="1"/>
            <a:endParaRPr lang="en-DK" dirty="0"/>
          </a:p>
          <a:p>
            <a:r>
              <a:rPr lang="en-DK" dirty="0"/>
              <a:t>Gamma diversity: </a:t>
            </a:r>
            <a:r>
              <a:rPr lang="en-GB" dirty="0"/>
              <a:t>total diversity across a group of samples (e.g., entire dataset, ecosystem)</a:t>
            </a:r>
            <a:endParaRPr lang="en-DK" dirty="0"/>
          </a:p>
        </p:txBody>
      </p:sp>
      <p:pic>
        <p:nvPicPr>
          <p:cNvPr id="5" name="Picture 4" descr="A black background with white text&#10;&#10;AI-generated content may be incorrect.">
            <a:extLst>
              <a:ext uri="{FF2B5EF4-FFF2-40B4-BE49-F238E27FC236}">
                <a16:creationId xmlns:a16="http://schemas.microsoft.com/office/drawing/2014/main" id="{134A3FAD-D8F1-37A6-4864-17CFD3AB5879}"/>
              </a:ext>
            </a:extLst>
          </p:cNvPr>
          <p:cNvPicPr>
            <a:picLocks noChangeAspect="1"/>
          </p:cNvPicPr>
          <p:nvPr/>
        </p:nvPicPr>
        <p:blipFill>
          <a:blip r:embed="rId2"/>
          <a:stretch>
            <a:fillRect/>
          </a:stretch>
        </p:blipFill>
        <p:spPr>
          <a:xfrm>
            <a:off x="3099200" y="2534573"/>
            <a:ext cx="1244600" cy="495300"/>
          </a:xfrm>
          <a:prstGeom prst="rect">
            <a:avLst/>
          </a:prstGeom>
        </p:spPr>
      </p:pic>
    </p:spTree>
    <p:extLst>
      <p:ext uri="{BB962C8B-B14F-4D97-AF65-F5344CB8AC3E}">
        <p14:creationId xmlns:p14="http://schemas.microsoft.com/office/powerpoint/2010/main" val="369309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8541-0746-0372-E58D-B7CD6DAB2728}"/>
              </a:ext>
            </a:extLst>
          </p:cNvPr>
          <p:cNvSpPr>
            <a:spLocks noGrp="1"/>
          </p:cNvSpPr>
          <p:nvPr>
            <p:ph type="title"/>
          </p:nvPr>
        </p:nvSpPr>
        <p:spPr/>
        <p:txBody>
          <a:bodyPr/>
          <a:lstStyle/>
          <a:p>
            <a:r>
              <a:rPr lang="en-DK" dirty="0"/>
              <a:t>Limitations</a:t>
            </a:r>
          </a:p>
        </p:txBody>
      </p:sp>
      <p:sp>
        <p:nvSpPr>
          <p:cNvPr id="3" name="Content Placeholder 2">
            <a:extLst>
              <a:ext uri="{FF2B5EF4-FFF2-40B4-BE49-F238E27FC236}">
                <a16:creationId xmlns:a16="http://schemas.microsoft.com/office/drawing/2014/main" id="{8DD7DDA3-91B9-AADF-4FCB-0F94B3FDCF3B}"/>
              </a:ext>
            </a:extLst>
          </p:cNvPr>
          <p:cNvSpPr>
            <a:spLocks noGrp="1"/>
          </p:cNvSpPr>
          <p:nvPr>
            <p:ph idx="1"/>
          </p:nvPr>
        </p:nvSpPr>
        <p:spPr/>
        <p:txBody>
          <a:bodyPr>
            <a:normAutofit fontScale="77500" lnSpcReduction="20000"/>
          </a:bodyPr>
          <a:lstStyle/>
          <a:p>
            <a:r>
              <a:rPr lang="en-GB" dirty="0"/>
              <a:t>Cloning biases can lead to the misrepresentation of microbial DNA in metagenomic libraries.</a:t>
            </a:r>
          </a:p>
          <a:p>
            <a:r>
              <a:rPr lang="en-GB" dirty="0"/>
              <a:t>Sampling biases can occur when collecting environmental samples which can also lead to misrepresentation of the microbial community.</a:t>
            </a:r>
          </a:p>
          <a:p>
            <a:r>
              <a:rPr lang="en-GB" dirty="0"/>
              <a:t>Metagenomic sequencing can detect the presence of microorganisms but cannot easily determine if they are pathogenic. </a:t>
            </a:r>
          </a:p>
          <a:p>
            <a:r>
              <a:rPr lang="en-GB" dirty="0"/>
              <a:t>The vast amount of metagenomic data requires faster and more scalable computational tools to handle the data efficiently.</a:t>
            </a:r>
          </a:p>
          <a:p>
            <a:r>
              <a:rPr lang="en-GB" dirty="0"/>
              <a:t>Metagenomic datasets contain a mix of DNA from various organisms which often makes it difficult to assemble genomes accurately.</a:t>
            </a:r>
          </a:p>
          <a:p>
            <a:r>
              <a:rPr lang="en-GB" dirty="0"/>
              <a:t>Contamination from host DNA or environmental sources can affect the accuracy of metagenomic analyses.</a:t>
            </a:r>
          </a:p>
          <a:p>
            <a:r>
              <a:rPr lang="en-GB" dirty="0"/>
              <a:t>It is also challenging to extract genes from microorganisms present in low abundance within a sample.</a:t>
            </a:r>
          </a:p>
          <a:p>
            <a:endParaRPr lang="en-DK" dirty="0"/>
          </a:p>
        </p:txBody>
      </p:sp>
    </p:spTree>
    <p:extLst>
      <p:ext uri="{BB962C8B-B14F-4D97-AF65-F5344CB8AC3E}">
        <p14:creationId xmlns:p14="http://schemas.microsoft.com/office/powerpoint/2010/main" val="67719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0A91-3176-5927-2A2F-BEBBAFB98FBE}"/>
              </a:ext>
            </a:extLst>
          </p:cNvPr>
          <p:cNvSpPr>
            <a:spLocks noGrp="1"/>
          </p:cNvSpPr>
          <p:nvPr>
            <p:ph type="title"/>
          </p:nvPr>
        </p:nvSpPr>
        <p:spPr/>
        <p:txBody>
          <a:bodyPr/>
          <a:lstStyle/>
          <a:p>
            <a:r>
              <a:rPr lang="en-DK" dirty="0"/>
              <a:t>What is Metagenomics?</a:t>
            </a:r>
          </a:p>
        </p:txBody>
      </p:sp>
      <p:sp>
        <p:nvSpPr>
          <p:cNvPr id="3" name="Content Placeholder 2">
            <a:extLst>
              <a:ext uri="{FF2B5EF4-FFF2-40B4-BE49-F238E27FC236}">
                <a16:creationId xmlns:a16="http://schemas.microsoft.com/office/drawing/2014/main" id="{5E8778BC-5756-6E85-FDCE-6B109645A13A}"/>
              </a:ext>
            </a:extLst>
          </p:cNvPr>
          <p:cNvSpPr>
            <a:spLocks noGrp="1"/>
          </p:cNvSpPr>
          <p:nvPr>
            <p:ph idx="1"/>
          </p:nvPr>
        </p:nvSpPr>
        <p:spPr/>
        <p:txBody>
          <a:bodyPr/>
          <a:lstStyle/>
          <a:p>
            <a:r>
              <a:rPr lang="en-DK" dirty="0"/>
              <a:t>Study of the genetic material sampled directly from the environment (fecal, skin, soil, marine samples …)</a:t>
            </a:r>
          </a:p>
          <a:p>
            <a:r>
              <a:rPr lang="en-DK" dirty="0"/>
              <a:t>Bypasses the need of culturing organisms – many of the organisms that we characterized ca not even be coltured</a:t>
            </a:r>
          </a:p>
          <a:p>
            <a:r>
              <a:rPr lang="en-DK" dirty="0"/>
              <a:t>Uses </a:t>
            </a:r>
            <a:r>
              <a:rPr lang="en-GB" dirty="0"/>
              <a:t>high-throughput sequencing to </a:t>
            </a:r>
            <a:r>
              <a:rPr lang="en-GB" dirty="0" err="1"/>
              <a:t>analyze</a:t>
            </a:r>
            <a:r>
              <a:rPr lang="en-GB" dirty="0"/>
              <a:t> microbial diversity, function, and interactions</a:t>
            </a:r>
          </a:p>
        </p:txBody>
      </p:sp>
    </p:spTree>
    <p:extLst>
      <p:ext uri="{BB962C8B-B14F-4D97-AF65-F5344CB8AC3E}">
        <p14:creationId xmlns:p14="http://schemas.microsoft.com/office/powerpoint/2010/main" val="204243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CBE7-6287-CD5B-2E99-02F0D633F90F}"/>
              </a:ext>
            </a:extLst>
          </p:cNvPr>
          <p:cNvSpPr>
            <a:spLocks noGrp="1"/>
          </p:cNvSpPr>
          <p:nvPr>
            <p:ph type="title"/>
          </p:nvPr>
        </p:nvSpPr>
        <p:spPr/>
        <p:txBody>
          <a:bodyPr/>
          <a:lstStyle/>
          <a:p>
            <a:r>
              <a:rPr lang="en-DK" dirty="0"/>
              <a:t>Main applications</a:t>
            </a:r>
          </a:p>
        </p:txBody>
      </p:sp>
      <p:sp>
        <p:nvSpPr>
          <p:cNvPr id="3" name="Content Placeholder 2">
            <a:extLst>
              <a:ext uri="{FF2B5EF4-FFF2-40B4-BE49-F238E27FC236}">
                <a16:creationId xmlns:a16="http://schemas.microsoft.com/office/drawing/2014/main" id="{EA9BB15B-CED5-3A98-CD86-D1405CDA5992}"/>
              </a:ext>
            </a:extLst>
          </p:cNvPr>
          <p:cNvSpPr>
            <a:spLocks noGrp="1"/>
          </p:cNvSpPr>
          <p:nvPr>
            <p:ph idx="1"/>
          </p:nvPr>
        </p:nvSpPr>
        <p:spPr/>
        <p:txBody>
          <a:bodyPr>
            <a:normAutofit fontScale="92500"/>
          </a:bodyPr>
          <a:lstStyle/>
          <a:p>
            <a:pPr>
              <a:buNone/>
            </a:pPr>
            <a:r>
              <a:rPr lang="en-DK" dirty="0"/>
              <a:t>🧬 </a:t>
            </a:r>
            <a:r>
              <a:rPr lang="en-GB" b="1" dirty="0"/>
              <a:t>Microbial Diversity Analysis</a:t>
            </a:r>
            <a:r>
              <a:rPr lang="en-GB" dirty="0"/>
              <a:t>: Who’s there? (e.g., in soil, gut, ocean)</a:t>
            </a:r>
          </a:p>
          <a:p>
            <a:pPr>
              <a:buNone/>
            </a:pPr>
            <a:r>
              <a:rPr lang="en-DK" dirty="0"/>
              <a:t>🦠 </a:t>
            </a:r>
            <a:r>
              <a:rPr lang="en-GB" b="1" dirty="0"/>
              <a:t>Disease &amp; Health Research</a:t>
            </a:r>
            <a:r>
              <a:rPr lang="en-GB" dirty="0"/>
              <a:t>: Microbiome links to health (e.g., gut-brain axis, chronic diseases)</a:t>
            </a:r>
          </a:p>
          <a:p>
            <a:pPr>
              <a:buNone/>
            </a:pPr>
            <a:r>
              <a:rPr lang="en-GB" dirty="0"/>
              <a:t>♻️ </a:t>
            </a:r>
            <a:r>
              <a:rPr lang="en-GB" b="1" dirty="0"/>
              <a:t>Environmental Monitoring</a:t>
            </a:r>
            <a:r>
              <a:rPr lang="en-GB" dirty="0"/>
              <a:t>: Pollution detection, bioremediation</a:t>
            </a:r>
          </a:p>
          <a:p>
            <a:pPr>
              <a:buNone/>
            </a:pPr>
            <a:r>
              <a:rPr lang="en-DK" dirty="0"/>
              <a:t>🌾 </a:t>
            </a:r>
            <a:r>
              <a:rPr lang="en-GB" b="1" dirty="0"/>
              <a:t>Agriculture &amp; Soil Health</a:t>
            </a:r>
            <a:r>
              <a:rPr lang="en-GB" dirty="0"/>
              <a:t>: Plant-microbe interactions, soil fertility</a:t>
            </a:r>
          </a:p>
          <a:p>
            <a:pPr>
              <a:buNone/>
            </a:pPr>
            <a:r>
              <a:rPr lang="en-DK" dirty="0"/>
              <a:t>🍺 </a:t>
            </a:r>
            <a:r>
              <a:rPr lang="en-GB" b="1" dirty="0"/>
              <a:t>Industrial Biotechnology</a:t>
            </a:r>
            <a:r>
              <a:rPr lang="en-GB" dirty="0"/>
              <a:t>: Novel enzymes, biofuels, fermentation</a:t>
            </a:r>
          </a:p>
          <a:p>
            <a:pPr marL="0" indent="0">
              <a:buNone/>
            </a:pPr>
            <a:r>
              <a:rPr lang="en-DK" dirty="0"/>
              <a:t>💊 </a:t>
            </a:r>
            <a:r>
              <a:rPr lang="en-GB" b="1" dirty="0"/>
              <a:t>Antibiotic Resistance Surveillance</a:t>
            </a:r>
            <a:r>
              <a:rPr lang="en-GB" dirty="0"/>
              <a:t>: Track resistance genes in the environment</a:t>
            </a:r>
          </a:p>
        </p:txBody>
      </p:sp>
    </p:spTree>
    <p:extLst>
      <p:ext uri="{BB962C8B-B14F-4D97-AF65-F5344CB8AC3E}">
        <p14:creationId xmlns:p14="http://schemas.microsoft.com/office/powerpoint/2010/main" val="159059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BFAE-68E9-FDA4-5A72-61FB79F2574B}"/>
              </a:ext>
            </a:extLst>
          </p:cNvPr>
          <p:cNvSpPr>
            <a:spLocks noGrp="1"/>
          </p:cNvSpPr>
          <p:nvPr>
            <p:ph type="title"/>
          </p:nvPr>
        </p:nvSpPr>
        <p:spPr/>
        <p:txBody>
          <a:bodyPr/>
          <a:lstStyle/>
          <a:p>
            <a:r>
              <a:rPr lang="en-DK" dirty="0"/>
              <a:t>Experimental design</a:t>
            </a:r>
          </a:p>
        </p:txBody>
      </p:sp>
    </p:spTree>
    <p:extLst>
      <p:ext uri="{BB962C8B-B14F-4D97-AF65-F5344CB8AC3E}">
        <p14:creationId xmlns:p14="http://schemas.microsoft.com/office/powerpoint/2010/main" val="72165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B660-1F1C-686C-2328-6FF0A8B7143F}"/>
              </a:ext>
            </a:extLst>
          </p:cNvPr>
          <p:cNvSpPr>
            <a:spLocks noGrp="1"/>
          </p:cNvSpPr>
          <p:nvPr>
            <p:ph type="title"/>
          </p:nvPr>
        </p:nvSpPr>
        <p:spPr/>
        <p:txBody>
          <a:bodyPr/>
          <a:lstStyle/>
          <a:p>
            <a:r>
              <a:rPr lang="en-DK" dirty="0"/>
              <a:t>Sample collection</a:t>
            </a:r>
          </a:p>
        </p:txBody>
      </p:sp>
      <p:sp>
        <p:nvSpPr>
          <p:cNvPr id="3" name="Content Placeholder 2">
            <a:extLst>
              <a:ext uri="{FF2B5EF4-FFF2-40B4-BE49-F238E27FC236}">
                <a16:creationId xmlns:a16="http://schemas.microsoft.com/office/drawing/2014/main" id="{A0C4DAEB-20BB-AF4C-92AB-721AC7D2220E}"/>
              </a:ext>
            </a:extLst>
          </p:cNvPr>
          <p:cNvSpPr>
            <a:spLocks noGrp="1"/>
          </p:cNvSpPr>
          <p:nvPr>
            <p:ph idx="1"/>
          </p:nvPr>
        </p:nvSpPr>
        <p:spPr/>
        <p:txBody>
          <a:bodyPr>
            <a:normAutofit fontScale="85000" lnSpcReduction="20000"/>
          </a:bodyPr>
          <a:lstStyle/>
          <a:p>
            <a:r>
              <a:rPr lang="en-GB" dirty="0"/>
              <a:t>GOAL: To obtain a representative and uncontaminated snapshot of a microbial community in a specific environment (e.g., gut, soil, water, skin) that preserves the DNA quality for downstream sequencing</a:t>
            </a:r>
          </a:p>
          <a:p>
            <a:r>
              <a:rPr lang="en-GB" dirty="0"/>
              <a:t>Sterile tools and containers need to be used</a:t>
            </a:r>
          </a:p>
          <a:p>
            <a:r>
              <a:rPr lang="en-GB" dirty="0"/>
              <a:t>Microbial DNA can degrade rapidly. Preservation ensures the community structure remains as close to in situ as possible.</a:t>
            </a:r>
          </a:p>
          <a:p>
            <a:pPr lvl="1"/>
            <a:r>
              <a:rPr lang="en-DK" dirty="0"/>
              <a:t>Freezing (-20 to -80C) for long-term storage</a:t>
            </a:r>
          </a:p>
          <a:p>
            <a:pPr lvl="1"/>
            <a:r>
              <a:rPr lang="en-DK" dirty="0"/>
              <a:t>Preservation buffers whem freezing is delayed</a:t>
            </a:r>
          </a:p>
          <a:p>
            <a:r>
              <a:rPr lang="en-GB" dirty="0"/>
              <a:t>Process quickly after sampling to reduce DNA degradation and community shifts if freezing is not possible</a:t>
            </a:r>
          </a:p>
          <a:p>
            <a:r>
              <a:rPr lang="en-GB" dirty="0"/>
              <a:t>For transportation use </a:t>
            </a:r>
            <a:r>
              <a:rPr lang="en-GB" b="1" dirty="0"/>
              <a:t>cold chain</a:t>
            </a:r>
            <a:r>
              <a:rPr lang="en-GB" dirty="0"/>
              <a:t> logistics (ice packs, dry ice, liquid nitrogen)</a:t>
            </a:r>
          </a:p>
          <a:p>
            <a:r>
              <a:rPr lang="en-GB" dirty="0"/>
              <a:t>Label clearly with metadata: time, location, environmental conditions, etc.</a:t>
            </a:r>
          </a:p>
          <a:p>
            <a:pPr lvl="1"/>
            <a:r>
              <a:rPr lang="en-GB" dirty="0"/>
              <a:t>Important for downstream analysis and reproducibility</a:t>
            </a:r>
          </a:p>
          <a:p>
            <a:endParaRPr lang="en-DK" dirty="0"/>
          </a:p>
        </p:txBody>
      </p:sp>
    </p:spTree>
    <p:extLst>
      <p:ext uri="{BB962C8B-B14F-4D97-AF65-F5344CB8AC3E}">
        <p14:creationId xmlns:p14="http://schemas.microsoft.com/office/powerpoint/2010/main" val="166716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9812-AED7-9469-4A79-1EB6C110F6F1}"/>
              </a:ext>
            </a:extLst>
          </p:cNvPr>
          <p:cNvSpPr>
            <a:spLocks noGrp="1"/>
          </p:cNvSpPr>
          <p:nvPr>
            <p:ph type="title"/>
          </p:nvPr>
        </p:nvSpPr>
        <p:spPr/>
        <p:txBody>
          <a:bodyPr/>
          <a:lstStyle/>
          <a:p>
            <a:r>
              <a:rPr lang="en-DK" dirty="0"/>
              <a:t>DNA Extraction</a:t>
            </a:r>
          </a:p>
        </p:txBody>
      </p:sp>
      <p:sp>
        <p:nvSpPr>
          <p:cNvPr id="3" name="Content Placeholder 2">
            <a:extLst>
              <a:ext uri="{FF2B5EF4-FFF2-40B4-BE49-F238E27FC236}">
                <a16:creationId xmlns:a16="http://schemas.microsoft.com/office/drawing/2014/main" id="{F81D3D15-3868-3A09-454E-9B0EDC2C0066}"/>
              </a:ext>
            </a:extLst>
          </p:cNvPr>
          <p:cNvSpPr>
            <a:spLocks noGrp="1"/>
          </p:cNvSpPr>
          <p:nvPr>
            <p:ph idx="1"/>
          </p:nvPr>
        </p:nvSpPr>
        <p:spPr/>
        <p:txBody>
          <a:bodyPr>
            <a:normAutofit fontScale="92500" lnSpcReduction="20000"/>
          </a:bodyPr>
          <a:lstStyle/>
          <a:p>
            <a:r>
              <a:rPr lang="en-GB" dirty="0"/>
              <a:t>The goal is to obtain </a:t>
            </a:r>
            <a:r>
              <a:rPr lang="en-GB" b="1" dirty="0"/>
              <a:t>high-quality, unbiased, and inhibitor-free DNA</a:t>
            </a:r>
            <a:r>
              <a:rPr lang="en-GB" dirty="0"/>
              <a:t> from a complex and often dirty matrix (e.g., soil, </a:t>
            </a:r>
            <a:r>
              <a:rPr lang="en-GB" dirty="0" err="1"/>
              <a:t>feces</a:t>
            </a:r>
            <a:r>
              <a:rPr lang="en-GB" dirty="0"/>
              <a:t>, water)</a:t>
            </a:r>
          </a:p>
          <a:p>
            <a:r>
              <a:rPr lang="en-GB" dirty="0"/>
              <a:t>Isolate </a:t>
            </a:r>
            <a:r>
              <a:rPr lang="en-GB" b="1" dirty="0"/>
              <a:t>total microbial DNA</a:t>
            </a:r>
            <a:r>
              <a:rPr lang="en-GB" dirty="0"/>
              <a:t> from all organisms in a sample (bacteria, archaea, fungi, viruses—depending on context)</a:t>
            </a:r>
          </a:p>
          <a:p>
            <a:r>
              <a:rPr lang="en-GB" dirty="0"/>
              <a:t>Steps:</a:t>
            </a:r>
          </a:p>
          <a:p>
            <a:pPr lvl="1"/>
            <a:r>
              <a:rPr lang="en-GB" b="1" dirty="0"/>
              <a:t>Cell Lysis: </a:t>
            </a:r>
            <a:r>
              <a:rPr lang="en-GB" dirty="0"/>
              <a:t>The goal is to </a:t>
            </a:r>
            <a:r>
              <a:rPr lang="en-GB" b="1" dirty="0"/>
              <a:t>lyse all types</a:t>
            </a:r>
            <a:r>
              <a:rPr lang="en-GB" dirty="0"/>
              <a:t> of microbes, including tough ones like Gram-positive bacteria or spores</a:t>
            </a:r>
            <a:endParaRPr lang="en-GB" b="1" dirty="0"/>
          </a:p>
          <a:p>
            <a:pPr lvl="1"/>
            <a:r>
              <a:rPr lang="en-GB" b="1" dirty="0"/>
              <a:t>DNA Release: </a:t>
            </a:r>
            <a:r>
              <a:rPr lang="en-GB" dirty="0"/>
              <a:t>Kits are preferred in metagenomics for consistency, ease, and reduced contamination risk (e.g., Qiagen, </a:t>
            </a:r>
            <a:r>
              <a:rPr lang="en-GB" dirty="0" err="1"/>
              <a:t>Zymo</a:t>
            </a:r>
            <a:r>
              <a:rPr lang="en-GB" dirty="0"/>
              <a:t>, MoBio/</a:t>
            </a:r>
            <a:r>
              <a:rPr lang="en-GB" dirty="0" err="1"/>
              <a:t>DNeasy</a:t>
            </a:r>
            <a:r>
              <a:rPr lang="en-GB" dirty="0"/>
              <a:t>)</a:t>
            </a:r>
            <a:endParaRPr lang="en-GB" b="1" dirty="0"/>
          </a:p>
          <a:p>
            <a:pPr lvl="1"/>
            <a:r>
              <a:rPr lang="en-GB" b="1" dirty="0"/>
              <a:t>Contaminant Removal: </a:t>
            </a:r>
            <a:r>
              <a:rPr lang="en-GB" dirty="0"/>
              <a:t>Use specialized kits with inhibitor removal steps (e.g., </a:t>
            </a:r>
            <a:r>
              <a:rPr lang="en-GB" dirty="0" err="1"/>
              <a:t>PowerSoil</a:t>
            </a:r>
            <a:r>
              <a:rPr lang="en-GB" dirty="0"/>
              <a:t> DNA Kit)</a:t>
            </a:r>
            <a:endParaRPr lang="en-GB" b="1" dirty="0"/>
          </a:p>
          <a:p>
            <a:pPr lvl="1"/>
            <a:r>
              <a:rPr lang="en-GB" b="1" dirty="0"/>
              <a:t>DNA Purification: </a:t>
            </a:r>
            <a:r>
              <a:rPr lang="en-GB" dirty="0"/>
              <a:t>remove proteins, RNA, lipids, and inhibitors</a:t>
            </a:r>
          </a:p>
          <a:p>
            <a:pPr lvl="1"/>
            <a:r>
              <a:rPr lang="en-GB" b="1" dirty="0"/>
              <a:t>Quantification &amp; Quality Check</a:t>
            </a:r>
            <a:endParaRPr lang="en-GB" dirty="0"/>
          </a:p>
          <a:p>
            <a:pPr lvl="1"/>
            <a:endParaRPr lang="en-DK" dirty="0"/>
          </a:p>
        </p:txBody>
      </p:sp>
    </p:spTree>
    <p:extLst>
      <p:ext uri="{BB962C8B-B14F-4D97-AF65-F5344CB8AC3E}">
        <p14:creationId xmlns:p14="http://schemas.microsoft.com/office/powerpoint/2010/main" val="15442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06A7-D3C4-4D76-2FCF-CFA279E8239A}"/>
              </a:ext>
            </a:extLst>
          </p:cNvPr>
          <p:cNvSpPr>
            <a:spLocks noGrp="1"/>
          </p:cNvSpPr>
          <p:nvPr>
            <p:ph type="title"/>
          </p:nvPr>
        </p:nvSpPr>
        <p:spPr/>
        <p:txBody>
          <a:bodyPr/>
          <a:lstStyle/>
          <a:p>
            <a:r>
              <a:rPr lang="en-DK" dirty="0"/>
              <a:t>Sequencing</a:t>
            </a:r>
          </a:p>
        </p:txBody>
      </p:sp>
      <p:sp>
        <p:nvSpPr>
          <p:cNvPr id="3" name="Content Placeholder 2">
            <a:extLst>
              <a:ext uri="{FF2B5EF4-FFF2-40B4-BE49-F238E27FC236}">
                <a16:creationId xmlns:a16="http://schemas.microsoft.com/office/drawing/2014/main" id="{052F8F6C-223E-37FC-05D7-F53A283465CA}"/>
              </a:ext>
            </a:extLst>
          </p:cNvPr>
          <p:cNvSpPr>
            <a:spLocks noGrp="1"/>
          </p:cNvSpPr>
          <p:nvPr>
            <p:ph idx="1"/>
          </p:nvPr>
        </p:nvSpPr>
        <p:spPr/>
        <p:txBody>
          <a:bodyPr/>
          <a:lstStyle/>
          <a:p>
            <a:r>
              <a:rPr lang="en-GB" dirty="0"/>
              <a:t>To read the </a:t>
            </a:r>
            <a:r>
              <a:rPr lang="en-GB" b="1" dirty="0"/>
              <a:t>nucleotide sequences</a:t>
            </a:r>
            <a:r>
              <a:rPr lang="en-GB" dirty="0"/>
              <a:t> of DNA fragments extracted from a microbial community — enabling identification of </a:t>
            </a:r>
            <a:r>
              <a:rPr lang="en-GB" b="1" dirty="0"/>
              <a:t>who is present</a:t>
            </a:r>
            <a:r>
              <a:rPr lang="en-GB" dirty="0"/>
              <a:t> and </a:t>
            </a:r>
            <a:r>
              <a:rPr lang="en-GB" b="1" dirty="0"/>
              <a:t>what they can do</a:t>
            </a:r>
          </a:p>
          <a:p>
            <a:r>
              <a:rPr lang="en-GB" b="1" dirty="0"/>
              <a:t>Library preparation: </a:t>
            </a:r>
            <a:r>
              <a:rPr lang="en-GB" dirty="0"/>
              <a:t>DNA must be </a:t>
            </a:r>
            <a:r>
              <a:rPr lang="en-GB" b="1" dirty="0"/>
              <a:t>fragmented</a:t>
            </a:r>
            <a:r>
              <a:rPr lang="en-GB" dirty="0"/>
              <a:t> and </a:t>
            </a:r>
            <a:r>
              <a:rPr lang="en-GB" b="1" dirty="0"/>
              <a:t>tagged with adapters</a:t>
            </a:r>
            <a:r>
              <a:rPr lang="en-GB" dirty="0"/>
              <a:t> for compatibility with sequencing platforms.</a:t>
            </a:r>
          </a:p>
          <a:p>
            <a:r>
              <a:rPr lang="en-GB" dirty="0"/>
              <a:t>Include negative and positive controls (e.g., mock communities)</a:t>
            </a:r>
          </a:p>
          <a:p>
            <a:r>
              <a:rPr lang="en-GB" dirty="0"/>
              <a:t>Choose depth wisely: deeper for complex samples (e.g., soil), lighter for simple ones</a:t>
            </a:r>
          </a:p>
          <a:p>
            <a:endParaRPr lang="en-DK" dirty="0"/>
          </a:p>
        </p:txBody>
      </p:sp>
    </p:spTree>
    <p:extLst>
      <p:ext uri="{BB962C8B-B14F-4D97-AF65-F5344CB8AC3E}">
        <p14:creationId xmlns:p14="http://schemas.microsoft.com/office/powerpoint/2010/main" val="222692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0765-0F38-4382-AECB-60588D29BA94}"/>
              </a:ext>
            </a:extLst>
          </p:cNvPr>
          <p:cNvSpPr>
            <a:spLocks noGrp="1"/>
          </p:cNvSpPr>
          <p:nvPr>
            <p:ph type="title"/>
          </p:nvPr>
        </p:nvSpPr>
        <p:spPr/>
        <p:txBody>
          <a:bodyPr/>
          <a:lstStyle/>
          <a:p>
            <a:r>
              <a:rPr lang="en-DK" dirty="0"/>
              <a:t>Platforms</a:t>
            </a:r>
          </a:p>
        </p:txBody>
      </p:sp>
      <p:graphicFrame>
        <p:nvGraphicFramePr>
          <p:cNvPr id="4" name="Table 3">
            <a:extLst>
              <a:ext uri="{FF2B5EF4-FFF2-40B4-BE49-F238E27FC236}">
                <a16:creationId xmlns:a16="http://schemas.microsoft.com/office/drawing/2014/main" id="{2F4FE9B7-5129-2CC4-DBB0-E3BB2986F66C}"/>
              </a:ext>
            </a:extLst>
          </p:cNvPr>
          <p:cNvGraphicFramePr>
            <a:graphicFrameLocks noGrp="1"/>
          </p:cNvGraphicFramePr>
          <p:nvPr/>
        </p:nvGraphicFramePr>
        <p:xfrm>
          <a:off x="838200" y="2538254"/>
          <a:ext cx="10515600" cy="2926080"/>
        </p:xfrm>
        <a:graphic>
          <a:graphicData uri="http://schemas.openxmlformats.org/drawingml/2006/table">
            <a:tbl>
              <a:tblPr/>
              <a:tblGrid>
                <a:gridCol w="2628900">
                  <a:extLst>
                    <a:ext uri="{9D8B030D-6E8A-4147-A177-3AD203B41FA5}">
                      <a16:colId xmlns:a16="http://schemas.microsoft.com/office/drawing/2014/main" val="2168012759"/>
                    </a:ext>
                  </a:extLst>
                </a:gridCol>
                <a:gridCol w="2628900">
                  <a:extLst>
                    <a:ext uri="{9D8B030D-6E8A-4147-A177-3AD203B41FA5}">
                      <a16:colId xmlns:a16="http://schemas.microsoft.com/office/drawing/2014/main" val="2995596070"/>
                    </a:ext>
                  </a:extLst>
                </a:gridCol>
                <a:gridCol w="2628900">
                  <a:extLst>
                    <a:ext uri="{9D8B030D-6E8A-4147-A177-3AD203B41FA5}">
                      <a16:colId xmlns:a16="http://schemas.microsoft.com/office/drawing/2014/main" val="1552819022"/>
                    </a:ext>
                  </a:extLst>
                </a:gridCol>
                <a:gridCol w="2628900">
                  <a:extLst>
                    <a:ext uri="{9D8B030D-6E8A-4147-A177-3AD203B41FA5}">
                      <a16:colId xmlns:a16="http://schemas.microsoft.com/office/drawing/2014/main" val="1657934618"/>
                    </a:ext>
                  </a:extLst>
                </a:gridCol>
              </a:tblGrid>
              <a:tr h="0">
                <a:tc>
                  <a:txBody>
                    <a:bodyPr/>
                    <a:lstStyle/>
                    <a:p>
                      <a:r>
                        <a:rPr lang="en-GB"/>
                        <a:t>Platform</a:t>
                      </a:r>
                    </a:p>
                  </a:txBody>
                  <a:tcPr anchor="ctr">
                    <a:lnL>
                      <a:noFill/>
                    </a:lnL>
                    <a:lnR>
                      <a:noFill/>
                    </a:lnR>
                    <a:lnT>
                      <a:noFill/>
                    </a:lnT>
                    <a:lnB>
                      <a:noFill/>
                    </a:lnB>
                    <a:noFill/>
                  </a:tcPr>
                </a:tc>
                <a:tc>
                  <a:txBody>
                    <a:bodyPr/>
                    <a:lstStyle/>
                    <a:p>
                      <a:r>
                        <a:rPr lang="en-GB"/>
                        <a:t>Features</a:t>
                      </a:r>
                    </a:p>
                  </a:txBody>
                  <a:tcPr anchor="ctr">
                    <a:lnL>
                      <a:noFill/>
                    </a:lnL>
                    <a:lnR>
                      <a:noFill/>
                    </a:lnR>
                    <a:lnT>
                      <a:noFill/>
                    </a:lnT>
                    <a:lnB>
                      <a:noFill/>
                    </a:lnB>
                    <a:noFill/>
                  </a:tcPr>
                </a:tc>
                <a:tc>
                  <a:txBody>
                    <a:bodyPr/>
                    <a:lstStyle/>
                    <a:p>
                      <a:r>
                        <a:rPr lang="en-GB"/>
                        <a:t>Read Length</a:t>
                      </a:r>
                    </a:p>
                  </a:txBody>
                  <a:tcPr anchor="ctr">
                    <a:lnL>
                      <a:noFill/>
                    </a:lnL>
                    <a:lnR>
                      <a:noFill/>
                    </a:lnR>
                    <a:lnT>
                      <a:noFill/>
                    </a:lnT>
                    <a:lnB>
                      <a:noFill/>
                    </a:lnB>
                    <a:noFill/>
                  </a:tcPr>
                </a:tc>
                <a:tc>
                  <a:txBody>
                    <a:bodyPr/>
                    <a:lstStyle/>
                    <a:p>
                      <a:r>
                        <a:rPr lang="en-GB"/>
                        <a:t>Use Case</a:t>
                      </a:r>
                    </a:p>
                  </a:txBody>
                  <a:tcPr anchor="ctr">
                    <a:lnL>
                      <a:noFill/>
                    </a:lnL>
                    <a:lnR>
                      <a:noFill/>
                    </a:lnR>
                    <a:lnT>
                      <a:noFill/>
                    </a:lnT>
                    <a:lnB>
                      <a:noFill/>
                    </a:lnB>
                    <a:noFill/>
                  </a:tcPr>
                </a:tc>
                <a:extLst>
                  <a:ext uri="{0D108BD9-81ED-4DB2-BD59-A6C34878D82A}">
                    <a16:rowId xmlns:a16="http://schemas.microsoft.com/office/drawing/2014/main" val="644514461"/>
                  </a:ext>
                </a:extLst>
              </a:tr>
              <a:tr h="0">
                <a:tc>
                  <a:txBody>
                    <a:bodyPr/>
                    <a:lstStyle/>
                    <a:p>
                      <a:r>
                        <a:rPr lang="en-GB" b="1"/>
                        <a:t>Illumina</a:t>
                      </a:r>
                      <a:endParaRPr lang="en-GB"/>
                    </a:p>
                  </a:txBody>
                  <a:tcPr anchor="ctr">
                    <a:lnL>
                      <a:noFill/>
                    </a:lnL>
                    <a:lnR>
                      <a:noFill/>
                    </a:lnR>
                    <a:lnT>
                      <a:noFill/>
                    </a:lnT>
                    <a:lnB>
                      <a:noFill/>
                    </a:lnB>
                    <a:noFill/>
                  </a:tcPr>
                </a:tc>
                <a:tc>
                  <a:txBody>
                    <a:bodyPr/>
                    <a:lstStyle/>
                    <a:p>
                      <a:r>
                        <a:rPr lang="en-GB"/>
                        <a:t>High accuracy, short reads</a:t>
                      </a:r>
                    </a:p>
                  </a:txBody>
                  <a:tcPr anchor="ctr">
                    <a:lnL>
                      <a:noFill/>
                    </a:lnL>
                    <a:lnR>
                      <a:noFill/>
                    </a:lnR>
                    <a:lnT>
                      <a:noFill/>
                    </a:lnT>
                    <a:lnB>
                      <a:noFill/>
                    </a:lnB>
                    <a:noFill/>
                  </a:tcPr>
                </a:tc>
                <a:tc>
                  <a:txBody>
                    <a:bodyPr/>
                    <a:lstStyle/>
                    <a:p>
                      <a:r>
                        <a:rPr lang="en-GB"/>
                        <a:t>~150–300 bp</a:t>
                      </a:r>
                    </a:p>
                  </a:txBody>
                  <a:tcPr anchor="ctr">
                    <a:lnL>
                      <a:noFill/>
                    </a:lnL>
                    <a:lnR>
                      <a:noFill/>
                    </a:lnR>
                    <a:lnT>
                      <a:noFill/>
                    </a:lnT>
                    <a:lnB>
                      <a:noFill/>
                    </a:lnB>
                    <a:noFill/>
                  </a:tcPr>
                </a:tc>
                <a:tc>
                  <a:txBody>
                    <a:bodyPr/>
                    <a:lstStyle/>
                    <a:p>
                      <a:r>
                        <a:rPr lang="en-GB"/>
                        <a:t>Most common for shotgun &amp; amplicon</a:t>
                      </a:r>
                    </a:p>
                  </a:txBody>
                  <a:tcPr anchor="ctr">
                    <a:lnL>
                      <a:noFill/>
                    </a:lnL>
                    <a:lnR>
                      <a:noFill/>
                    </a:lnR>
                    <a:lnT>
                      <a:noFill/>
                    </a:lnT>
                    <a:lnB>
                      <a:noFill/>
                    </a:lnB>
                    <a:noFill/>
                  </a:tcPr>
                </a:tc>
                <a:extLst>
                  <a:ext uri="{0D108BD9-81ED-4DB2-BD59-A6C34878D82A}">
                    <a16:rowId xmlns:a16="http://schemas.microsoft.com/office/drawing/2014/main" val="3351972148"/>
                  </a:ext>
                </a:extLst>
              </a:tr>
              <a:tr h="0">
                <a:tc>
                  <a:txBody>
                    <a:bodyPr/>
                    <a:lstStyle/>
                    <a:p>
                      <a:r>
                        <a:rPr lang="en-GB" b="1"/>
                        <a:t>Oxford Nanopore</a:t>
                      </a:r>
                      <a:endParaRPr lang="en-GB"/>
                    </a:p>
                  </a:txBody>
                  <a:tcPr anchor="ctr">
                    <a:lnL>
                      <a:noFill/>
                    </a:lnL>
                    <a:lnR>
                      <a:noFill/>
                    </a:lnR>
                    <a:lnT>
                      <a:noFill/>
                    </a:lnT>
                    <a:lnB>
                      <a:noFill/>
                    </a:lnB>
                    <a:noFill/>
                  </a:tcPr>
                </a:tc>
                <a:tc>
                  <a:txBody>
                    <a:bodyPr/>
                    <a:lstStyle/>
                    <a:p>
                      <a:r>
                        <a:rPr lang="en-GB"/>
                        <a:t>Long reads, portable</a:t>
                      </a:r>
                    </a:p>
                  </a:txBody>
                  <a:tcPr anchor="ctr">
                    <a:lnL>
                      <a:noFill/>
                    </a:lnL>
                    <a:lnR>
                      <a:noFill/>
                    </a:lnR>
                    <a:lnT>
                      <a:noFill/>
                    </a:lnT>
                    <a:lnB>
                      <a:noFill/>
                    </a:lnB>
                    <a:noFill/>
                  </a:tcPr>
                </a:tc>
                <a:tc>
                  <a:txBody>
                    <a:bodyPr/>
                    <a:lstStyle/>
                    <a:p>
                      <a:r>
                        <a:rPr lang="en-GB"/>
                        <a:t>up to 100 kb+</a:t>
                      </a:r>
                    </a:p>
                  </a:txBody>
                  <a:tcPr anchor="ctr">
                    <a:lnL>
                      <a:noFill/>
                    </a:lnL>
                    <a:lnR>
                      <a:noFill/>
                    </a:lnR>
                    <a:lnT>
                      <a:noFill/>
                    </a:lnT>
                    <a:lnB>
                      <a:noFill/>
                    </a:lnB>
                    <a:noFill/>
                  </a:tcPr>
                </a:tc>
                <a:tc>
                  <a:txBody>
                    <a:bodyPr/>
                    <a:lstStyle/>
                    <a:p>
                      <a:r>
                        <a:rPr lang="en-GB"/>
                        <a:t>Assembly, rare taxa detection</a:t>
                      </a:r>
                    </a:p>
                  </a:txBody>
                  <a:tcPr anchor="ctr">
                    <a:lnL>
                      <a:noFill/>
                    </a:lnL>
                    <a:lnR>
                      <a:noFill/>
                    </a:lnR>
                    <a:lnT>
                      <a:noFill/>
                    </a:lnT>
                    <a:lnB>
                      <a:noFill/>
                    </a:lnB>
                    <a:noFill/>
                  </a:tcPr>
                </a:tc>
                <a:extLst>
                  <a:ext uri="{0D108BD9-81ED-4DB2-BD59-A6C34878D82A}">
                    <a16:rowId xmlns:a16="http://schemas.microsoft.com/office/drawing/2014/main" val="2747834670"/>
                  </a:ext>
                </a:extLst>
              </a:tr>
              <a:tr h="0">
                <a:tc>
                  <a:txBody>
                    <a:bodyPr/>
                    <a:lstStyle/>
                    <a:p>
                      <a:r>
                        <a:rPr lang="en-GB" b="1"/>
                        <a:t>PacBio HiFi</a:t>
                      </a:r>
                      <a:endParaRPr lang="en-GB"/>
                    </a:p>
                  </a:txBody>
                  <a:tcPr anchor="ctr">
                    <a:lnL>
                      <a:noFill/>
                    </a:lnL>
                    <a:lnR>
                      <a:noFill/>
                    </a:lnR>
                    <a:lnT>
                      <a:noFill/>
                    </a:lnT>
                    <a:lnB>
                      <a:noFill/>
                    </a:lnB>
                    <a:noFill/>
                  </a:tcPr>
                </a:tc>
                <a:tc>
                  <a:txBody>
                    <a:bodyPr/>
                    <a:lstStyle/>
                    <a:p>
                      <a:r>
                        <a:rPr lang="en-GB"/>
                        <a:t>Long + accurate reads</a:t>
                      </a:r>
                    </a:p>
                  </a:txBody>
                  <a:tcPr anchor="ctr">
                    <a:lnL>
                      <a:noFill/>
                    </a:lnL>
                    <a:lnR>
                      <a:noFill/>
                    </a:lnR>
                    <a:lnT>
                      <a:noFill/>
                    </a:lnT>
                    <a:lnB>
                      <a:noFill/>
                    </a:lnB>
                    <a:noFill/>
                  </a:tcPr>
                </a:tc>
                <a:tc>
                  <a:txBody>
                    <a:bodyPr/>
                    <a:lstStyle/>
                    <a:p>
                      <a:r>
                        <a:rPr lang="en-GB"/>
                        <a:t>~10–25 kb</a:t>
                      </a:r>
                    </a:p>
                  </a:txBody>
                  <a:tcPr anchor="ctr">
                    <a:lnL>
                      <a:noFill/>
                    </a:lnL>
                    <a:lnR>
                      <a:noFill/>
                    </a:lnR>
                    <a:lnT>
                      <a:noFill/>
                    </a:lnT>
                    <a:lnB>
                      <a:noFill/>
                    </a:lnB>
                    <a:noFill/>
                  </a:tcPr>
                </a:tc>
                <a:tc>
                  <a:txBody>
                    <a:bodyPr/>
                    <a:lstStyle/>
                    <a:p>
                      <a:r>
                        <a:rPr lang="en-GB"/>
                        <a:t>Functional profiling, assembly</a:t>
                      </a:r>
                    </a:p>
                  </a:txBody>
                  <a:tcPr anchor="ctr">
                    <a:lnL>
                      <a:noFill/>
                    </a:lnL>
                    <a:lnR>
                      <a:noFill/>
                    </a:lnR>
                    <a:lnT>
                      <a:noFill/>
                    </a:lnT>
                    <a:lnB>
                      <a:noFill/>
                    </a:lnB>
                    <a:noFill/>
                  </a:tcPr>
                </a:tc>
                <a:extLst>
                  <a:ext uri="{0D108BD9-81ED-4DB2-BD59-A6C34878D82A}">
                    <a16:rowId xmlns:a16="http://schemas.microsoft.com/office/drawing/2014/main" val="3589465776"/>
                  </a:ext>
                </a:extLst>
              </a:tr>
              <a:tr h="0">
                <a:tc>
                  <a:txBody>
                    <a:bodyPr/>
                    <a:lstStyle/>
                    <a:p>
                      <a:r>
                        <a:rPr lang="en-GB" b="1"/>
                        <a:t>Ion Torrent</a:t>
                      </a:r>
                      <a:endParaRPr lang="en-GB"/>
                    </a:p>
                  </a:txBody>
                  <a:tcPr anchor="ctr">
                    <a:lnL>
                      <a:noFill/>
                    </a:lnL>
                    <a:lnR>
                      <a:noFill/>
                    </a:lnR>
                    <a:lnT>
                      <a:noFill/>
                    </a:lnT>
                    <a:lnB>
                      <a:noFill/>
                    </a:lnB>
                    <a:noFill/>
                  </a:tcPr>
                </a:tc>
                <a:tc>
                  <a:txBody>
                    <a:bodyPr/>
                    <a:lstStyle/>
                    <a:p>
                      <a:r>
                        <a:rPr lang="en-GB"/>
                        <a:t>Medium throughput</a:t>
                      </a:r>
                    </a:p>
                  </a:txBody>
                  <a:tcPr anchor="ctr">
                    <a:lnL>
                      <a:noFill/>
                    </a:lnL>
                    <a:lnR>
                      <a:noFill/>
                    </a:lnR>
                    <a:lnT>
                      <a:noFill/>
                    </a:lnT>
                    <a:lnB>
                      <a:noFill/>
                    </a:lnB>
                    <a:noFill/>
                  </a:tcPr>
                </a:tc>
                <a:tc>
                  <a:txBody>
                    <a:bodyPr/>
                    <a:lstStyle/>
                    <a:p>
                      <a:r>
                        <a:rPr lang="en-GB"/>
                        <a:t>~200–400 bp</a:t>
                      </a:r>
                    </a:p>
                  </a:txBody>
                  <a:tcPr anchor="ctr">
                    <a:lnL>
                      <a:noFill/>
                    </a:lnL>
                    <a:lnR>
                      <a:noFill/>
                    </a:lnR>
                    <a:lnT>
                      <a:noFill/>
                    </a:lnT>
                    <a:lnB>
                      <a:noFill/>
                    </a:lnB>
                    <a:noFill/>
                  </a:tcPr>
                </a:tc>
                <a:tc>
                  <a:txBody>
                    <a:bodyPr/>
                    <a:lstStyle/>
                    <a:p>
                      <a:r>
                        <a:rPr lang="en-GB" dirty="0"/>
                        <a:t>Less common but used in clinical</a:t>
                      </a:r>
                    </a:p>
                  </a:txBody>
                  <a:tcPr anchor="ctr">
                    <a:lnL>
                      <a:noFill/>
                    </a:lnL>
                    <a:lnR>
                      <a:noFill/>
                    </a:lnR>
                    <a:lnT>
                      <a:noFill/>
                    </a:lnT>
                    <a:lnB>
                      <a:noFill/>
                    </a:lnB>
                    <a:noFill/>
                  </a:tcPr>
                </a:tc>
                <a:extLst>
                  <a:ext uri="{0D108BD9-81ED-4DB2-BD59-A6C34878D82A}">
                    <a16:rowId xmlns:a16="http://schemas.microsoft.com/office/drawing/2014/main" val="2234130748"/>
                  </a:ext>
                </a:extLst>
              </a:tr>
            </a:tbl>
          </a:graphicData>
        </a:graphic>
      </p:graphicFrame>
    </p:spTree>
    <p:extLst>
      <p:ext uri="{BB962C8B-B14F-4D97-AF65-F5344CB8AC3E}">
        <p14:creationId xmlns:p14="http://schemas.microsoft.com/office/powerpoint/2010/main" val="14698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485-8CE4-7B5F-9497-AEB02F87F3FF}"/>
              </a:ext>
            </a:extLst>
          </p:cNvPr>
          <p:cNvSpPr>
            <a:spLocks noGrp="1"/>
          </p:cNvSpPr>
          <p:nvPr>
            <p:ph type="title"/>
          </p:nvPr>
        </p:nvSpPr>
        <p:spPr/>
        <p:txBody>
          <a:bodyPr/>
          <a:lstStyle/>
          <a:p>
            <a:r>
              <a:rPr lang="en-DK" dirty="0"/>
              <a:t>Technologies</a:t>
            </a:r>
          </a:p>
        </p:txBody>
      </p:sp>
      <p:sp>
        <p:nvSpPr>
          <p:cNvPr id="3" name="Content Placeholder 2">
            <a:extLst>
              <a:ext uri="{FF2B5EF4-FFF2-40B4-BE49-F238E27FC236}">
                <a16:creationId xmlns:a16="http://schemas.microsoft.com/office/drawing/2014/main" id="{F50F268D-A914-3429-3300-F19EE8AB26B4}"/>
              </a:ext>
            </a:extLst>
          </p:cNvPr>
          <p:cNvSpPr>
            <a:spLocks noGrp="1"/>
          </p:cNvSpPr>
          <p:nvPr>
            <p:ph idx="1"/>
          </p:nvPr>
        </p:nvSpPr>
        <p:spPr/>
        <p:txBody>
          <a:bodyPr/>
          <a:lstStyle/>
          <a:p>
            <a:pPr>
              <a:buNone/>
            </a:pPr>
            <a:r>
              <a:rPr lang="en-GB" b="1" dirty="0"/>
              <a:t>Technologies</a:t>
            </a:r>
            <a:r>
              <a:rPr lang="en-GB" dirty="0"/>
              <a:t>:</a:t>
            </a:r>
          </a:p>
          <a:p>
            <a:pPr>
              <a:buFont typeface="Arial" panose="020B0604020202020204" pitchFamily="34" charset="0"/>
              <a:buChar char="•"/>
            </a:pPr>
            <a:r>
              <a:rPr lang="en-GB" b="1" dirty="0"/>
              <a:t>Shotgun metagenomics</a:t>
            </a:r>
            <a:r>
              <a:rPr lang="en-GB" dirty="0"/>
              <a:t>: Randomly sequences all DNA fragments → species &amp; function</a:t>
            </a:r>
          </a:p>
          <a:p>
            <a:pPr>
              <a:buFont typeface="Arial" panose="020B0604020202020204" pitchFamily="34" charset="0"/>
              <a:buChar char="•"/>
            </a:pPr>
            <a:r>
              <a:rPr lang="en-GB" b="1" dirty="0"/>
              <a:t>Amplicon sequencing</a:t>
            </a:r>
            <a:r>
              <a:rPr lang="en-GB" dirty="0"/>
              <a:t> (e.g., 16S/18S/ITS): Targets specific marker genes → community composition only</a:t>
            </a:r>
          </a:p>
          <a:p>
            <a:endParaRPr lang="en-DK" dirty="0"/>
          </a:p>
        </p:txBody>
      </p:sp>
      <p:sp>
        <p:nvSpPr>
          <p:cNvPr id="4" name="TextBox 3">
            <a:extLst>
              <a:ext uri="{FF2B5EF4-FFF2-40B4-BE49-F238E27FC236}">
                <a16:creationId xmlns:a16="http://schemas.microsoft.com/office/drawing/2014/main" id="{910FF71D-0A3D-8059-EE07-3C07DE596EC0}"/>
              </a:ext>
            </a:extLst>
          </p:cNvPr>
          <p:cNvSpPr txBox="1"/>
          <p:nvPr/>
        </p:nvSpPr>
        <p:spPr>
          <a:xfrm>
            <a:off x="1066800" y="4251417"/>
            <a:ext cx="5029200" cy="2308324"/>
          </a:xfrm>
          <a:prstGeom prst="rect">
            <a:avLst/>
          </a:prstGeom>
          <a:noFill/>
        </p:spPr>
        <p:txBody>
          <a:bodyPr wrap="square" rtlCol="0">
            <a:spAutoFit/>
          </a:bodyPr>
          <a:lstStyle/>
          <a:p>
            <a:pPr>
              <a:buNone/>
            </a:pPr>
            <a:r>
              <a:rPr lang="en-DK" b="1" dirty="0"/>
              <a:t>🔹 </a:t>
            </a:r>
            <a:r>
              <a:rPr lang="en-GB" b="1" dirty="0"/>
              <a:t>Amplicon Sequencing (e.g., 16S rRNA)</a:t>
            </a:r>
          </a:p>
          <a:p>
            <a:pPr>
              <a:buFont typeface="Arial" panose="020B0604020202020204" pitchFamily="34" charset="0"/>
              <a:buChar char="•"/>
            </a:pPr>
            <a:r>
              <a:rPr lang="en-GB" b="1" dirty="0"/>
              <a:t>Targeted</a:t>
            </a:r>
            <a:r>
              <a:rPr lang="en-GB" dirty="0"/>
              <a:t>: Amplifies a conserved gene region (like 16S rRNA in bacteria)</a:t>
            </a:r>
          </a:p>
          <a:p>
            <a:pPr>
              <a:buFont typeface="Arial" panose="020B0604020202020204" pitchFamily="34" charset="0"/>
              <a:buChar char="•"/>
            </a:pPr>
            <a:r>
              <a:rPr lang="en-GB" b="1" dirty="0"/>
              <a:t>Pros</a:t>
            </a:r>
            <a:r>
              <a:rPr lang="en-GB" dirty="0"/>
              <a:t>: Cheaper, simpler, high-throughput</a:t>
            </a:r>
          </a:p>
          <a:p>
            <a:pPr>
              <a:buFont typeface="Arial" panose="020B0604020202020204" pitchFamily="34" charset="0"/>
              <a:buChar char="•"/>
            </a:pPr>
            <a:r>
              <a:rPr lang="en-GB" b="1" dirty="0"/>
              <a:t>Cons</a:t>
            </a:r>
            <a:r>
              <a:rPr lang="en-GB" dirty="0"/>
              <a:t>: Limited to taxonomic profiling (no functional data)</a:t>
            </a:r>
          </a:p>
          <a:p>
            <a:r>
              <a:rPr lang="en-DK" dirty="0"/>
              <a:t>🛠 </a:t>
            </a:r>
            <a:r>
              <a:rPr lang="en-GB" dirty="0"/>
              <a:t>Tools: </a:t>
            </a:r>
            <a:r>
              <a:rPr lang="en-GB" i="1" dirty="0"/>
              <a:t>QIIME2, </a:t>
            </a:r>
            <a:r>
              <a:rPr lang="en-GB" i="1" dirty="0" err="1"/>
              <a:t>mothur</a:t>
            </a:r>
            <a:r>
              <a:rPr lang="en-GB" i="1" dirty="0"/>
              <a:t>, DADA2</a:t>
            </a:r>
            <a:endParaRPr lang="en-GB" dirty="0"/>
          </a:p>
          <a:p>
            <a:endParaRPr lang="en-DK" dirty="0"/>
          </a:p>
        </p:txBody>
      </p:sp>
      <p:sp>
        <p:nvSpPr>
          <p:cNvPr id="5" name="TextBox 4">
            <a:extLst>
              <a:ext uri="{FF2B5EF4-FFF2-40B4-BE49-F238E27FC236}">
                <a16:creationId xmlns:a16="http://schemas.microsoft.com/office/drawing/2014/main" id="{BFD8EC45-41EE-858F-D8B1-10BDC1514746}"/>
              </a:ext>
            </a:extLst>
          </p:cNvPr>
          <p:cNvSpPr txBox="1"/>
          <p:nvPr/>
        </p:nvSpPr>
        <p:spPr>
          <a:xfrm>
            <a:off x="6326372" y="3955318"/>
            <a:ext cx="4497572" cy="2862322"/>
          </a:xfrm>
          <a:prstGeom prst="rect">
            <a:avLst/>
          </a:prstGeom>
          <a:noFill/>
        </p:spPr>
        <p:txBody>
          <a:bodyPr wrap="square" rtlCol="0">
            <a:spAutoFit/>
          </a:bodyPr>
          <a:lstStyle/>
          <a:p>
            <a:pPr>
              <a:buNone/>
            </a:pPr>
            <a:r>
              <a:rPr lang="en-DK" b="1" dirty="0"/>
              <a:t>🔹 </a:t>
            </a:r>
            <a:r>
              <a:rPr lang="en-GB" b="1" dirty="0"/>
              <a:t>Shotgun Metagenomic Sequencing</a:t>
            </a:r>
          </a:p>
          <a:p>
            <a:pPr>
              <a:buFont typeface="Arial" panose="020B0604020202020204" pitchFamily="34" charset="0"/>
              <a:buChar char="•"/>
            </a:pPr>
            <a:r>
              <a:rPr lang="en-GB" b="1" dirty="0"/>
              <a:t>Untargeted</a:t>
            </a:r>
            <a:r>
              <a:rPr lang="en-GB" dirty="0"/>
              <a:t>: Sequences all DNA in the sample</a:t>
            </a:r>
          </a:p>
          <a:p>
            <a:pPr>
              <a:buFont typeface="Arial" panose="020B0604020202020204" pitchFamily="34" charset="0"/>
              <a:buChar char="•"/>
            </a:pPr>
            <a:r>
              <a:rPr lang="en-GB" b="1" dirty="0"/>
              <a:t>Pros</a:t>
            </a:r>
            <a:r>
              <a:rPr lang="en-GB" dirty="0"/>
              <a:t>: Reveals both taxonomic composition and functional genes</a:t>
            </a:r>
          </a:p>
          <a:p>
            <a:pPr>
              <a:buFont typeface="Arial" panose="020B0604020202020204" pitchFamily="34" charset="0"/>
              <a:buChar char="•"/>
            </a:pPr>
            <a:r>
              <a:rPr lang="en-GB" b="1" dirty="0"/>
              <a:t>Cons</a:t>
            </a:r>
            <a:r>
              <a:rPr lang="en-GB" dirty="0"/>
              <a:t>: More expensive, more complex analysis</a:t>
            </a:r>
          </a:p>
          <a:p>
            <a:r>
              <a:rPr lang="en-DK" dirty="0"/>
              <a:t>🛠 </a:t>
            </a:r>
            <a:r>
              <a:rPr lang="en-GB" dirty="0"/>
              <a:t>Tools: </a:t>
            </a:r>
            <a:r>
              <a:rPr lang="en-GB" i="1" dirty="0"/>
              <a:t>MetaPhlAn, Kraken2 (taxonomy); </a:t>
            </a:r>
            <a:r>
              <a:rPr lang="en-GB" i="1" dirty="0" err="1"/>
              <a:t>HUMAnN</a:t>
            </a:r>
            <a:r>
              <a:rPr lang="en-GB" i="1" dirty="0"/>
              <a:t>, MG-RAST (function)</a:t>
            </a:r>
            <a:endParaRPr lang="en-GB" dirty="0"/>
          </a:p>
          <a:p>
            <a:endParaRPr lang="en-DK" dirty="0"/>
          </a:p>
        </p:txBody>
      </p:sp>
    </p:spTree>
    <p:extLst>
      <p:ext uri="{BB962C8B-B14F-4D97-AF65-F5344CB8AC3E}">
        <p14:creationId xmlns:p14="http://schemas.microsoft.com/office/powerpoint/2010/main" val="4106392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38292</TotalTime>
  <Words>1162</Words>
  <Application>Microsoft Macintosh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Introduction to Metagenomics</vt:lpstr>
      <vt:lpstr>What is Metagenomics?</vt:lpstr>
      <vt:lpstr>Main applications</vt:lpstr>
      <vt:lpstr>Experimental design</vt:lpstr>
      <vt:lpstr>Sample collection</vt:lpstr>
      <vt:lpstr>DNA Extraction</vt:lpstr>
      <vt:lpstr>Sequencing</vt:lpstr>
      <vt:lpstr>Platforms</vt:lpstr>
      <vt:lpstr>Technologies</vt:lpstr>
      <vt:lpstr>Reference-based methods</vt:lpstr>
      <vt:lpstr>Metagenome-assembled genomes</vt:lpstr>
      <vt:lpstr>Absolute abundance vs relative abundance</vt:lpstr>
      <vt:lpstr>Compositional data</vt:lpstr>
      <vt:lpstr>Diversity measures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Pallejà Caro</dc:creator>
  <cp:lastModifiedBy>Alberto Pallejà Caro</cp:lastModifiedBy>
  <cp:revision>3</cp:revision>
  <dcterms:created xsi:type="dcterms:W3CDTF">2025-04-12T18:46:44Z</dcterms:created>
  <dcterms:modified xsi:type="dcterms:W3CDTF">2025-05-09T08:59:02Z</dcterms:modified>
</cp:coreProperties>
</file>