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04" r:id="rId4"/>
    <p:sldId id="263" r:id="rId5"/>
    <p:sldId id="291" r:id="rId6"/>
    <p:sldId id="298" r:id="rId7"/>
    <p:sldId id="299" r:id="rId8"/>
    <p:sldId id="300" r:id="rId9"/>
    <p:sldId id="302" r:id="rId10"/>
    <p:sldId id="301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82ED-BCD1-E943-B526-61E3336E9629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55A90-97E4-BA4D-B9CC-DBC2636CA5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41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28AFF-B84D-8F49-BA9B-C42DFE722FCF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34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D28AFF-B84D-8F49-BA9B-C42DFE722FCF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727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EA06-B275-53A1-47AD-7C1F9BE3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68689-14B2-8A90-E240-F84AE92F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23B0-109E-5D46-E931-67EE70E7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729B-24AF-F2B6-698A-45B2D945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993A-AC0F-0F3E-F574-509F8EF5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44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B2D2-890D-A0C9-031E-1BB9AE6A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C24E3-8AF3-0111-89B5-91C1DD28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2D8D-C89A-A4A2-C159-9177094A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2BFE-D179-508C-AA76-459983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1E3DC-3A30-1D7A-3AED-700664FF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08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274E8-D726-9C8B-C84B-DD8434AAF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B1623-9E89-962F-4E2E-50EEB80B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DAD5-CAA4-DF1A-2F86-E1929A26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833D-D03B-C7B2-E0FE-48D35BDE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E197C-2143-0091-FBF7-66BBA8A4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58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55A8-DE4C-372B-BC40-D0099946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C46B-803C-FD6C-04EF-8DB92CB4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8D4A7-26BB-B31F-2AEE-07F1740F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47CD-98F8-125E-59DB-9C580F5E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A4B8-AA1A-4000-A3AE-C97BCCE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445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6E47-6CD2-A3C6-CDC5-78931E4C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AB8A9-5624-849E-4B65-C75D531D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584C-F69E-84EC-E156-22D12D2C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C04E5-2B15-AE5F-B360-F288799F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38C7-D5B2-F1E8-3AE6-77220DC7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206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6A0-BA98-3765-D153-507A72CC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60C5-5BAF-DDD7-BDA9-DDE6C3D6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1A61B-BA2E-165D-6B19-9A68BB2D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7241A-5E44-BF3A-CFEA-E996D402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48D97-560D-F9AD-DF97-5C386801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56C8-7CBF-EA5C-406F-8E01E573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528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5EC0-0100-FC61-5667-CB171C31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26182-5304-2965-82D5-3913BBC1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5F27-DECA-9E6A-CA52-16DDFA246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ED25-5BCB-95C9-AFC5-67974615F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6303B-D9B3-FE07-99EC-7CB6DD28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D143B-BD8C-6775-9207-FCA16596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C5E77-7658-0B4D-1887-2091AA7A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18FBA-4F7B-8FD7-BA09-4F9243AE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810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124D-EF23-B771-723B-01DB00D7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24F68-4C07-1E79-1682-E5F9D4EB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11C2D-42C1-0DCA-D5BC-B06B5315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FE69B-D32A-8EFC-56C2-479A421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43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B09D9-BDEB-1C83-C157-D66BE601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5CD0C-8EA8-66B9-E5D3-9B6A1484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2452E-9630-61C6-9092-F325A801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961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B973-DCCE-850C-694E-D54D3976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E223-2E5B-C441-5DFF-3D60E0D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0BAE3-5CC6-9676-8113-B4B7F85F7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64055-CAAE-6A62-73F4-163061B8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A82F-21A6-5ED2-D061-11D2A76F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17FE-0F34-5207-E052-9F7751D7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48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7B4-5A52-26EC-D5B2-2588200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7987E-6869-65B3-8D6A-E1395E66A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A638-E8BF-1C3D-407E-EB639179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B0F1-49F3-B141-50B3-4EC66727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B844-BFC3-4D98-02C7-F210E8DA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D4AC-38FE-FDC0-A9E1-B287FB0D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72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DF6A4-2622-CF2B-994A-99396979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C652-CEDF-5B87-7F1B-CF9D938E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606C5-3FE5-C966-32F3-43FEA9820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4976C-A02C-9C4B-952E-DB54C941186B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57AE-DF5E-72C5-F078-F03FD1B1C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3099-4E30-A895-EEA5-BDFCB38C3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D6F54-BA1C-5C45-BEB6-68EEE5CD1A3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864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C245-309A-8E61-7545-286C65B3F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Processing of shotgun metagenomics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5EC49-414D-2BF1-47FA-A27BCE01E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Using a reference-based method</a:t>
            </a:r>
          </a:p>
          <a:p>
            <a:r>
              <a:rPr lang="en-DK" dirty="0"/>
              <a:t>nf-core/taxprofiler together with Metaphlan v4 database</a:t>
            </a:r>
          </a:p>
        </p:txBody>
      </p:sp>
    </p:spTree>
    <p:extLst>
      <p:ext uri="{BB962C8B-B14F-4D97-AF65-F5344CB8AC3E}">
        <p14:creationId xmlns:p14="http://schemas.microsoft.com/office/powerpoint/2010/main" val="155800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8EB5-0351-2073-C218-6950C270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Command line to run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B111-1732-B142-54A8-5C1FCF72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nextflow</a:t>
            </a:r>
            <a:r>
              <a:rPr lang="en-GB" dirty="0"/>
              <a:t> run </a:t>
            </a:r>
            <a:r>
              <a:rPr lang="en-GB" dirty="0" err="1"/>
              <a:t>nf</a:t>
            </a:r>
            <a:r>
              <a:rPr lang="en-GB" dirty="0"/>
              <a:t>-core/</a:t>
            </a:r>
            <a:r>
              <a:rPr lang="en-GB" dirty="0" err="1"/>
              <a:t>taxprofiler</a:t>
            </a:r>
            <a:r>
              <a:rPr lang="en-GB" dirty="0"/>
              <a:t> \ -profile &lt;docker/singularity/.../institute&gt; \ --input </a:t>
            </a:r>
            <a:r>
              <a:rPr lang="en-GB" dirty="0" err="1"/>
              <a:t>samplesheet.csv</a:t>
            </a:r>
            <a:r>
              <a:rPr lang="en-GB" dirty="0"/>
              <a:t> \ --databases </a:t>
            </a:r>
            <a:r>
              <a:rPr lang="en-GB" dirty="0" err="1"/>
              <a:t>databases.csv</a:t>
            </a:r>
            <a:r>
              <a:rPr lang="en-GB" dirty="0"/>
              <a:t> \ --</a:t>
            </a:r>
            <a:r>
              <a:rPr lang="en-GB" dirty="0" err="1"/>
              <a:t>outdir</a:t>
            </a:r>
            <a:r>
              <a:rPr lang="en-GB" dirty="0"/>
              <a:t> &lt;OUTDIR&gt; \ --run_kraken2 --</a:t>
            </a:r>
            <a:r>
              <a:rPr lang="en-GB" dirty="0" err="1"/>
              <a:t>run_metaphlan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420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C8DCC-DF1F-8A92-4B33-ADDE6B52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Processing metagenomics data – a fastq file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818F6-EE39-527D-3111-17842FD2BEC0}"/>
              </a:ext>
            </a:extLst>
          </p:cNvPr>
          <p:cNvSpPr txBox="1"/>
          <p:nvPr/>
        </p:nvSpPr>
        <p:spPr>
          <a:xfrm>
            <a:off x="438913" y="2494323"/>
            <a:ext cx="5087245" cy="374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A00180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instrument name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10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run id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H7NK5DMXX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>
                <a:sym typeface="Wingdings" pitchFamily="2" charset="2"/>
              </a:rPr>
              <a:t>flowcell</a:t>
            </a:r>
            <a:r>
              <a:rPr lang="en-US" sz="1600" dirty="0">
                <a:sym typeface="Wingdings" pitchFamily="2" charset="2"/>
              </a:rPr>
              <a:t> id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 err="1">
                <a:sym typeface="Wingdings" pitchFamily="2" charset="2"/>
              </a:rPr>
              <a:t>flowcell</a:t>
            </a:r>
            <a:r>
              <a:rPr lang="en-US" sz="1600" dirty="0">
                <a:sym typeface="Wingdings" pitchFamily="2" charset="2"/>
              </a:rPr>
              <a:t> lane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1101 </a:t>
            </a:r>
            <a:r>
              <a:rPr lang="en-US" sz="1600" dirty="0">
                <a:sym typeface="Wingdings" pitchFamily="2" charset="2"/>
              </a:rPr>
              <a:t> tile number within the flow cell 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16821  x-coordinate of the cluster within the tile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1000  y-coordinate of the cluster within the tile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SPACE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1  member of the pair (if paired-end)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N  N if read is not filtered, Y if it is filtered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0  ) when none of the control bit are 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GGACTT, GTCGTTCG  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39E10-F5C4-4568-2E01-90C76700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968" y="391635"/>
            <a:ext cx="2666119" cy="210623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50A9F06-6519-16C1-D3DE-538A66F3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5151" y="4174410"/>
            <a:ext cx="6161698" cy="206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75108-D4AE-5CAE-B96A-45DF559F8021}"/>
              </a:ext>
            </a:extLst>
          </p:cNvPr>
          <p:cNvSpPr txBox="1"/>
          <p:nvPr/>
        </p:nvSpPr>
        <p:spPr>
          <a:xfrm>
            <a:off x="6230679" y="2594344"/>
            <a:ext cx="552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Every entry consists of 4 lines:</a:t>
            </a:r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 identifier (starting with @)</a:t>
            </a:r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Read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a line starting with + (som</a:t>
            </a:r>
            <a:r>
              <a:rPr lang="en-GB" dirty="0"/>
              <a:t>e</a:t>
            </a:r>
            <a:r>
              <a:rPr lang="en-DK" dirty="0"/>
              <a:t>times id gets repeated)</a:t>
            </a:r>
          </a:p>
          <a:p>
            <a:pPr marL="342900" indent="-342900">
              <a:buFont typeface="+mj-lt"/>
              <a:buAutoNum type="arabicPeriod"/>
            </a:pPr>
            <a:r>
              <a:rPr lang="en-DK" dirty="0"/>
              <a:t>quality scores per nucleotide (Phred score)</a:t>
            </a:r>
          </a:p>
        </p:txBody>
      </p:sp>
    </p:spTree>
    <p:extLst>
      <p:ext uri="{BB962C8B-B14F-4D97-AF65-F5344CB8AC3E}">
        <p14:creationId xmlns:p14="http://schemas.microsoft.com/office/powerpoint/2010/main" val="19952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A16C-5D3D-DBB2-CDFF-E6B83CB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Repeating steps too many times? – find yourself a pipeline!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5E49E-A4E2-0A19-B8CD-19327E20B0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37" r="-139"/>
          <a:stretch/>
        </p:blipFill>
        <p:spPr>
          <a:xfrm>
            <a:off x="8891545" y="2061216"/>
            <a:ext cx="2927130" cy="1571150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ED67E2F8-B073-50C5-9707-11810E8D453C}"/>
              </a:ext>
            </a:extLst>
          </p:cNvPr>
          <p:cNvSpPr/>
          <p:nvPr/>
        </p:nvSpPr>
        <p:spPr>
          <a:xfrm rot="16200000">
            <a:off x="6313896" y="2528743"/>
            <a:ext cx="424070" cy="6361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9A646-1605-1721-968E-1CC8705AB449}"/>
              </a:ext>
            </a:extLst>
          </p:cNvPr>
          <p:cNvSpPr txBox="1"/>
          <p:nvPr/>
        </p:nvSpPr>
        <p:spPr>
          <a:xfrm>
            <a:off x="1204068" y="4578998"/>
            <a:ext cx="3925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Different steps to run manually in an order (QC, host removal, mapping to a database, etc…)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Workflow that contains all the processes needed and have them chained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96355-A2BC-D4E2-262F-4C6D81DEEAE7}"/>
              </a:ext>
            </a:extLst>
          </p:cNvPr>
          <p:cNvSpPr txBox="1"/>
          <p:nvPr/>
        </p:nvSpPr>
        <p:spPr>
          <a:xfrm>
            <a:off x="9035767" y="4106931"/>
            <a:ext cx="29271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i="0" dirty="0" err="1">
                <a:effectLst/>
                <a:latin typeface="Inter"/>
              </a:rPr>
              <a:t>Nextflow</a:t>
            </a:r>
            <a:r>
              <a:rPr lang="en-GB" sz="2000" b="0" i="0" dirty="0">
                <a:effectLst/>
                <a:latin typeface="Inter"/>
              </a:rPr>
              <a:t> is a </a:t>
            </a:r>
            <a:r>
              <a:rPr lang="en-GB" sz="2000" dirty="0">
                <a:latin typeface="Inter"/>
              </a:rPr>
              <a:t>language to build workflows and a software to orchestrate workflows execution.</a:t>
            </a:r>
            <a:endParaRPr lang="en-GB" sz="2000" b="0" i="0" dirty="0">
              <a:effectLst/>
              <a:latin typeface="Inter"/>
            </a:endParaRPr>
          </a:p>
        </p:txBody>
      </p:sp>
      <p:pic>
        <p:nvPicPr>
          <p:cNvPr id="8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9DF5E776-6077-5C4D-D9E6-9FAECCDE0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55" y="4211001"/>
            <a:ext cx="2230599" cy="11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0ABA058-B4CC-6FB6-0CDF-54E5C50E3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735" y="1918031"/>
            <a:ext cx="5544859" cy="185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A6E6B478-17DF-12FF-8E1A-7DF9C29724FF}"/>
              </a:ext>
            </a:extLst>
          </p:cNvPr>
          <p:cNvSpPr/>
          <p:nvPr/>
        </p:nvSpPr>
        <p:spPr>
          <a:xfrm rot="16200000">
            <a:off x="6950000" y="2528742"/>
            <a:ext cx="424070" cy="6361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42B1C9F-28FB-4C87-D789-D9969E8CF49B}"/>
              </a:ext>
            </a:extLst>
          </p:cNvPr>
          <p:cNvSpPr/>
          <p:nvPr/>
        </p:nvSpPr>
        <p:spPr>
          <a:xfrm rot="16200000">
            <a:off x="7551069" y="2528740"/>
            <a:ext cx="424070" cy="6361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62D09C8-DECC-CE47-E947-589C5A7E5FE9}"/>
              </a:ext>
            </a:extLst>
          </p:cNvPr>
          <p:cNvSpPr/>
          <p:nvPr/>
        </p:nvSpPr>
        <p:spPr>
          <a:xfrm rot="16200000">
            <a:off x="8152138" y="2528740"/>
            <a:ext cx="424070" cy="6361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819FD-BB10-A7D5-ED12-EF29ACE4A46B}"/>
              </a:ext>
            </a:extLst>
          </p:cNvPr>
          <p:cNvSpPr txBox="1"/>
          <p:nvPr/>
        </p:nvSpPr>
        <p:spPr>
          <a:xfrm>
            <a:off x="6393733" y="1839555"/>
            <a:ext cx="2052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K" dirty="0"/>
              <a:t>Series of steps in an specific order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3151248-34F6-D4A4-CD78-3B67DCF1CEAD}"/>
              </a:ext>
            </a:extLst>
          </p:cNvPr>
          <p:cNvSpPr/>
          <p:nvPr/>
        </p:nvSpPr>
        <p:spPr>
          <a:xfrm rot="16200000">
            <a:off x="5776742" y="5008250"/>
            <a:ext cx="424070" cy="6361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65631-14FF-FC62-55FD-D7CC2E0A31FB}"/>
              </a:ext>
            </a:extLst>
          </p:cNvPr>
          <p:cNvSpPr txBox="1"/>
          <p:nvPr/>
        </p:nvSpPr>
        <p:spPr>
          <a:xfrm>
            <a:off x="6843983" y="5627932"/>
            <a:ext cx="4645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Strong community behind with various bioinformaticians joining forces to build each of the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Support for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04189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BE82E-96BE-9CBF-D23F-B00031FC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0" i="0">
                <a:solidFill>
                  <a:srgbClr val="FFFFFF"/>
                </a:solidFill>
                <a:effectLst/>
              </a:rPr>
              <a:t>Nextflow’s core features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5577D-7CB0-62BC-7E9E-DD741C1C7965}"/>
              </a:ext>
            </a:extLst>
          </p:cNvPr>
          <p:cNvSpPr txBox="1"/>
          <p:nvPr/>
        </p:nvSpPr>
        <p:spPr>
          <a:xfrm>
            <a:off x="4244454" y="670877"/>
            <a:ext cx="4907663" cy="584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Reproducible </a:t>
            </a:r>
            <a:r>
              <a:rPr lang="en-US" i="0" dirty="0">
                <a:effectLst/>
              </a:rPr>
              <a:t>between runs</a:t>
            </a:r>
            <a:endParaRPr lang="en-US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integration with code management tools 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all packages downloaded, organized in containers, and control over computing environment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Portable</a:t>
            </a:r>
            <a:r>
              <a:rPr lang="en-US" dirty="0"/>
              <a:t> between systems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write the code in your laptop and can run everywhere (HPC, cloud)</a:t>
            </a:r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works with most of computing environments</a:t>
            </a:r>
            <a:endParaRPr lang="en-US" b="0" i="0" dirty="0">
              <a:effectLst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Scalable</a:t>
            </a:r>
            <a:endParaRPr lang="en-US" dirty="0"/>
          </a:p>
          <a:p>
            <a:pPr marL="12001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it can run for 10 samples on your laptop or thousands in the cloud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Integration</a:t>
            </a:r>
            <a:r>
              <a:rPr lang="en-US" b="0" i="0" dirty="0">
                <a:effectLst/>
              </a:rPr>
              <a:t> of existing tools, systems, and industry standards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Graphic 4" descr="Recycle with solid fill">
            <a:extLst>
              <a:ext uri="{FF2B5EF4-FFF2-40B4-BE49-F238E27FC236}">
                <a16:creationId xmlns:a16="http://schemas.microsoft.com/office/drawing/2014/main" id="{59EA208E-C2B6-936B-0673-B882C36EF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6113" y="896238"/>
            <a:ext cx="1486670" cy="1486670"/>
          </a:xfrm>
          <a:prstGeom prst="rect">
            <a:avLst/>
          </a:prstGeom>
        </p:spPr>
      </p:pic>
      <p:pic>
        <p:nvPicPr>
          <p:cNvPr id="7" name="Graphic 6" descr="Box with solid fill">
            <a:extLst>
              <a:ext uri="{FF2B5EF4-FFF2-40B4-BE49-F238E27FC236}">
                <a16:creationId xmlns:a16="http://schemas.microsoft.com/office/drawing/2014/main" id="{5F19D61B-C73F-2EA6-59A3-BB1BBCCEC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95509" y="2685061"/>
            <a:ext cx="1487878" cy="1487878"/>
          </a:xfrm>
          <a:prstGeom prst="rect">
            <a:avLst/>
          </a:prstGeom>
        </p:spPr>
      </p:pic>
      <p:pic>
        <p:nvPicPr>
          <p:cNvPr id="1026" name="Picture 2" descr="Scalable Icon Billeder – Gennemse 65,304 stockfotos ...">
            <a:extLst>
              <a:ext uri="{FF2B5EF4-FFF2-40B4-BE49-F238E27FC236}">
                <a16:creationId xmlns:a16="http://schemas.microsoft.com/office/drawing/2014/main" id="{E7F8B9F6-426A-8F69-76A0-25A3BC8B9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4080" y="4514362"/>
            <a:ext cx="1470736" cy="147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84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5E68A8-6496-8332-1E29-6AFA91182DD9}"/>
              </a:ext>
            </a:extLst>
          </p:cNvPr>
          <p:cNvSpPr txBox="1"/>
          <p:nvPr/>
        </p:nvSpPr>
        <p:spPr>
          <a:xfrm>
            <a:off x="838200" y="1690688"/>
            <a:ext cx="1104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i="0" dirty="0">
                <a:effectLst/>
                <a:latin typeface="Inter Variable"/>
              </a:rPr>
              <a:t>A global community effort to collect a curated set of open‑source analysis pipelines built using </a:t>
            </a:r>
            <a:r>
              <a:rPr lang="en-GB" sz="2000" b="0" i="0" dirty="0" err="1">
                <a:effectLst/>
                <a:latin typeface="Inter Variable"/>
              </a:rPr>
              <a:t>Nextflow</a:t>
            </a:r>
            <a:r>
              <a:rPr lang="en-GB" sz="2000" b="0" i="0" dirty="0">
                <a:effectLst/>
                <a:latin typeface="Inter Variable"/>
              </a:rPr>
              <a:t>.</a:t>
            </a:r>
            <a:br>
              <a:rPr lang="en-GB" sz="2000" b="0" i="0" dirty="0">
                <a:effectLst/>
                <a:latin typeface="Inter Variable"/>
              </a:rPr>
            </a:br>
            <a:r>
              <a:rPr lang="en-GB" sz="2000" b="0" i="0" dirty="0">
                <a:effectLst/>
                <a:latin typeface="Inter Variable"/>
                <a:hlinkClick r:id="rId3"/>
              </a:rPr>
              <a:t>https://nf-co.re/</a:t>
            </a:r>
            <a:endParaRPr lang="en-DK" sz="2000" b="0" i="0" dirty="0">
              <a:effectLst/>
              <a:latin typeface="Inter Variable"/>
            </a:endParaRPr>
          </a:p>
          <a:p>
            <a:endParaRPr lang="en-GB" sz="2000" b="0" i="0" dirty="0">
              <a:effectLst/>
              <a:latin typeface="Inter Variable"/>
            </a:endParaRPr>
          </a:p>
        </p:txBody>
      </p:sp>
      <p:pic>
        <p:nvPicPr>
          <p:cNvPr id="1026" name="Picture 2" descr="What is nf-core? - training.nextflow.io">
            <a:extLst>
              <a:ext uri="{FF2B5EF4-FFF2-40B4-BE49-F238E27FC236}">
                <a16:creationId xmlns:a16="http://schemas.microsoft.com/office/drawing/2014/main" id="{8FD22934-8E0D-0C9C-1CF1-C13B0FD9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888"/>
            <a:ext cx="5588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832764-D67F-39F7-75BB-257A2E3A37C1}"/>
              </a:ext>
            </a:extLst>
          </p:cNvPr>
          <p:cNvSpPr txBox="1"/>
          <p:nvPr/>
        </p:nvSpPr>
        <p:spPr>
          <a:xfrm>
            <a:off x="1357642" y="4563025"/>
            <a:ext cx="2873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000" dirty="0"/>
              <a:t>130 </a:t>
            </a:r>
            <a:r>
              <a:rPr lang="en-DK" sz="2000" b="1" dirty="0"/>
              <a:t>pipelines</a:t>
            </a:r>
            <a:r>
              <a:rPr lang="en-DK" sz="2000" dirty="0"/>
              <a:t> available (22th May 2025)</a:t>
            </a:r>
          </a:p>
          <a:p>
            <a:r>
              <a:rPr lang="en-DK" sz="2000" dirty="0"/>
              <a:t>to process and analyse many different data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19D86-03C1-EA4F-8BB9-994CDFC803C8}"/>
              </a:ext>
            </a:extLst>
          </p:cNvPr>
          <p:cNvSpPr txBox="1"/>
          <p:nvPr/>
        </p:nvSpPr>
        <p:spPr>
          <a:xfrm>
            <a:off x="5375707" y="4563025"/>
            <a:ext cx="23083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Modules</a:t>
            </a:r>
            <a:r>
              <a:rPr lang="en-GB" sz="2000" dirty="0"/>
              <a:t>: 1,163 reusable components that can be integrated into pipelines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79BD33-4438-2A43-5F84-21BE385F07E8}"/>
              </a:ext>
            </a:extLst>
          </p:cNvPr>
          <p:cNvSpPr txBox="1"/>
          <p:nvPr/>
        </p:nvSpPr>
        <p:spPr>
          <a:xfrm>
            <a:off x="8276300" y="4563025"/>
            <a:ext cx="28736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/>
              <a:t>Subworkflows</a:t>
            </a:r>
            <a:r>
              <a:rPr lang="en-GB" sz="2000" dirty="0"/>
              <a:t>: 72 pre-assembled combinations of modules aimed at streamlining commonly used workflows</a:t>
            </a:r>
            <a:endParaRPr lang="en-DK" sz="2000" dirty="0"/>
          </a:p>
        </p:txBody>
      </p:sp>
      <p:pic>
        <p:nvPicPr>
          <p:cNvPr id="14" name="Graphic 13" descr="Puzzle pieces outline">
            <a:extLst>
              <a:ext uri="{FF2B5EF4-FFF2-40B4-BE49-F238E27FC236}">
                <a16:creationId xmlns:a16="http://schemas.microsoft.com/office/drawing/2014/main" id="{FEED8ED9-E5D2-33A3-DB30-1478EA71E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06643" y="2587956"/>
            <a:ext cx="1682088" cy="168208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FA14F8C-56E7-5EE3-4B5A-6CA4A2F4E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310" y="2984121"/>
            <a:ext cx="3097937" cy="13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9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7122C-FAA7-DEF4-650A-31894F10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nf-core/taxprofiler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248540-05BA-BF9A-4B95-2B03C287C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06" y="1489353"/>
            <a:ext cx="11914787" cy="500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DDE58-A896-E50D-CC91-A05611DB328C}"/>
              </a:ext>
            </a:extLst>
          </p:cNvPr>
          <p:cNvSpPr txBox="1"/>
          <p:nvPr/>
        </p:nvSpPr>
        <p:spPr>
          <a:xfrm>
            <a:off x="278296" y="1603514"/>
            <a:ext cx="41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Reference-based taxonomical profiling</a:t>
            </a:r>
          </a:p>
        </p:txBody>
      </p:sp>
    </p:spTree>
    <p:extLst>
      <p:ext uri="{BB962C8B-B14F-4D97-AF65-F5344CB8AC3E}">
        <p14:creationId xmlns:p14="http://schemas.microsoft.com/office/powerpoint/2010/main" val="226849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0ACE-1D13-D359-9A0F-A71A1C6F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samplesheet.csv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A4BA-1634-484A-F6BD-8AE8D00A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sample,run_accession,instrument_platform,fastq_1,fastq_2,fasta2612,run1,ILLUMINA,2612_run1_R1.fq.gz,,2612,run2,ILLUMINA,2612_run2_R1.fq.gz,,2612,run3,ILLUMINA,2612_run3_R1.fq.gz,2612_run3_R2.fq.gz,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919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77FA-4B75-0A5F-F893-E55A6301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databases.csv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A526-F575-2C2F-B2DD-1BFAC188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tool,db_name,db_params,db_pathkraken2,db2,--quick,/&lt;path&gt;/&lt;to&gt;/kraken2/testdb-kraken2.tar.gzmetaphlan,db1,,/&lt;path&gt;/&lt;to&gt;/</a:t>
            </a:r>
            <a:r>
              <a:rPr lang="en-GB" dirty="0" err="1"/>
              <a:t>metaphlan</a:t>
            </a:r>
            <a:r>
              <a:rPr lang="en-GB" dirty="0"/>
              <a:t>/</a:t>
            </a:r>
            <a:r>
              <a:rPr lang="en-GB" dirty="0" err="1"/>
              <a:t>metaphlan_database</a:t>
            </a:r>
            <a:r>
              <a:rPr lang="en-GB" dirty="0"/>
              <a:t>/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936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B760-A35F-385E-1ACE-B3884445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config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BA11-DE57-5962-B9A2-D06AF7643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682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551</Words>
  <Application>Microsoft Macintosh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Inter</vt:lpstr>
      <vt:lpstr>Inter Variable</vt:lpstr>
      <vt:lpstr>Wingdings</vt:lpstr>
      <vt:lpstr>Office Theme</vt:lpstr>
      <vt:lpstr>Processing of shotgun metagenomics samples</vt:lpstr>
      <vt:lpstr>Processing metagenomics data – a fastq file</vt:lpstr>
      <vt:lpstr>Repeating steps too many times? – find yourself a pipeline!</vt:lpstr>
      <vt:lpstr>Nextflow’s core features</vt:lpstr>
      <vt:lpstr>PowerPoint Presentation</vt:lpstr>
      <vt:lpstr>nf-core/taxprofiler</vt:lpstr>
      <vt:lpstr>samplesheet.csv</vt:lpstr>
      <vt:lpstr>databases.csv</vt:lpstr>
      <vt:lpstr>config file</vt:lpstr>
      <vt:lpstr>Command line to run the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Pallejà Caro</dc:creator>
  <cp:lastModifiedBy>Alberto Pallejà Caro</cp:lastModifiedBy>
  <cp:revision>4</cp:revision>
  <dcterms:created xsi:type="dcterms:W3CDTF">2025-05-22T17:23:32Z</dcterms:created>
  <dcterms:modified xsi:type="dcterms:W3CDTF">2025-05-22T22:04:12Z</dcterms:modified>
</cp:coreProperties>
</file>