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67" r:id="rId3"/>
    <p:sldId id="258" r:id="rId4"/>
    <p:sldId id="330" r:id="rId5"/>
    <p:sldId id="277" r:id="rId6"/>
    <p:sldId id="276" r:id="rId7"/>
    <p:sldId id="273" r:id="rId8"/>
    <p:sldId id="314" r:id="rId9"/>
    <p:sldId id="295" r:id="rId10"/>
    <p:sldId id="281" r:id="rId11"/>
    <p:sldId id="296" r:id="rId12"/>
    <p:sldId id="315" r:id="rId13"/>
    <p:sldId id="316" r:id="rId14"/>
    <p:sldId id="317" r:id="rId15"/>
    <p:sldId id="282" r:id="rId16"/>
    <p:sldId id="298" r:id="rId17"/>
    <p:sldId id="299" r:id="rId18"/>
    <p:sldId id="300" r:id="rId19"/>
    <p:sldId id="297" r:id="rId20"/>
    <p:sldId id="301" r:id="rId21"/>
    <p:sldId id="302" r:id="rId22"/>
    <p:sldId id="303" r:id="rId23"/>
    <p:sldId id="304" r:id="rId24"/>
    <p:sldId id="305" r:id="rId25"/>
    <p:sldId id="285" r:id="rId26"/>
    <p:sldId id="286" r:id="rId27"/>
    <p:sldId id="318" r:id="rId28"/>
    <p:sldId id="293" r:id="rId29"/>
    <p:sldId id="287" r:id="rId30"/>
    <p:sldId id="284" r:id="rId31"/>
    <p:sldId id="320" r:id="rId32"/>
    <p:sldId id="288" r:id="rId33"/>
    <p:sldId id="289" r:id="rId34"/>
    <p:sldId id="319" r:id="rId35"/>
    <p:sldId id="321" r:id="rId36"/>
    <p:sldId id="290" r:id="rId37"/>
    <p:sldId id="291" r:id="rId38"/>
    <p:sldId id="292" r:id="rId39"/>
    <p:sldId id="313" r:id="rId40"/>
    <p:sldId id="307" r:id="rId41"/>
    <p:sldId id="309" r:id="rId42"/>
    <p:sldId id="308" r:id="rId43"/>
    <p:sldId id="312" r:id="rId44"/>
    <p:sldId id="310" r:id="rId45"/>
    <p:sldId id="311" r:id="rId46"/>
    <p:sldId id="275" r:id="rId47"/>
    <p:sldId id="322" r:id="rId48"/>
    <p:sldId id="341" r:id="rId49"/>
    <p:sldId id="342" r:id="rId50"/>
    <p:sldId id="333" r:id="rId51"/>
    <p:sldId id="329" r:id="rId52"/>
    <p:sldId id="328" r:id="rId53"/>
    <p:sldId id="331" r:id="rId54"/>
    <p:sldId id="332" r:id="rId55"/>
    <p:sldId id="334" r:id="rId56"/>
    <p:sldId id="335" r:id="rId57"/>
    <p:sldId id="336" r:id="rId58"/>
    <p:sldId id="343" r:id="rId59"/>
    <p:sldId id="337" r:id="rId60"/>
    <p:sldId id="338" r:id="rId61"/>
    <p:sldId id="339" r:id="rId62"/>
    <p:sldId id="340" r:id="rId63"/>
    <p:sldId id="344" r:id="rId64"/>
    <p:sldId id="345" r:id="rId65"/>
    <p:sldId id="347" r:id="rId66"/>
    <p:sldId id="346" r:id="rId67"/>
    <p:sldId id="323" r:id="rId68"/>
    <p:sldId id="324" r:id="rId69"/>
    <p:sldId id="325" r:id="rId7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86"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0DF64-68BD-4311-90F4-24467CF988F5}" type="datetimeFigureOut">
              <a:rPr lang="zh-TW" altLang="en-US" smtClean="0"/>
              <a:t>2013/10/27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FB34C3-870D-4F98-A5DA-139EB1A49902}" type="slidenum">
              <a:rPr lang="zh-TW" altLang="en-US" smtClean="0"/>
              <a:t>‹#›</a:t>
            </a:fld>
            <a:endParaRPr lang="zh-TW" altLang="en-US"/>
          </a:p>
        </p:txBody>
      </p:sp>
    </p:spTree>
    <p:extLst>
      <p:ext uri="{BB962C8B-B14F-4D97-AF65-F5344CB8AC3E}">
        <p14:creationId xmlns:p14="http://schemas.microsoft.com/office/powerpoint/2010/main" val="1364461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9CCC319-5410-444E-9FDC-FA34F7FA92F4}" type="datetime1">
              <a:rPr lang="zh-TW" altLang="en-US" smtClean="0"/>
              <a:t>2013/10/27</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30929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BF07D3D-D77A-4802-8FF9-F180BBB6A338}" type="datetime1">
              <a:rPr lang="zh-TW" altLang="en-US" smtClean="0"/>
              <a:t>2013/10/27</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86941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8814E1B-A022-4557-9479-B48051429A11}" type="datetime1">
              <a:rPr lang="zh-TW" altLang="en-US" smtClean="0"/>
              <a:t>2013/10/27</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01370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989C955-F8F5-46CC-9159-A9063928FA20}" type="datetime1">
              <a:rPr lang="zh-TW" altLang="en-US" smtClean="0"/>
              <a:t>2013/10/27</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154472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B2B9E9F-318F-4D62-92B2-D297A10A8492}" type="datetime1">
              <a:rPr lang="zh-TW" altLang="en-US" smtClean="0"/>
              <a:t>2013/10/27</a:t>
            </a:fld>
            <a:endParaRPr lang="zh-TW" altLang="en-US"/>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165158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30867A3-2F06-4CFF-B64A-D6535B6C67F0}" type="datetime1">
              <a:rPr lang="zh-TW" altLang="en-US" smtClean="0"/>
              <a:t>2013/10/27</a:t>
            </a:fld>
            <a:endParaRPr lang="zh-TW" altLang="en-US"/>
          </a:p>
        </p:txBody>
      </p:sp>
      <p:sp>
        <p:nvSpPr>
          <p:cNvPr id="6" name="頁尾版面配置區 5"/>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7" name="投影片編號版面配置區 6"/>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121299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5BDB652-CC63-4D12-8961-BD0C4B0D8F2A}" type="datetime1">
              <a:rPr lang="zh-TW" altLang="en-US" smtClean="0"/>
              <a:t>2013/10/27</a:t>
            </a:fld>
            <a:endParaRPr lang="zh-TW" altLang="en-US"/>
          </a:p>
        </p:txBody>
      </p:sp>
      <p:sp>
        <p:nvSpPr>
          <p:cNvPr id="8" name="頁尾版面配置區 7"/>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9" name="投影片編號版面配置區 8"/>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61607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CAC2F67-ECEE-4E41-9261-E2D5D263C84E}" type="datetime1">
              <a:rPr lang="zh-TW" altLang="en-US" smtClean="0"/>
              <a:t>2013/10/27</a:t>
            </a:fld>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5" name="投影片編號版面配置區 4"/>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316259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D535920-DC90-4F2A-A25A-91A471EBC7C7}" type="datetime1">
              <a:rPr lang="zh-TW" altLang="en-US" smtClean="0"/>
              <a:t>2013/10/27</a:t>
            </a:fld>
            <a:endParaRPr lang="zh-TW" altLang="en-US"/>
          </a:p>
        </p:txBody>
      </p:sp>
      <p:sp>
        <p:nvSpPr>
          <p:cNvPr id="3" name="頁尾版面配置區 2"/>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4" name="投影片編號版面配置區 3"/>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2340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27B8609-7554-4B11-BB30-1A7930EBC665}" type="datetime1">
              <a:rPr lang="zh-TW" altLang="en-US" smtClean="0"/>
              <a:t>2013/10/27</a:t>
            </a:fld>
            <a:endParaRPr lang="zh-TW" altLang="en-US"/>
          </a:p>
        </p:txBody>
      </p:sp>
      <p:sp>
        <p:nvSpPr>
          <p:cNvPr id="6" name="頁尾版面配置區 5"/>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7" name="投影片編號版面配置區 6"/>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1360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8D8EBDD-BC01-4C48-A2E6-0958B5A2FAF7}" type="datetime1">
              <a:rPr lang="zh-TW" altLang="en-US" smtClean="0"/>
              <a:t>2013/10/27</a:t>
            </a:fld>
            <a:endParaRPr lang="zh-TW" altLang="en-US"/>
          </a:p>
        </p:txBody>
      </p:sp>
      <p:sp>
        <p:nvSpPr>
          <p:cNvPr id="6" name="頁尾版面配置區 5"/>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
        <p:nvSpPr>
          <p:cNvPr id="7" name="投影片編號版面配置區 6"/>
          <p:cNvSpPr>
            <a:spLocks noGrp="1"/>
          </p:cNvSpPr>
          <p:nvPr>
            <p:ph type="sldNum" sz="quarter" idx="12"/>
          </p:nvPr>
        </p:nvSpPr>
        <p:spPr/>
        <p:txBody>
          <a:body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313392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73F81-332F-4665-85B3-1255BBD328DE}" type="datetime1">
              <a:rPr lang="zh-TW" altLang="en-US" smtClean="0"/>
              <a:t>2013/10/27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smtClean="0"/>
              <a:t>Biotrump International Technology, International Innovation Research Center</a:t>
            </a: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5C822-9A8F-436F-B28B-1251C36CF2BF}" type="slidenum">
              <a:rPr lang="zh-TW" altLang="en-US" smtClean="0"/>
              <a:t>‹#›</a:t>
            </a:fld>
            <a:endParaRPr lang="zh-TW" altLang="en-US"/>
          </a:p>
        </p:txBody>
      </p:sp>
    </p:spTree>
    <p:extLst>
      <p:ext uri="{BB962C8B-B14F-4D97-AF65-F5344CB8AC3E}">
        <p14:creationId xmlns:p14="http://schemas.microsoft.com/office/powerpoint/2010/main" val="2868327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homas@biotrump.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iotrump.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developer.bluetooth.org/gatt/services/Pages/ServicesHome.aspx"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OPEN PROJECT#1 : HW+SW</a:t>
            </a:r>
            <a:br>
              <a:rPr lang="en-US" altLang="zh-TW" dirty="0" smtClean="0"/>
            </a:br>
            <a:r>
              <a:rPr lang="en-US" altLang="zh-TW" dirty="0" smtClean="0"/>
              <a:t>Baby Motion Sensor with BTLE</a:t>
            </a:r>
            <a:endParaRPr lang="zh-TW" altLang="en-US" dirty="0"/>
          </a:p>
        </p:txBody>
      </p:sp>
      <p:sp>
        <p:nvSpPr>
          <p:cNvPr id="3" name="副標題 2"/>
          <p:cNvSpPr>
            <a:spLocks noGrp="1"/>
          </p:cNvSpPr>
          <p:nvPr>
            <p:ph type="subTitle" idx="1"/>
          </p:nvPr>
        </p:nvSpPr>
        <p:spPr>
          <a:xfrm>
            <a:off x="1371600" y="3886200"/>
            <a:ext cx="6400800" cy="2279104"/>
          </a:xfrm>
        </p:spPr>
        <p:txBody>
          <a:bodyPr>
            <a:normAutofit lnSpcReduction="10000"/>
          </a:bodyPr>
          <a:lstStyle/>
          <a:p>
            <a:r>
              <a:rPr lang="en-US" altLang="zh-TW" dirty="0" smtClean="0"/>
              <a:t>Thomas Tsai</a:t>
            </a:r>
          </a:p>
          <a:p>
            <a:r>
              <a:rPr lang="en-US" altLang="zh-TW" dirty="0" smtClean="0">
                <a:hlinkClick r:id="rId2"/>
              </a:rPr>
              <a:t>thomas@biotrump.com</a:t>
            </a:r>
            <a:endParaRPr lang="en-US" altLang="zh-TW" dirty="0" smtClean="0"/>
          </a:p>
          <a:p>
            <a:pPr algn="l"/>
            <a:endParaRPr lang="en-US" altLang="zh-TW" sz="2400" dirty="0" smtClean="0"/>
          </a:p>
          <a:p>
            <a:pPr algn="l"/>
            <a:r>
              <a:rPr lang="en-US" altLang="zh-TW" sz="2400" dirty="0" smtClean="0"/>
              <a:t>https://www.facebook.com/groups/taiwan.open.platform.club/</a:t>
            </a:r>
          </a:p>
        </p:txBody>
      </p:sp>
      <p:sp>
        <p:nvSpPr>
          <p:cNvPr id="5" name="頁尾版面配置區 4"/>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843972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Two </a:t>
            </a:r>
            <a:r>
              <a:rPr lang="en-US" altLang="zh-TW" dirty="0"/>
              <a:t>roles </a:t>
            </a:r>
            <a:r>
              <a:rPr lang="en-US" altLang="zh-TW" dirty="0" smtClean="0"/>
              <a:t>in the connection State </a:t>
            </a:r>
            <a:endParaRPr lang="zh-TW" altLang="en-US" dirty="0"/>
          </a:p>
        </p:txBody>
      </p:sp>
      <p:sp>
        <p:nvSpPr>
          <p:cNvPr id="3" name="內容版面配置區 2"/>
          <p:cNvSpPr>
            <a:spLocks noGrp="1"/>
          </p:cNvSpPr>
          <p:nvPr>
            <p:ph idx="1"/>
          </p:nvPr>
        </p:nvSpPr>
        <p:spPr>
          <a:xfrm>
            <a:off x="457200" y="1268760"/>
            <a:ext cx="8229600" cy="5040560"/>
          </a:xfrm>
        </p:spPr>
        <p:txBody>
          <a:bodyPr>
            <a:normAutofit fontScale="70000" lnSpcReduction="20000"/>
          </a:bodyPr>
          <a:lstStyle/>
          <a:p>
            <a:r>
              <a:rPr lang="en-US" altLang="zh-TW" dirty="0" smtClean="0"/>
              <a:t>The </a:t>
            </a:r>
            <a:r>
              <a:rPr lang="en-US" altLang="zh-TW" dirty="0"/>
              <a:t>Link Layer in the Connection State </a:t>
            </a:r>
            <a:r>
              <a:rPr lang="en-US" altLang="zh-TW" b="1" dirty="0"/>
              <a:t>shall </a:t>
            </a:r>
            <a:r>
              <a:rPr lang="en-US" altLang="zh-TW" sz="4400" b="1" dirty="0">
                <a:solidFill>
                  <a:srgbClr val="FF0000"/>
                </a:solidFill>
              </a:rPr>
              <a:t>not</a:t>
            </a:r>
            <a:r>
              <a:rPr lang="en-US" altLang="zh-TW" b="1" dirty="0">
                <a:solidFill>
                  <a:srgbClr val="FF0000"/>
                </a:solidFill>
              </a:rPr>
              <a:t> </a:t>
            </a:r>
            <a:r>
              <a:rPr lang="en-US" altLang="zh-TW" dirty="0"/>
              <a:t>operate in the Master Role and Slave Role </a:t>
            </a:r>
            <a:r>
              <a:rPr lang="en-US" altLang="zh-TW" b="1" dirty="0"/>
              <a:t>at the same time</a:t>
            </a:r>
            <a:r>
              <a:rPr lang="en-US" altLang="zh-TW" dirty="0" smtClean="0"/>
              <a:t>.</a:t>
            </a:r>
          </a:p>
          <a:p>
            <a:r>
              <a:rPr lang="en-US" altLang="zh-TW" dirty="0" smtClean="0"/>
              <a:t>Master Role</a:t>
            </a:r>
          </a:p>
          <a:p>
            <a:pPr lvl="1"/>
            <a:r>
              <a:rPr lang="en-US" altLang="zh-TW" dirty="0"/>
              <a:t>When </a:t>
            </a:r>
            <a:r>
              <a:rPr lang="en-US" altLang="zh-TW" b="1" dirty="0"/>
              <a:t>entered from the Initiating State</a:t>
            </a:r>
            <a:r>
              <a:rPr lang="en-US" altLang="zh-TW" dirty="0"/>
              <a:t>, the Connection State shall be in </a:t>
            </a:r>
            <a:r>
              <a:rPr lang="en-US" altLang="zh-TW" dirty="0" smtClean="0"/>
              <a:t>the Master </a:t>
            </a:r>
            <a:r>
              <a:rPr lang="en-US" altLang="zh-TW" dirty="0"/>
              <a:t>Role</a:t>
            </a:r>
            <a:r>
              <a:rPr lang="en-US" altLang="zh-TW" dirty="0" smtClean="0"/>
              <a:t>.</a:t>
            </a:r>
          </a:p>
          <a:p>
            <a:pPr lvl="1"/>
            <a:r>
              <a:rPr lang="en-US" altLang="zh-TW" dirty="0"/>
              <a:t>The Link Layer in the Master Role will </a:t>
            </a:r>
            <a:r>
              <a:rPr lang="en-US" altLang="zh-TW" b="1" dirty="0"/>
              <a:t>communicate with a device in the </a:t>
            </a:r>
            <a:r>
              <a:rPr lang="en-US" altLang="zh-TW" b="1" dirty="0" smtClean="0"/>
              <a:t>Slave Role</a:t>
            </a:r>
            <a:r>
              <a:rPr lang="en-US" altLang="zh-TW" dirty="0" smtClean="0"/>
              <a:t> </a:t>
            </a:r>
            <a:r>
              <a:rPr lang="en-US" altLang="zh-TW" dirty="0"/>
              <a:t>and </a:t>
            </a:r>
            <a:r>
              <a:rPr lang="en-US" altLang="zh-TW" b="1" dirty="0"/>
              <a:t>defines the timings </a:t>
            </a:r>
            <a:r>
              <a:rPr lang="en-US" altLang="zh-TW" dirty="0"/>
              <a:t>of transmissions</a:t>
            </a:r>
            <a:r>
              <a:rPr lang="en-US" altLang="zh-TW" dirty="0" smtClean="0"/>
              <a:t>.</a:t>
            </a:r>
          </a:p>
          <a:p>
            <a:pPr lvl="1"/>
            <a:r>
              <a:rPr lang="en-US" altLang="zh-TW" sz="3300" b="1" dirty="0" smtClean="0"/>
              <a:t>May have </a:t>
            </a:r>
            <a:r>
              <a:rPr lang="en-US" altLang="zh-TW" sz="3300" b="1" dirty="0"/>
              <a:t>multiple connections</a:t>
            </a:r>
            <a:r>
              <a:rPr lang="en-US" altLang="zh-TW" sz="3300" b="1" dirty="0" smtClean="0"/>
              <a:t>.</a:t>
            </a:r>
          </a:p>
          <a:p>
            <a:r>
              <a:rPr lang="en-US" altLang="zh-TW" dirty="0" smtClean="0"/>
              <a:t>Slave Role</a:t>
            </a:r>
          </a:p>
          <a:p>
            <a:pPr lvl="1"/>
            <a:r>
              <a:rPr lang="en-US" altLang="zh-TW" dirty="0" smtClean="0"/>
              <a:t>When </a:t>
            </a:r>
            <a:r>
              <a:rPr lang="en-US" altLang="zh-TW" dirty="0"/>
              <a:t>entered </a:t>
            </a:r>
            <a:r>
              <a:rPr lang="en-US" altLang="zh-TW" b="1" dirty="0"/>
              <a:t>from the Advertising </a:t>
            </a:r>
            <a:r>
              <a:rPr lang="en-US" altLang="zh-TW" dirty="0"/>
              <a:t>State, the Connection </a:t>
            </a:r>
            <a:r>
              <a:rPr lang="en-US" altLang="zh-TW" dirty="0" smtClean="0"/>
              <a:t>State shall </a:t>
            </a:r>
            <a:r>
              <a:rPr lang="en-US" altLang="zh-TW" dirty="0"/>
              <a:t>be in the Slave Role.</a:t>
            </a:r>
          </a:p>
          <a:p>
            <a:pPr lvl="1"/>
            <a:r>
              <a:rPr lang="en-US" altLang="zh-TW" dirty="0" smtClean="0"/>
              <a:t>The </a:t>
            </a:r>
            <a:r>
              <a:rPr lang="en-US" altLang="zh-TW" dirty="0"/>
              <a:t>Link Layer in the Slave Role will </a:t>
            </a:r>
            <a:r>
              <a:rPr lang="en-US" altLang="zh-TW" b="1" dirty="0"/>
              <a:t>communicate with a </a:t>
            </a:r>
            <a:r>
              <a:rPr lang="en-US" altLang="zh-TW" sz="3800" b="1" dirty="0">
                <a:solidFill>
                  <a:srgbClr val="FF0000"/>
                </a:solidFill>
              </a:rPr>
              <a:t>single device </a:t>
            </a:r>
            <a:r>
              <a:rPr lang="en-US" altLang="zh-TW" dirty="0"/>
              <a:t>in </a:t>
            </a:r>
            <a:r>
              <a:rPr lang="en-US" altLang="zh-TW" dirty="0" smtClean="0"/>
              <a:t>the Master </a:t>
            </a:r>
            <a:r>
              <a:rPr lang="en-US" altLang="zh-TW" dirty="0"/>
              <a:t>Role</a:t>
            </a:r>
            <a:r>
              <a:rPr lang="en-US" altLang="zh-TW" dirty="0" smtClean="0"/>
              <a:t>.</a:t>
            </a:r>
          </a:p>
          <a:p>
            <a:pPr lvl="1"/>
            <a:r>
              <a:rPr lang="en-US" altLang="zh-TW" sz="3300" dirty="0"/>
              <a:t>shall </a:t>
            </a:r>
            <a:r>
              <a:rPr lang="en-US" altLang="zh-TW" sz="3300" dirty="0">
                <a:solidFill>
                  <a:srgbClr val="FF0000"/>
                </a:solidFill>
              </a:rPr>
              <a:t>have only one </a:t>
            </a:r>
            <a:r>
              <a:rPr lang="en-US" altLang="zh-TW" sz="3300" dirty="0"/>
              <a:t>connection.</a:t>
            </a:r>
            <a:endParaRPr lang="en-US" altLang="zh-TW" sz="3300" dirty="0" smtClean="0"/>
          </a:p>
          <a:p>
            <a:r>
              <a:rPr lang="en-US" altLang="zh-TW" dirty="0"/>
              <a:t>The Link Layer </a:t>
            </a:r>
            <a:r>
              <a:rPr lang="en-US" altLang="zh-TW" b="1" dirty="0">
                <a:solidFill>
                  <a:srgbClr val="FF0000"/>
                </a:solidFill>
              </a:rPr>
              <a:t>may optionally support multiple state machines</a:t>
            </a:r>
            <a:r>
              <a:rPr lang="en-US" altLang="zh-TW" dirty="0"/>
              <a:t>. </a:t>
            </a:r>
            <a:endParaRPr lang="en-US" altLang="zh-TW" dirty="0" smtClean="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00712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i="1" dirty="0"/>
              <a:t>Link Layer state machine state combinations</a:t>
            </a:r>
            <a:endParaRPr lang="zh-TW" altLang="en-US" dirty="0"/>
          </a:p>
        </p:txBody>
      </p:sp>
      <p:sp>
        <p:nvSpPr>
          <p:cNvPr id="3" name="內容版面配置區 2"/>
          <p:cNvSpPr>
            <a:spLocks noGrp="1"/>
          </p:cNvSpPr>
          <p:nvPr>
            <p:ph idx="1"/>
          </p:nvPr>
        </p:nvSpPr>
        <p:spPr>
          <a:xfrm>
            <a:off x="457200" y="1600201"/>
            <a:ext cx="8229600" cy="1252734"/>
          </a:xfrm>
        </p:spPr>
        <p:txBody>
          <a:bodyPr>
            <a:normAutofit fontScale="70000" lnSpcReduction="20000"/>
          </a:bodyPr>
          <a:lstStyle/>
          <a:p>
            <a:r>
              <a:rPr lang="en-US" altLang="zh-TW" dirty="0" smtClean="0"/>
              <a:t>A link layer state machine can have only one state.</a:t>
            </a:r>
          </a:p>
          <a:p>
            <a:pPr lvl="1"/>
            <a:r>
              <a:rPr lang="en-US" altLang="zh-TW" dirty="0" err="1" smtClean="0"/>
              <a:t>Ie</a:t>
            </a:r>
            <a:r>
              <a:rPr lang="en-US" altLang="zh-TW" dirty="0" smtClean="0"/>
              <a:t>, If a device is in slave connection state, the device can start another state machine with state only advertising and scanning. The other states are not allowed in the new state machine.</a:t>
            </a:r>
          </a:p>
          <a:p>
            <a:pPr lvl="1"/>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10" y="2852935"/>
            <a:ext cx="8867775"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820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Star Topology</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25658"/>
            <a:ext cx="8597974" cy="4806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橢圓 6"/>
          <p:cNvSpPr/>
          <p:nvPr/>
        </p:nvSpPr>
        <p:spPr>
          <a:xfrm rot="1429438">
            <a:off x="3214319" y="4329689"/>
            <a:ext cx="216024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rot="8131032">
            <a:off x="5357325" y="4329689"/>
            <a:ext cx="2160240"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1729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29048"/>
            <a:ext cx="8332043" cy="4947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rot="1920880">
            <a:off x="3348920" y="4349998"/>
            <a:ext cx="1800200"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23930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457200" y="5235032"/>
            <a:ext cx="8229600" cy="1506335"/>
          </a:xfrm>
        </p:spPr>
        <p:txBody>
          <a:bodyPr>
            <a:normAutofit fontScale="47500" lnSpcReduction="20000"/>
          </a:bodyPr>
          <a:lstStyle/>
          <a:p>
            <a:r>
              <a:rPr lang="en-US" altLang="zh-TW" dirty="0" smtClean="0"/>
              <a:t>A device can have multiple link layer state machines. Each state machine can have only one possible state.</a:t>
            </a:r>
          </a:p>
          <a:p>
            <a:r>
              <a:rPr lang="en-US" altLang="zh-TW" dirty="0" smtClean="0"/>
              <a:t>When a device is connected as a slave, it can still advertise, but the slave device can’t setup another connections to the other masters.</a:t>
            </a:r>
          </a:p>
          <a:p>
            <a:r>
              <a:rPr lang="en-US" altLang="zh-TW" dirty="0" smtClean="0"/>
              <a:t>When a device becomes a master, it can setup another connections to the other slave.</a:t>
            </a:r>
            <a:endParaRPr lang="zh-TW" altLang="en-US" dirty="0"/>
          </a:p>
        </p:txBody>
      </p:sp>
      <p:sp>
        <p:nvSpPr>
          <p:cNvPr id="4" name="頁尾版面配置區 3"/>
          <p:cNvSpPr>
            <a:spLocks noGrp="1"/>
          </p:cNvSpPr>
          <p:nvPr>
            <p:ph type="ftr" sz="quarter" idx="11"/>
          </p:nvPr>
        </p:nvSpPr>
        <p:spPr/>
        <p:txBody>
          <a:bodyPr/>
          <a:lstStyle/>
          <a:p>
            <a:r>
              <a:rPr lang="en-US" altLang="zh-TW" dirty="0" err="1" smtClean="0"/>
              <a:t>Biotrump</a:t>
            </a:r>
            <a:r>
              <a:rPr lang="en-US" altLang="zh-TW" dirty="0" smtClean="0"/>
              <a:t> International Technology, International Innovation Research Center</a:t>
            </a:r>
            <a:endParaRPr lang="zh-TW"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2656"/>
            <a:ext cx="8337376" cy="4902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橢圓 4"/>
          <p:cNvSpPr/>
          <p:nvPr/>
        </p:nvSpPr>
        <p:spPr>
          <a:xfrm rot="2619815">
            <a:off x="3511415" y="3469100"/>
            <a:ext cx="1656184"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5268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Advertising and Data Channel Indexes</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6457376"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630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AIR INTERFACE PACKETS</a:t>
            </a:r>
            <a:endParaRPr lang="zh-TW" altLang="en-US" dirty="0"/>
          </a:p>
        </p:txBody>
      </p:sp>
      <p:sp>
        <p:nvSpPr>
          <p:cNvPr id="3" name="內容版面配置區 2"/>
          <p:cNvSpPr>
            <a:spLocks noGrp="1"/>
          </p:cNvSpPr>
          <p:nvPr>
            <p:ph idx="1"/>
          </p:nvPr>
        </p:nvSpPr>
        <p:spPr>
          <a:xfrm>
            <a:off x="457200" y="1600200"/>
            <a:ext cx="8229600" cy="3484984"/>
          </a:xfrm>
        </p:spPr>
        <p:txBody>
          <a:bodyPr>
            <a:normAutofit fontScale="70000" lnSpcReduction="20000"/>
          </a:bodyPr>
          <a:lstStyle/>
          <a:p>
            <a:r>
              <a:rPr lang="en-US" altLang="zh-TW" dirty="0"/>
              <a:t>The Link Layer has </a:t>
            </a:r>
            <a:r>
              <a:rPr lang="en-US" altLang="zh-TW" b="1" dirty="0"/>
              <a:t>only one packet format </a:t>
            </a:r>
            <a:r>
              <a:rPr lang="en-US" altLang="zh-TW" dirty="0"/>
              <a:t>used for both </a:t>
            </a:r>
            <a:r>
              <a:rPr lang="en-US" altLang="zh-TW" b="1" dirty="0"/>
              <a:t>advertising </a:t>
            </a:r>
            <a:r>
              <a:rPr lang="en-US" altLang="zh-TW" dirty="0" smtClean="0"/>
              <a:t>channel packets </a:t>
            </a:r>
            <a:r>
              <a:rPr lang="en-US" altLang="zh-TW" dirty="0"/>
              <a:t>and </a:t>
            </a:r>
            <a:r>
              <a:rPr lang="en-US" altLang="zh-TW" b="1" dirty="0"/>
              <a:t>data</a:t>
            </a:r>
            <a:r>
              <a:rPr lang="en-US" altLang="zh-TW" dirty="0"/>
              <a:t> channel packets.</a:t>
            </a:r>
          </a:p>
          <a:p>
            <a:r>
              <a:rPr lang="en-US" altLang="zh-TW" dirty="0" smtClean="0"/>
              <a:t>Each </a:t>
            </a:r>
            <a:r>
              <a:rPr lang="en-US" altLang="zh-TW" dirty="0"/>
              <a:t>packet consists of four fields:</a:t>
            </a:r>
          </a:p>
          <a:p>
            <a:pPr lvl="1"/>
            <a:r>
              <a:rPr lang="en-US" altLang="zh-TW" dirty="0"/>
              <a:t>the preamble, the Access Address, the PDU, and the CRC</a:t>
            </a:r>
            <a:r>
              <a:rPr lang="en-US" altLang="zh-TW" dirty="0" smtClean="0"/>
              <a:t>.</a:t>
            </a:r>
          </a:p>
          <a:p>
            <a:r>
              <a:rPr lang="en-US" altLang="zh-TW" dirty="0"/>
              <a:t>The shortest packet is 80 bits in length</a:t>
            </a:r>
            <a:r>
              <a:rPr lang="en-US" altLang="zh-TW" dirty="0" smtClean="0"/>
              <a:t>.</a:t>
            </a:r>
          </a:p>
          <a:p>
            <a:r>
              <a:rPr lang="en-US" altLang="zh-TW" dirty="0" smtClean="0"/>
              <a:t>The </a:t>
            </a:r>
            <a:r>
              <a:rPr lang="en-US" altLang="zh-TW" dirty="0"/>
              <a:t>longest packet is 376 bits in length</a:t>
            </a:r>
            <a:r>
              <a:rPr lang="en-US" altLang="zh-TW" dirty="0" smtClean="0"/>
              <a:t>.</a:t>
            </a:r>
          </a:p>
          <a:p>
            <a:r>
              <a:rPr lang="en-US" altLang="zh-TW" dirty="0"/>
              <a:t>preamble </a:t>
            </a:r>
            <a:r>
              <a:rPr lang="en-US" altLang="zh-TW" dirty="0" smtClean="0"/>
              <a:t> 1 byte</a:t>
            </a:r>
          </a:p>
          <a:p>
            <a:pPr lvl="1"/>
            <a:r>
              <a:rPr lang="en-US" altLang="zh-TW" dirty="0" smtClean="0"/>
              <a:t>The Advertising </a:t>
            </a:r>
            <a:r>
              <a:rPr lang="en-US" altLang="zh-TW" dirty="0"/>
              <a:t>channel packets shall have 10101010b </a:t>
            </a:r>
            <a:endParaRPr lang="en-US" altLang="zh-TW" dirty="0" smtClean="0"/>
          </a:p>
          <a:p>
            <a:pPr lvl="1"/>
            <a:r>
              <a:rPr lang="en-US" altLang="zh-TW" dirty="0" smtClean="0"/>
              <a:t>The </a:t>
            </a:r>
            <a:r>
              <a:rPr lang="en-US" altLang="zh-TW" dirty="0"/>
              <a:t>data channel packet preamble is either 10101010b or 01010101b</a:t>
            </a:r>
            <a:r>
              <a:rPr lang="en-US" altLang="zh-TW" dirty="0" smtClean="0"/>
              <a:t>, depending </a:t>
            </a:r>
            <a:r>
              <a:rPr lang="en-US" altLang="zh-TW" dirty="0"/>
              <a:t>on the LSB of the Access </a:t>
            </a:r>
            <a:r>
              <a:rPr lang="en-US" altLang="zh-TW" dirty="0" smtClean="0"/>
              <a:t>Address</a:t>
            </a:r>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5085184"/>
            <a:ext cx="769620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699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 Address</a:t>
            </a:r>
            <a:endParaRPr lang="zh-TW" altLang="en-US" dirty="0"/>
          </a:p>
        </p:txBody>
      </p:sp>
      <p:sp>
        <p:nvSpPr>
          <p:cNvPr id="3" name="內容版面配置區 2"/>
          <p:cNvSpPr>
            <a:spLocks noGrp="1"/>
          </p:cNvSpPr>
          <p:nvPr>
            <p:ph idx="1"/>
          </p:nvPr>
        </p:nvSpPr>
        <p:spPr>
          <a:xfrm>
            <a:off x="457200" y="1600200"/>
            <a:ext cx="8229600" cy="4565104"/>
          </a:xfrm>
        </p:spPr>
        <p:txBody>
          <a:bodyPr>
            <a:normAutofit fontScale="70000" lnSpcReduction="20000"/>
          </a:bodyPr>
          <a:lstStyle/>
          <a:p>
            <a:r>
              <a:rPr lang="en-US" altLang="zh-TW" dirty="0"/>
              <a:t>The Access Address for </a:t>
            </a:r>
            <a:r>
              <a:rPr lang="en-US" altLang="zh-TW" b="1" dirty="0"/>
              <a:t>all advertising channel packets shall </a:t>
            </a:r>
            <a:r>
              <a:rPr lang="en-US" altLang="zh-TW" b="1" dirty="0" smtClean="0"/>
              <a:t>be </a:t>
            </a:r>
            <a:r>
              <a:rPr lang="en-US" altLang="zh-TW" dirty="0" smtClean="0"/>
              <a:t>10001110100010011011111011010110b </a:t>
            </a:r>
            <a:r>
              <a:rPr lang="en-US" altLang="zh-TW" dirty="0"/>
              <a:t>(0x8E89BED6</a:t>
            </a:r>
            <a:r>
              <a:rPr lang="en-US" altLang="zh-TW" dirty="0" smtClean="0"/>
              <a:t>).</a:t>
            </a:r>
          </a:p>
          <a:p>
            <a:r>
              <a:rPr lang="en-US" altLang="zh-TW" dirty="0" smtClean="0"/>
              <a:t>This is NOT device address.</a:t>
            </a:r>
          </a:p>
          <a:p>
            <a:r>
              <a:rPr lang="en-US" altLang="zh-TW" dirty="0"/>
              <a:t>The Access Address in </a:t>
            </a:r>
            <a:r>
              <a:rPr lang="en-US" altLang="zh-TW" b="1" dirty="0"/>
              <a:t>data channel </a:t>
            </a:r>
            <a:r>
              <a:rPr lang="en-US" altLang="zh-TW" dirty="0"/>
              <a:t>packets shall </a:t>
            </a:r>
            <a:r>
              <a:rPr lang="en-US" altLang="zh-TW" b="1" dirty="0"/>
              <a:t>be different for each </a:t>
            </a:r>
            <a:r>
              <a:rPr lang="en-US" altLang="zh-TW" b="1" dirty="0" smtClean="0"/>
              <a:t>Link Layer </a:t>
            </a:r>
            <a:r>
              <a:rPr lang="en-US" altLang="zh-TW" b="1" dirty="0"/>
              <a:t>connection between any two devices </a:t>
            </a:r>
            <a:r>
              <a:rPr lang="en-US" altLang="zh-TW" dirty="0"/>
              <a:t>with certain restrictions as </a:t>
            </a:r>
            <a:r>
              <a:rPr lang="en-US" altLang="zh-TW" dirty="0" smtClean="0"/>
              <a:t>defined below</a:t>
            </a:r>
            <a:r>
              <a:rPr lang="en-US" altLang="zh-TW" dirty="0"/>
              <a:t>. </a:t>
            </a:r>
            <a:endParaRPr lang="en-US" altLang="zh-TW" dirty="0" smtClean="0"/>
          </a:p>
          <a:p>
            <a:r>
              <a:rPr lang="en-US" altLang="zh-TW" dirty="0" smtClean="0"/>
              <a:t>The </a:t>
            </a:r>
            <a:r>
              <a:rPr lang="en-US" altLang="zh-TW" dirty="0"/>
              <a:t>Access Address shall be a </a:t>
            </a:r>
            <a:r>
              <a:rPr lang="en-US" altLang="zh-TW" b="1" dirty="0"/>
              <a:t>random 32-bit value</a:t>
            </a:r>
            <a:r>
              <a:rPr lang="en-US" altLang="zh-TW" dirty="0"/>
              <a:t>, generated by </a:t>
            </a:r>
            <a:r>
              <a:rPr lang="en-US" altLang="zh-TW" dirty="0" smtClean="0"/>
              <a:t>the device </a:t>
            </a:r>
            <a:r>
              <a:rPr lang="en-US" altLang="zh-TW" dirty="0"/>
              <a:t>in </a:t>
            </a:r>
            <a:r>
              <a:rPr lang="en-US" altLang="zh-TW" b="1" dirty="0"/>
              <a:t>the Initiating </a:t>
            </a:r>
            <a:r>
              <a:rPr lang="en-US" altLang="zh-TW" b="1" dirty="0" smtClean="0"/>
              <a:t>State</a:t>
            </a:r>
            <a:r>
              <a:rPr lang="en-US" altLang="zh-TW" dirty="0" smtClean="0"/>
              <a:t> </a:t>
            </a:r>
            <a:r>
              <a:rPr lang="en-US" altLang="zh-TW" dirty="0"/>
              <a:t>and sent in a connection request as defined </a:t>
            </a:r>
            <a:r>
              <a:rPr lang="en-US" altLang="zh-TW" dirty="0" smtClean="0"/>
              <a:t>in Section </a:t>
            </a:r>
            <a:r>
              <a:rPr lang="en-US" altLang="zh-TW" dirty="0"/>
              <a:t>2.3.3.1. </a:t>
            </a:r>
            <a:endParaRPr lang="en-US" altLang="zh-TW" dirty="0" smtClean="0"/>
          </a:p>
          <a:p>
            <a:r>
              <a:rPr lang="en-US" altLang="zh-TW" dirty="0" smtClean="0"/>
              <a:t>The </a:t>
            </a:r>
            <a:r>
              <a:rPr lang="en-US" altLang="zh-TW" b="1" dirty="0"/>
              <a:t>initiator shall ensure </a:t>
            </a:r>
            <a:r>
              <a:rPr lang="en-US" altLang="zh-TW" dirty="0"/>
              <a:t>that the Access Address meets </a:t>
            </a:r>
            <a:r>
              <a:rPr lang="en-US" altLang="zh-TW" dirty="0" smtClean="0"/>
              <a:t>the following requirements:</a:t>
            </a:r>
          </a:p>
          <a:p>
            <a:pPr lvl="1"/>
            <a:r>
              <a:rPr lang="en-US" altLang="zh-TW" dirty="0" smtClean="0"/>
              <a:t>It </a:t>
            </a:r>
            <a:r>
              <a:rPr lang="en-US" altLang="zh-TW" dirty="0"/>
              <a:t>shall have no more than six consecutive zeros or ones</a:t>
            </a:r>
            <a:r>
              <a:rPr lang="en-US" altLang="zh-TW" dirty="0" smtClean="0"/>
              <a:t>.</a:t>
            </a:r>
            <a:endParaRPr lang="en-US" altLang="zh-TW" dirty="0"/>
          </a:p>
          <a:p>
            <a:pPr lvl="1"/>
            <a:r>
              <a:rPr lang="en-US" altLang="zh-TW" dirty="0" smtClean="0"/>
              <a:t>It </a:t>
            </a:r>
            <a:r>
              <a:rPr lang="en-US" altLang="zh-TW" dirty="0"/>
              <a:t>shall have a minimum of two transitions in the most significant six bits</a:t>
            </a:r>
            <a:r>
              <a:rPr lang="en-US" altLang="zh-TW" dirty="0" smtClean="0"/>
              <a:t>.</a:t>
            </a:r>
          </a:p>
          <a:p>
            <a:pPr lvl="1"/>
            <a:r>
              <a:rPr lang="en-US" altLang="zh-TW" dirty="0" smtClean="0"/>
              <a:t>Detailed are not all included.</a:t>
            </a:r>
            <a:endParaRPr lang="zh-TW" altLang="en-US" dirty="0"/>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80960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ADVERTISING CHANNEL </a:t>
            </a:r>
            <a:r>
              <a:rPr lang="en-US" altLang="zh-TW" b="1" dirty="0" smtClean="0"/>
              <a:t>PDU</a:t>
            </a:r>
            <a:endParaRPr lang="zh-TW" altLang="en-US" dirty="0"/>
          </a:p>
        </p:txBody>
      </p:sp>
      <p:sp>
        <p:nvSpPr>
          <p:cNvPr id="3" name="內容版面配置區 2"/>
          <p:cNvSpPr>
            <a:spLocks noGrp="1"/>
          </p:cNvSpPr>
          <p:nvPr>
            <p:ph idx="1"/>
          </p:nvPr>
        </p:nvSpPr>
        <p:spPr>
          <a:xfrm>
            <a:off x="457200" y="1600200"/>
            <a:ext cx="8229600" cy="3474715"/>
          </a:xfrm>
        </p:spPr>
        <p:txBody>
          <a:bodyPr>
            <a:normAutofit fontScale="77500" lnSpcReduction="20000"/>
          </a:bodyPr>
          <a:lstStyle/>
          <a:p>
            <a:r>
              <a:rPr lang="en-US" altLang="zh-TW" dirty="0" smtClean="0"/>
              <a:t>The </a:t>
            </a:r>
            <a:r>
              <a:rPr lang="en-US" altLang="zh-TW" dirty="0"/>
              <a:t>advertising channel PDU has a 16-bit header and a </a:t>
            </a:r>
            <a:r>
              <a:rPr lang="en-US" altLang="zh-TW" b="1" dirty="0"/>
              <a:t>variable</a:t>
            </a:r>
            <a:r>
              <a:rPr lang="en-US" altLang="zh-TW" dirty="0"/>
              <a:t> size payload.</a:t>
            </a:r>
          </a:p>
          <a:p>
            <a:r>
              <a:rPr lang="en-US" altLang="zh-TW" dirty="0"/>
              <a:t>Its format is as shown </a:t>
            </a:r>
            <a:r>
              <a:rPr lang="en-US" altLang="zh-TW" dirty="0" smtClean="0"/>
              <a:t>in</a:t>
            </a:r>
          </a:p>
          <a:p>
            <a:endParaRPr lang="en-US" altLang="zh-TW" dirty="0" smtClean="0"/>
          </a:p>
          <a:p>
            <a:endParaRPr lang="en-US" altLang="zh-TW" dirty="0"/>
          </a:p>
          <a:p>
            <a:endParaRPr lang="en-US" altLang="zh-TW" dirty="0" smtClean="0"/>
          </a:p>
          <a:p>
            <a:endParaRPr lang="en-US" altLang="zh-TW" dirty="0"/>
          </a:p>
          <a:p>
            <a:r>
              <a:rPr lang="en-US" altLang="zh-TW" dirty="0" smtClean="0"/>
              <a:t>The </a:t>
            </a:r>
            <a:r>
              <a:rPr lang="en-US" altLang="zh-TW" dirty="0"/>
              <a:t>16 bit </a:t>
            </a:r>
            <a:r>
              <a:rPr lang="en-US" altLang="zh-TW" b="1" dirty="0"/>
              <a:t>Header</a:t>
            </a:r>
            <a:r>
              <a:rPr lang="en-US" altLang="zh-TW" dirty="0"/>
              <a:t> field of the </a:t>
            </a:r>
            <a:r>
              <a:rPr lang="en-US" altLang="zh-TW" dirty="0" smtClean="0"/>
              <a:t>advertising channel </a:t>
            </a:r>
            <a:r>
              <a:rPr lang="en-US" altLang="zh-TW" dirty="0"/>
              <a:t>PDU is as shown </a:t>
            </a:r>
            <a:r>
              <a:rPr lang="en-US" altLang="zh-TW" dirty="0" smtClean="0"/>
              <a:t>in</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684" y="2780928"/>
            <a:ext cx="618172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434" y="4941168"/>
            <a:ext cx="755332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611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Device address</a:t>
            </a:r>
            <a:endParaRPr lang="zh-TW" altLang="en-US" dirty="0"/>
          </a:p>
        </p:txBody>
      </p:sp>
      <p:sp>
        <p:nvSpPr>
          <p:cNvPr id="3" name="內容版面配置區 2"/>
          <p:cNvSpPr>
            <a:spLocks noGrp="1"/>
          </p:cNvSpPr>
          <p:nvPr>
            <p:ph idx="1"/>
          </p:nvPr>
        </p:nvSpPr>
        <p:spPr>
          <a:xfrm>
            <a:off x="457200" y="1600200"/>
            <a:ext cx="8229600" cy="4637112"/>
          </a:xfrm>
        </p:spPr>
        <p:txBody>
          <a:bodyPr>
            <a:normAutofit fontScale="62500" lnSpcReduction="20000"/>
          </a:bodyPr>
          <a:lstStyle/>
          <a:p>
            <a:r>
              <a:rPr lang="en-US" altLang="zh-TW" dirty="0" smtClean="0"/>
              <a:t>One </a:t>
            </a:r>
            <a:r>
              <a:rPr lang="en-US" altLang="zh-TW" dirty="0"/>
              <a:t>advertising channel </a:t>
            </a:r>
            <a:r>
              <a:rPr lang="en-US" altLang="zh-TW" b="1" dirty="0"/>
              <a:t>PDU payload </a:t>
            </a:r>
            <a:r>
              <a:rPr lang="en-US" altLang="zh-TW" dirty="0"/>
              <a:t>only contains the advertiser's </a:t>
            </a:r>
            <a:r>
              <a:rPr lang="en-US" altLang="zh-TW" b="1" dirty="0" smtClean="0"/>
              <a:t>device address </a:t>
            </a:r>
            <a:r>
              <a:rPr lang="en-US" altLang="zh-TW" dirty="0"/>
              <a:t>and </a:t>
            </a:r>
            <a:r>
              <a:rPr lang="en-US" altLang="zh-TW" b="1" dirty="0"/>
              <a:t>the initiator's device address </a:t>
            </a:r>
            <a:r>
              <a:rPr lang="en-US" altLang="zh-TW" dirty="0"/>
              <a:t>in which the advertisement </a:t>
            </a:r>
            <a:r>
              <a:rPr lang="en-US" altLang="zh-TW" dirty="0" smtClean="0"/>
              <a:t>is directed.</a:t>
            </a:r>
          </a:p>
          <a:p>
            <a:r>
              <a:rPr lang="en-US" altLang="zh-TW" dirty="0" smtClean="0"/>
              <a:t>Devices </a:t>
            </a:r>
            <a:r>
              <a:rPr lang="en-US" altLang="zh-TW" dirty="0"/>
              <a:t>are </a:t>
            </a:r>
            <a:r>
              <a:rPr lang="en-US" altLang="zh-TW" b="1" dirty="0"/>
              <a:t>identified using a device address</a:t>
            </a:r>
            <a:r>
              <a:rPr lang="en-US" altLang="zh-TW" dirty="0"/>
              <a:t>. </a:t>
            </a:r>
            <a:endParaRPr lang="en-US" altLang="zh-TW" dirty="0" smtClean="0"/>
          </a:p>
          <a:p>
            <a:pPr lvl="1"/>
            <a:r>
              <a:rPr lang="en-US" altLang="zh-TW" dirty="0" smtClean="0"/>
              <a:t>either a </a:t>
            </a:r>
            <a:r>
              <a:rPr lang="en-US" altLang="zh-TW" b="1" dirty="0"/>
              <a:t>public</a:t>
            </a:r>
            <a:r>
              <a:rPr lang="en-US" altLang="zh-TW" dirty="0"/>
              <a:t> device address or a </a:t>
            </a:r>
            <a:r>
              <a:rPr lang="en-US" altLang="zh-TW" b="1" dirty="0"/>
              <a:t>random</a:t>
            </a:r>
            <a:r>
              <a:rPr lang="en-US" altLang="zh-TW" dirty="0"/>
              <a:t> device address. </a:t>
            </a:r>
            <a:endParaRPr lang="en-US" altLang="zh-TW" dirty="0" smtClean="0"/>
          </a:p>
          <a:p>
            <a:pPr lvl="1"/>
            <a:r>
              <a:rPr lang="en-US" altLang="zh-TW" dirty="0"/>
              <a:t>A device shall </a:t>
            </a:r>
            <a:r>
              <a:rPr lang="en-US" altLang="zh-TW" b="1" dirty="0"/>
              <a:t>contain at least one </a:t>
            </a:r>
            <a:r>
              <a:rPr lang="en-US" altLang="zh-TW" dirty="0"/>
              <a:t>type of device address and </a:t>
            </a:r>
            <a:r>
              <a:rPr lang="en-US" altLang="zh-TW" b="1" dirty="0"/>
              <a:t>may</a:t>
            </a:r>
            <a:r>
              <a:rPr lang="en-US" altLang="zh-TW" dirty="0"/>
              <a:t> contain </a:t>
            </a:r>
            <a:r>
              <a:rPr lang="en-US" altLang="zh-TW" b="1" dirty="0"/>
              <a:t>both</a:t>
            </a:r>
            <a:r>
              <a:rPr lang="en-US" altLang="zh-TW" dirty="0" smtClean="0"/>
              <a:t>.</a:t>
            </a:r>
          </a:p>
          <a:p>
            <a:r>
              <a:rPr lang="en-US" altLang="zh-TW" dirty="0" smtClean="0"/>
              <a:t>A </a:t>
            </a:r>
            <a:r>
              <a:rPr lang="en-US" altLang="zh-TW" b="1" dirty="0"/>
              <a:t>public device </a:t>
            </a:r>
            <a:r>
              <a:rPr lang="en-US" altLang="zh-TW" b="1" dirty="0" smtClean="0"/>
              <a:t>address </a:t>
            </a:r>
            <a:r>
              <a:rPr lang="en-US" altLang="zh-TW" dirty="0" smtClean="0"/>
              <a:t>and </a:t>
            </a:r>
            <a:r>
              <a:rPr lang="en-US" altLang="zh-TW" dirty="0"/>
              <a:t>a </a:t>
            </a:r>
            <a:r>
              <a:rPr lang="en-US" altLang="zh-TW" b="1" dirty="0"/>
              <a:t>random device </a:t>
            </a:r>
            <a:r>
              <a:rPr lang="en-US" altLang="zh-TW" dirty="0"/>
              <a:t>address are </a:t>
            </a:r>
            <a:r>
              <a:rPr lang="en-US" altLang="zh-TW" b="1" dirty="0"/>
              <a:t>both 48 bits </a:t>
            </a:r>
            <a:r>
              <a:rPr lang="en-US" altLang="zh-TW" dirty="0"/>
              <a:t>in length</a:t>
            </a:r>
            <a:r>
              <a:rPr lang="en-US" altLang="zh-TW" dirty="0" smtClean="0"/>
              <a:t>.</a:t>
            </a:r>
          </a:p>
          <a:p>
            <a:pPr lvl="1"/>
            <a:r>
              <a:rPr lang="en-US" altLang="zh-TW" dirty="0" err="1"/>
              <a:t>company_assigned</a:t>
            </a:r>
            <a:r>
              <a:rPr lang="en-US" altLang="zh-TW" dirty="0"/>
              <a:t> field is contained in the </a:t>
            </a:r>
            <a:r>
              <a:rPr lang="en-US" altLang="zh-TW" b="1" dirty="0"/>
              <a:t>24 least </a:t>
            </a:r>
            <a:r>
              <a:rPr lang="en-US" altLang="zh-TW" dirty="0"/>
              <a:t>significant bits</a:t>
            </a:r>
          </a:p>
          <a:p>
            <a:pPr lvl="1"/>
            <a:r>
              <a:rPr lang="en-US" altLang="zh-TW" dirty="0" err="1" smtClean="0"/>
              <a:t>company_id</a:t>
            </a:r>
            <a:r>
              <a:rPr lang="en-US" altLang="zh-TW" dirty="0" smtClean="0"/>
              <a:t> </a:t>
            </a:r>
            <a:r>
              <a:rPr lang="en-US" altLang="zh-TW" dirty="0"/>
              <a:t>field is contained in </a:t>
            </a:r>
            <a:r>
              <a:rPr lang="en-US" altLang="zh-TW" b="1" dirty="0"/>
              <a:t>the 24 most </a:t>
            </a:r>
            <a:r>
              <a:rPr lang="en-US" altLang="zh-TW" dirty="0"/>
              <a:t>significant bits</a:t>
            </a:r>
          </a:p>
          <a:p>
            <a:pPr lvl="1"/>
            <a:r>
              <a:rPr lang="en-US" altLang="zh-TW" dirty="0" smtClean="0"/>
              <a:t>The </a:t>
            </a:r>
            <a:r>
              <a:rPr lang="en-US" altLang="zh-TW" dirty="0"/>
              <a:t>public device address shall be created in accordance with section 9.2 ("</a:t>
            </a:r>
            <a:r>
              <a:rPr lang="en-US" altLang="zh-TW" dirty="0" smtClean="0"/>
              <a:t>48-bit </a:t>
            </a:r>
            <a:r>
              <a:rPr lang="en-US" altLang="zh-TW" b="1" dirty="0"/>
              <a:t>universal LAN MAC </a:t>
            </a:r>
            <a:r>
              <a:rPr lang="en-US" altLang="zh-TW" dirty="0"/>
              <a:t>addresses") of the IEEE 802-2001 </a:t>
            </a:r>
            <a:r>
              <a:rPr lang="en-US" altLang="zh-TW" dirty="0" smtClean="0"/>
              <a:t>standard.</a:t>
            </a:r>
          </a:p>
          <a:p>
            <a:r>
              <a:rPr lang="en-US" altLang="zh-TW" dirty="0"/>
              <a:t>The </a:t>
            </a:r>
            <a:r>
              <a:rPr lang="en-US" altLang="zh-TW" b="1" dirty="0"/>
              <a:t>random device address </a:t>
            </a:r>
            <a:r>
              <a:rPr lang="en-US" altLang="zh-TW" dirty="0"/>
              <a:t>is divided into the following two fields:</a:t>
            </a:r>
          </a:p>
          <a:p>
            <a:pPr lvl="1"/>
            <a:r>
              <a:rPr lang="en-US" altLang="zh-TW" dirty="0" smtClean="0"/>
              <a:t>hash </a:t>
            </a:r>
            <a:r>
              <a:rPr lang="en-US" altLang="zh-TW" dirty="0"/>
              <a:t>field is contained in the </a:t>
            </a:r>
            <a:r>
              <a:rPr lang="en-US" altLang="zh-TW" b="1" dirty="0"/>
              <a:t>24 least </a:t>
            </a:r>
            <a:r>
              <a:rPr lang="en-US" altLang="zh-TW" dirty="0"/>
              <a:t>significant </a:t>
            </a:r>
            <a:r>
              <a:rPr lang="en-US" altLang="zh-TW" dirty="0" smtClean="0"/>
              <a:t>bits</a:t>
            </a:r>
          </a:p>
          <a:p>
            <a:pPr lvl="1"/>
            <a:r>
              <a:rPr lang="en-US" altLang="zh-TW" dirty="0" smtClean="0"/>
              <a:t>random </a:t>
            </a:r>
            <a:r>
              <a:rPr lang="en-US" altLang="zh-TW" dirty="0"/>
              <a:t>field is contained in the </a:t>
            </a:r>
            <a:r>
              <a:rPr lang="en-US" altLang="zh-TW" b="1" dirty="0"/>
              <a:t>24 most </a:t>
            </a:r>
            <a:r>
              <a:rPr lang="en-US" altLang="zh-TW" dirty="0"/>
              <a:t>significant </a:t>
            </a:r>
            <a:r>
              <a:rPr lang="en-US" altLang="zh-TW" dirty="0" smtClean="0"/>
              <a:t>bits</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01918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DISCLAIMER</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b="1" dirty="0" smtClean="0"/>
              <a:t>All Trademarks mentioned herein belong to their respective owners.</a:t>
            </a:r>
            <a:endParaRPr lang="en-US" altLang="zh-TW" dirty="0" smtClean="0"/>
          </a:p>
          <a:p>
            <a:r>
              <a:rPr lang="en-US" altLang="zh-TW" dirty="0" smtClean="0"/>
              <a:t>The OWNER is located at </a:t>
            </a:r>
            <a:r>
              <a:rPr lang="en-US" altLang="zh-TW" dirty="0" smtClean="0">
                <a:hlinkClick r:id="rId2"/>
              </a:rPr>
              <a:t>http://www.biotrump.com</a:t>
            </a:r>
            <a:r>
              <a:rPr lang="en-US" altLang="zh-TW" dirty="0" smtClean="0"/>
              <a:t> and http://www.open-platform-club.org/. </a:t>
            </a:r>
          </a:p>
          <a:p>
            <a:r>
              <a:rPr lang="en-US" altLang="zh-TW" dirty="0" smtClean="0"/>
              <a:t>All the information contained in the pages is provided “as is”.</a:t>
            </a:r>
          </a:p>
          <a:p>
            <a:r>
              <a:rPr lang="en-US" altLang="zh-TW" dirty="0" smtClean="0"/>
              <a:t>The OWNER disclaims all warranties with regard to this information, including all implied warranties of merchantability and fitness for a particular purpose. </a:t>
            </a:r>
          </a:p>
          <a:p>
            <a:r>
              <a:rPr lang="en-US" altLang="zh-TW" dirty="0" smtClean="0"/>
              <a:t>In no event shall The OWNER be liable for any special, indirect or consequential damages or any damages whatsoever resulting from loss of use, data or profits, whether in an action of contract, negligence or other tortious action, arising out of or in connection with the use or performance of this information.</a:t>
            </a:r>
          </a:p>
          <a:p>
            <a:r>
              <a:rPr lang="en-US" altLang="zh-TW" dirty="0" smtClean="0">
                <a:effectLst/>
              </a:rPr>
              <a:t>The information contained in the pages could contain technical inaccuracies or typographical errors. </a:t>
            </a:r>
          </a:p>
          <a:p>
            <a:r>
              <a:rPr lang="en-US" altLang="zh-TW" dirty="0" smtClean="0">
                <a:effectLst/>
              </a:rPr>
              <a:t>The OWNER reserve the right to make changes to any information contained within the pages and to make improvements and or changes in the products and programs described in the pages at any time and without notice.</a:t>
            </a:r>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889158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Advertising channel PDU </a:t>
            </a:r>
            <a:r>
              <a:rPr lang="en-US" altLang="zh-TW" i="1" dirty="0" smtClean="0"/>
              <a:t>type</a:t>
            </a:r>
            <a:endParaRPr lang="zh-TW" altLang="en-US" dirty="0"/>
          </a:p>
        </p:txBody>
      </p:sp>
      <p:sp>
        <p:nvSpPr>
          <p:cNvPr id="3" name="內容版面配置區 2"/>
          <p:cNvSpPr>
            <a:spLocks noGrp="1"/>
          </p:cNvSpPr>
          <p:nvPr>
            <p:ph idx="1"/>
          </p:nvPr>
        </p:nvSpPr>
        <p:spPr>
          <a:xfrm>
            <a:off x="457200" y="1600200"/>
            <a:ext cx="4546848" cy="4525963"/>
          </a:xfrm>
        </p:spPr>
        <p:txBody>
          <a:bodyPr>
            <a:normAutofit fontScale="70000" lnSpcReduction="20000"/>
          </a:bodyPr>
          <a:lstStyle/>
          <a:p>
            <a:r>
              <a:rPr lang="en-US" altLang="zh-TW" dirty="0" smtClean="0"/>
              <a:t>ADV_IND</a:t>
            </a:r>
            <a:r>
              <a:rPr lang="en-US" altLang="zh-TW" dirty="0"/>
              <a:t>: connectable </a:t>
            </a:r>
            <a:r>
              <a:rPr lang="en-US" altLang="zh-TW" b="1" dirty="0"/>
              <a:t>undirected</a:t>
            </a:r>
            <a:r>
              <a:rPr lang="en-US" altLang="zh-TW" dirty="0"/>
              <a:t> advertising event</a:t>
            </a:r>
          </a:p>
          <a:p>
            <a:r>
              <a:rPr lang="en-US" altLang="zh-TW" dirty="0" smtClean="0"/>
              <a:t>ADV_DIRECT_IND</a:t>
            </a:r>
            <a:r>
              <a:rPr lang="en-US" altLang="zh-TW" dirty="0"/>
              <a:t>: connectable </a:t>
            </a:r>
            <a:r>
              <a:rPr lang="en-US" altLang="zh-TW" b="1" dirty="0"/>
              <a:t>directed</a:t>
            </a:r>
            <a:r>
              <a:rPr lang="en-US" altLang="zh-TW" dirty="0"/>
              <a:t> advertising event</a:t>
            </a:r>
          </a:p>
          <a:p>
            <a:r>
              <a:rPr lang="en-US" altLang="zh-TW" dirty="0" smtClean="0"/>
              <a:t>ADV_NONCONN_IND</a:t>
            </a:r>
            <a:r>
              <a:rPr lang="en-US" altLang="zh-TW" dirty="0"/>
              <a:t>: non-connectable undirected advertising event</a:t>
            </a:r>
          </a:p>
          <a:p>
            <a:r>
              <a:rPr lang="en-US" altLang="zh-TW" dirty="0" smtClean="0"/>
              <a:t>ADV_SCAN_IND</a:t>
            </a:r>
            <a:r>
              <a:rPr lang="en-US" altLang="zh-TW" dirty="0"/>
              <a:t>: </a:t>
            </a:r>
            <a:r>
              <a:rPr lang="en-US" altLang="zh-TW" dirty="0" err="1"/>
              <a:t>scannable</a:t>
            </a:r>
            <a:r>
              <a:rPr lang="en-US" altLang="zh-TW" dirty="0"/>
              <a:t> undirected advertising event</a:t>
            </a:r>
          </a:p>
          <a:p>
            <a:r>
              <a:rPr lang="en-US" altLang="zh-TW" dirty="0"/>
              <a:t>These PDUs are sent by the Link Layer in the Advertising State and </a:t>
            </a:r>
            <a:r>
              <a:rPr lang="en-US" altLang="zh-TW" dirty="0" smtClean="0"/>
              <a:t>received by </a:t>
            </a:r>
            <a:r>
              <a:rPr lang="en-US" altLang="zh-TW" dirty="0"/>
              <a:t>a Link Layer in the Scanning State or Initiating State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556792"/>
            <a:ext cx="3816424" cy="4645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6039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Data Channel PDU</a:t>
            </a:r>
            <a:endParaRPr lang="zh-TW" altLang="en-US" dirty="0"/>
          </a:p>
        </p:txBody>
      </p:sp>
      <p:sp>
        <p:nvSpPr>
          <p:cNvPr id="3" name="內容版面配置區 2"/>
          <p:cNvSpPr>
            <a:spLocks noGrp="1"/>
          </p:cNvSpPr>
          <p:nvPr>
            <p:ph idx="1"/>
          </p:nvPr>
        </p:nvSpPr>
        <p:spPr/>
        <p:txBody>
          <a:bodyPr/>
          <a:lstStyle/>
          <a:p>
            <a:r>
              <a:rPr lang="en-US" altLang="zh-TW" dirty="0" smtClean="0"/>
              <a:t>16 </a:t>
            </a:r>
            <a:r>
              <a:rPr lang="en-US" altLang="zh-TW" dirty="0"/>
              <a:t>bit header, a variable size payload, and </a:t>
            </a:r>
            <a:r>
              <a:rPr lang="en-US" altLang="zh-TW" dirty="0" smtClean="0"/>
              <a:t>may include </a:t>
            </a:r>
            <a:r>
              <a:rPr lang="en-US" altLang="zh-TW" dirty="0"/>
              <a:t>a Message Integrity Check (MIC) field.</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738438"/>
            <a:ext cx="788670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4437112"/>
            <a:ext cx="672465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855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BIT STREAM PROCESSING</a:t>
            </a:r>
            <a:endParaRPr lang="zh-TW" altLang="en-US" dirty="0"/>
          </a:p>
        </p:txBody>
      </p:sp>
      <p:sp>
        <p:nvSpPr>
          <p:cNvPr id="3" name="內容版面配置區 2"/>
          <p:cNvSpPr>
            <a:spLocks noGrp="1"/>
          </p:cNvSpPr>
          <p:nvPr>
            <p:ph idx="1"/>
          </p:nvPr>
        </p:nvSpPr>
        <p:spPr>
          <a:xfrm>
            <a:off x="457200" y="1600201"/>
            <a:ext cx="8229600" cy="2548880"/>
          </a:xfrm>
        </p:spPr>
        <p:txBody>
          <a:bodyPr>
            <a:normAutofit/>
          </a:bodyPr>
          <a:lstStyle/>
          <a:p>
            <a:r>
              <a:rPr lang="en-US" altLang="zh-TW" dirty="0"/>
              <a:t>Bluetooth devices shall use the </a:t>
            </a:r>
            <a:r>
              <a:rPr lang="en-US" altLang="zh-TW" dirty="0" err="1"/>
              <a:t>bitstream</a:t>
            </a:r>
            <a:r>
              <a:rPr lang="en-US" altLang="zh-TW" dirty="0"/>
              <a:t> processing schemes as defined </a:t>
            </a:r>
            <a:r>
              <a:rPr lang="en-US" altLang="zh-TW" dirty="0" smtClean="0"/>
              <a:t>in the </a:t>
            </a:r>
            <a:r>
              <a:rPr lang="en-US" altLang="zh-TW" dirty="0"/>
              <a:t>following </a:t>
            </a:r>
            <a:endParaRPr lang="en-US" altLang="zh-TW" dirty="0" smtClean="0"/>
          </a:p>
          <a:p>
            <a:r>
              <a:rPr lang="en-US" altLang="zh-TW" i="1" dirty="0" smtClean="0"/>
              <a:t>Payload </a:t>
            </a:r>
            <a:r>
              <a:rPr lang="en-US" altLang="zh-TW" i="1" dirty="0"/>
              <a:t>bit processes</a:t>
            </a:r>
            <a:endParaRPr lang="en-US" altLang="zh-TW" dirty="0" smtClean="0"/>
          </a:p>
          <a:p>
            <a:endParaRPr lang="en-US" altLang="zh-TW" dirty="0"/>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370" y="4149080"/>
            <a:ext cx="777240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0607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LINK LAYER DEVICE </a:t>
            </a:r>
            <a:r>
              <a:rPr lang="en-US" altLang="zh-TW" b="1" dirty="0" smtClean="0"/>
              <a:t>FILTERING</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a:t>The Link Layer may perform device filtering </a:t>
            </a:r>
            <a:r>
              <a:rPr lang="en-US" altLang="zh-TW" b="1" dirty="0"/>
              <a:t>based on the device addres</a:t>
            </a:r>
            <a:r>
              <a:rPr lang="en-US" altLang="zh-TW" dirty="0"/>
              <a:t>s of </a:t>
            </a:r>
            <a:r>
              <a:rPr lang="en-US" altLang="zh-TW" dirty="0" smtClean="0"/>
              <a:t>the peer </a:t>
            </a:r>
            <a:r>
              <a:rPr lang="en-US" altLang="zh-TW" dirty="0"/>
              <a:t>device</a:t>
            </a:r>
            <a:r>
              <a:rPr lang="en-US" altLang="zh-TW" dirty="0" smtClean="0"/>
              <a:t>.</a:t>
            </a:r>
          </a:p>
          <a:p>
            <a:r>
              <a:rPr lang="en-US" altLang="zh-TW" dirty="0" smtClean="0"/>
              <a:t>Link </a:t>
            </a:r>
            <a:r>
              <a:rPr lang="en-US" altLang="zh-TW" dirty="0"/>
              <a:t>Layer Device Filtering is used by the Link Layer to </a:t>
            </a:r>
            <a:r>
              <a:rPr lang="en-US" altLang="zh-TW" b="1" dirty="0" smtClean="0"/>
              <a:t>minimize the </a:t>
            </a:r>
            <a:r>
              <a:rPr lang="en-US" altLang="zh-TW" b="1" dirty="0"/>
              <a:t>number of devices to which it responds</a:t>
            </a:r>
            <a:r>
              <a:rPr lang="en-US" altLang="zh-TW" dirty="0" smtClean="0"/>
              <a:t>.</a:t>
            </a:r>
          </a:p>
          <a:p>
            <a:r>
              <a:rPr lang="en-US" altLang="zh-TW" dirty="0" smtClean="0"/>
              <a:t>The </a:t>
            </a:r>
            <a:r>
              <a:rPr lang="en-US" altLang="zh-TW" dirty="0"/>
              <a:t>filter policies for the Advertising State, Scanning State and Initiating </a:t>
            </a:r>
            <a:r>
              <a:rPr lang="en-US" altLang="zh-TW" dirty="0" smtClean="0"/>
              <a:t>State </a:t>
            </a:r>
            <a:r>
              <a:rPr lang="en-US" altLang="zh-TW" b="1" dirty="0" smtClean="0"/>
              <a:t>are </a:t>
            </a:r>
            <a:r>
              <a:rPr lang="en-US" altLang="zh-TW" b="1" dirty="0"/>
              <a:t>independent of each other</a:t>
            </a:r>
            <a:r>
              <a:rPr lang="en-US" altLang="zh-TW"/>
              <a:t>. </a:t>
            </a:r>
            <a:endParaRPr lang="en-US" altLang="zh-TW" dirty="0" smtClean="0"/>
          </a:p>
          <a:p>
            <a:r>
              <a:rPr lang="en-US" altLang="zh-TW" dirty="0" smtClean="0"/>
              <a:t>If </a:t>
            </a:r>
            <a:r>
              <a:rPr lang="en-US" altLang="zh-TW" dirty="0"/>
              <a:t>the Link Layer </a:t>
            </a:r>
            <a:r>
              <a:rPr lang="en-US" altLang="zh-TW" dirty="0" smtClean="0"/>
              <a:t>does not </a:t>
            </a:r>
            <a:r>
              <a:rPr lang="en-US" altLang="zh-TW" dirty="0"/>
              <a:t>support the Advertising State, Scanning State, or Initiating State, the </a:t>
            </a:r>
            <a:r>
              <a:rPr lang="en-US" altLang="zh-TW" dirty="0" smtClean="0"/>
              <a:t>corresponding filter </a:t>
            </a:r>
            <a:r>
              <a:rPr lang="en-US" altLang="zh-TW" dirty="0"/>
              <a:t>policy is not required to be supported.</a:t>
            </a:r>
          </a:p>
          <a:p>
            <a:endParaRPr lang="en-US" altLang="zh-TW" b="1"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67723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White List</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a:t>The set of devices that the Link Layer uses for device filtering is called the White </a:t>
            </a:r>
            <a:r>
              <a:rPr lang="en-US" altLang="zh-TW" dirty="0" smtClean="0"/>
              <a:t>List.</a:t>
            </a:r>
            <a:endParaRPr lang="en-US" altLang="zh-TW" dirty="0"/>
          </a:p>
          <a:p>
            <a:pPr lvl="1"/>
            <a:r>
              <a:rPr lang="en-US" altLang="zh-TW" dirty="0"/>
              <a:t>A White List contains a set of White List Records used for Link Layer Device Filtering. </a:t>
            </a:r>
          </a:p>
          <a:p>
            <a:r>
              <a:rPr lang="en-US" altLang="zh-TW" dirty="0"/>
              <a:t>A White List Record </a:t>
            </a:r>
            <a:r>
              <a:rPr lang="en-US" altLang="zh-TW" b="1" dirty="0"/>
              <a:t>contains both the device address </a:t>
            </a:r>
            <a:r>
              <a:rPr lang="en-US" altLang="zh-TW" dirty="0"/>
              <a:t>and the </a:t>
            </a:r>
            <a:r>
              <a:rPr lang="en-US" altLang="zh-TW" b="1" dirty="0"/>
              <a:t>device address type </a:t>
            </a:r>
            <a:r>
              <a:rPr lang="en-US" altLang="zh-TW" dirty="0"/>
              <a:t>(public or random). </a:t>
            </a:r>
            <a:endParaRPr lang="en-US" altLang="zh-TW" dirty="0" smtClean="0"/>
          </a:p>
          <a:p>
            <a:r>
              <a:rPr lang="en-US" altLang="zh-TW" dirty="0" smtClean="0"/>
              <a:t>All </a:t>
            </a:r>
            <a:r>
              <a:rPr lang="en-US" altLang="zh-TW" dirty="0"/>
              <a:t>Link Layers supporting Link Layer </a:t>
            </a:r>
            <a:r>
              <a:rPr lang="en-US" altLang="zh-TW" dirty="0" smtClean="0"/>
              <a:t>Device Filtering </a:t>
            </a:r>
            <a:r>
              <a:rPr lang="en-US" altLang="zh-TW" dirty="0"/>
              <a:t>shall support a White List capable of </a:t>
            </a:r>
            <a:r>
              <a:rPr lang="en-US" altLang="zh-TW" b="1" dirty="0"/>
              <a:t>storing at least one White List Record</a:t>
            </a:r>
            <a:r>
              <a:rPr lang="en-US" altLang="zh-TW" dirty="0"/>
              <a:t>.</a:t>
            </a:r>
          </a:p>
          <a:p>
            <a:r>
              <a:rPr lang="en-US" altLang="zh-TW" dirty="0"/>
              <a:t>On reset, the White List shall </a:t>
            </a:r>
            <a:r>
              <a:rPr lang="en-US" altLang="zh-TW" b="1" dirty="0"/>
              <a:t>be empty</a:t>
            </a:r>
            <a:r>
              <a:rPr lang="en-US" altLang="zh-TW" dirty="0"/>
              <a:t>.</a:t>
            </a:r>
          </a:p>
          <a:p>
            <a:r>
              <a:rPr lang="en-US" altLang="zh-TW" dirty="0"/>
              <a:t>The White List is configured by the Host and is used by the Link Layer to filter advertisers, scanners or initiators. </a:t>
            </a:r>
            <a:endParaRPr lang="en-US" altLang="zh-TW" dirty="0" smtClean="0"/>
          </a:p>
          <a:p>
            <a:r>
              <a:rPr lang="en-US" altLang="zh-TW" dirty="0" smtClean="0"/>
              <a:t>This </a:t>
            </a:r>
            <a:r>
              <a:rPr lang="en-US" altLang="zh-TW" dirty="0"/>
              <a:t>allows the Host to configure the Link Layer to act on a request </a:t>
            </a:r>
            <a:r>
              <a:rPr lang="en-US" altLang="zh-TW" b="1" dirty="0"/>
              <a:t>without awakening the Host</a:t>
            </a:r>
            <a:r>
              <a:rPr lang="en-US" altLang="zh-TW" dirty="0"/>
              <a:t>.</a:t>
            </a:r>
          </a:p>
          <a:p>
            <a:r>
              <a:rPr lang="en-US" altLang="zh-TW" dirty="0"/>
              <a:t>All the device filter policies shall use the same White </a:t>
            </a:r>
            <a:r>
              <a:rPr lang="en-US" altLang="zh-TW" dirty="0" smtClean="0"/>
              <a:t>List.</a:t>
            </a:r>
            <a:endParaRPr lang="zh-TW" altLang="en-US" dirty="0"/>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4088775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Standby </a:t>
            </a:r>
            <a:r>
              <a:rPr lang="en-US" altLang="zh-TW" b="1" dirty="0" smtClean="0"/>
              <a:t>State</a:t>
            </a:r>
            <a:endParaRPr lang="zh-TW" altLang="en-US" dirty="0"/>
          </a:p>
        </p:txBody>
      </p:sp>
      <p:sp>
        <p:nvSpPr>
          <p:cNvPr id="3" name="內容版面配置區 2"/>
          <p:cNvSpPr>
            <a:spLocks noGrp="1"/>
          </p:cNvSpPr>
          <p:nvPr>
            <p:ph idx="1"/>
          </p:nvPr>
        </p:nvSpPr>
        <p:spPr/>
        <p:txBody>
          <a:bodyPr/>
          <a:lstStyle/>
          <a:p>
            <a:r>
              <a:rPr lang="en-US" altLang="zh-TW" dirty="0" smtClean="0"/>
              <a:t>The </a:t>
            </a:r>
            <a:r>
              <a:rPr lang="en-US" altLang="zh-TW" dirty="0"/>
              <a:t>Standby State is the default state in the Link Layer. </a:t>
            </a:r>
            <a:endParaRPr lang="en-US" altLang="zh-TW" dirty="0" smtClean="0"/>
          </a:p>
          <a:p>
            <a:r>
              <a:rPr lang="en-US" altLang="zh-TW" dirty="0" smtClean="0"/>
              <a:t>The </a:t>
            </a:r>
            <a:r>
              <a:rPr lang="en-US" altLang="zh-TW" dirty="0"/>
              <a:t>Link Layer </a:t>
            </a:r>
            <a:r>
              <a:rPr lang="en-US" altLang="zh-TW" dirty="0" smtClean="0"/>
              <a:t>shall not </a:t>
            </a:r>
            <a:r>
              <a:rPr lang="en-US" altLang="zh-TW" dirty="0"/>
              <a:t>send or receive packets in the Standby State. </a:t>
            </a:r>
            <a:endParaRPr lang="en-US" altLang="zh-TW" dirty="0" smtClean="0"/>
          </a:p>
          <a:p>
            <a:r>
              <a:rPr lang="en-US" altLang="zh-TW" dirty="0" smtClean="0"/>
              <a:t>The </a:t>
            </a:r>
            <a:r>
              <a:rPr lang="en-US" altLang="zh-TW" dirty="0"/>
              <a:t>Link Layer may leave </a:t>
            </a:r>
            <a:r>
              <a:rPr lang="en-US" altLang="zh-TW" dirty="0" smtClean="0"/>
              <a:t>the Standby </a:t>
            </a:r>
            <a:r>
              <a:rPr lang="en-US" altLang="zh-TW" dirty="0"/>
              <a:t>State to enter the Advertising State, Scanning State or Initiator State.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388614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Advertising </a:t>
            </a:r>
            <a:r>
              <a:rPr lang="en-US" altLang="zh-TW" b="1" dirty="0" smtClean="0"/>
              <a:t>State</a:t>
            </a:r>
            <a:endParaRPr lang="zh-TW" altLang="en-US" dirty="0"/>
          </a:p>
        </p:txBody>
      </p:sp>
      <p:sp>
        <p:nvSpPr>
          <p:cNvPr id="3" name="內容版面配置區 2"/>
          <p:cNvSpPr>
            <a:spLocks noGrp="1"/>
          </p:cNvSpPr>
          <p:nvPr>
            <p:ph idx="1"/>
          </p:nvPr>
        </p:nvSpPr>
        <p:spPr>
          <a:xfrm>
            <a:off x="457200" y="1600200"/>
            <a:ext cx="8229600" cy="4565103"/>
          </a:xfrm>
        </p:spPr>
        <p:txBody>
          <a:bodyPr>
            <a:normAutofit fontScale="85000" lnSpcReduction="20000"/>
          </a:bodyPr>
          <a:lstStyle/>
          <a:p>
            <a:r>
              <a:rPr lang="en-US" altLang="zh-TW" dirty="0" smtClean="0"/>
              <a:t>The </a:t>
            </a:r>
            <a:r>
              <a:rPr lang="en-US" altLang="zh-TW" dirty="0"/>
              <a:t>Link Layer shall enter the Advertising State when directed by the Host.</a:t>
            </a:r>
          </a:p>
          <a:p>
            <a:r>
              <a:rPr lang="en-US" altLang="zh-TW" dirty="0"/>
              <a:t>When placed in the Advertising State, the Link Layer shall send </a:t>
            </a:r>
            <a:r>
              <a:rPr lang="en-US" altLang="zh-TW" dirty="0" smtClean="0"/>
              <a:t>advertising PDUs in </a:t>
            </a:r>
            <a:r>
              <a:rPr lang="en-US" altLang="zh-TW" dirty="0"/>
              <a:t>advertising events</a:t>
            </a:r>
            <a:r>
              <a:rPr lang="en-US" altLang="zh-TW" dirty="0" smtClean="0"/>
              <a:t>.</a:t>
            </a:r>
          </a:p>
          <a:p>
            <a:r>
              <a:rPr lang="en-US" altLang="zh-TW" dirty="0"/>
              <a:t>Each advertising event is composed of one or more advertising PDUs sent </a:t>
            </a:r>
            <a:r>
              <a:rPr lang="en-US" altLang="zh-TW" dirty="0" smtClean="0"/>
              <a:t>on used </a:t>
            </a:r>
            <a:r>
              <a:rPr lang="en-US" altLang="zh-TW" dirty="0"/>
              <a:t>advertising channel indexes. </a:t>
            </a:r>
            <a:endParaRPr lang="en-US" altLang="zh-TW" dirty="0" smtClean="0"/>
          </a:p>
          <a:p>
            <a:r>
              <a:rPr lang="en-US" altLang="zh-TW" dirty="0" smtClean="0"/>
              <a:t>The </a:t>
            </a:r>
            <a:r>
              <a:rPr lang="en-US" altLang="zh-TW" dirty="0"/>
              <a:t>advertising event shall be closed </a:t>
            </a:r>
            <a:r>
              <a:rPr lang="en-US" altLang="zh-TW" dirty="0" smtClean="0"/>
              <a:t>after one </a:t>
            </a:r>
            <a:r>
              <a:rPr lang="en-US" altLang="zh-TW" dirty="0"/>
              <a:t>advertising PDU has been sent on each of the used advertising </a:t>
            </a:r>
            <a:r>
              <a:rPr lang="en-US" altLang="zh-TW" dirty="0" smtClean="0"/>
              <a:t>channel Indexes </a:t>
            </a:r>
          </a:p>
          <a:p>
            <a:r>
              <a:rPr lang="en-US" altLang="zh-TW" dirty="0" smtClean="0"/>
              <a:t>or </a:t>
            </a:r>
            <a:r>
              <a:rPr lang="en-US" altLang="zh-TW" dirty="0"/>
              <a:t>the advertiser may close an advertising </a:t>
            </a:r>
            <a:r>
              <a:rPr lang="en-US" altLang="zh-TW" dirty="0" smtClean="0"/>
              <a:t>event earlier </a:t>
            </a:r>
            <a:r>
              <a:rPr lang="en-US" altLang="zh-TW" dirty="0"/>
              <a:t>to accommodate other </a:t>
            </a:r>
            <a:r>
              <a:rPr lang="en-US" altLang="zh-TW" dirty="0" smtClean="0"/>
              <a:t>functionality.</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3435315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lstStyle/>
          <a:p>
            <a:r>
              <a:rPr lang="en-US" altLang="zh-TW" dirty="0" smtClean="0"/>
              <a:t>Advertising</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13" y="980728"/>
            <a:ext cx="8931416" cy="5299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003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OVERVIEW OF BLUETOOTH LOW ENERGY OPERATION</a:t>
            </a:r>
            <a:endParaRPr lang="zh-TW" altLang="en-US" dirty="0"/>
          </a:p>
        </p:txBody>
      </p:sp>
      <p:sp>
        <p:nvSpPr>
          <p:cNvPr id="3" name="內容版面配置區 2"/>
          <p:cNvSpPr>
            <a:spLocks noGrp="1"/>
          </p:cNvSpPr>
          <p:nvPr>
            <p:ph idx="1"/>
          </p:nvPr>
        </p:nvSpPr>
        <p:spPr/>
        <p:txBody>
          <a:bodyPr>
            <a:normAutofit fontScale="47500" lnSpcReduction="20000"/>
          </a:bodyPr>
          <a:lstStyle/>
          <a:p>
            <a:r>
              <a:rPr lang="en-US" altLang="zh-TW" dirty="0"/>
              <a:t>Devices that transmit advertising packets on the advertising PHY channels </a:t>
            </a:r>
            <a:r>
              <a:rPr lang="en-US" altLang="zh-TW" dirty="0" smtClean="0"/>
              <a:t>are referred </a:t>
            </a:r>
            <a:r>
              <a:rPr lang="en-US" altLang="zh-TW" dirty="0"/>
              <a:t>to as </a:t>
            </a:r>
            <a:r>
              <a:rPr lang="en-US" altLang="zh-TW" b="1" dirty="0"/>
              <a:t>advertisers</a:t>
            </a:r>
            <a:r>
              <a:rPr lang="en-US" altLang="zh-TW" dirty="0" smtClean="0"/>
              <a:t>.</a:t>
            </a:r>
          </a:p>
          <a:p>
            <a:r>
              <a:rPr lang="en-US" altLang="zh-TW" dirty="0" smtClean="0"/>
              <a:t>Devices </a:t>
            </a:r>
            <a:r>
              <a:rPr lang="en-US" altLang="zh-TW" dirty="0"/>
              <a:t>that receive advertising on the </a:t>
            </a:r>
            <a:r>
              <a:rPr lang="en-US" altLang="zh-TW" dirty="0" smtClean="0"/>
              <a:t>advertising channels </a:t>
            </a:r>
            <a:r>
              <a:rPr lang="en-US" altLang="zh-TW" dirty="0"/>
              <a:t>without the intention to connect to the advertising device are </a:t>
            </a:r>
            <a:r>
              <a:rPr lang="en-US" altLang="zh-TW" dirty="0" smtClean="0"/>
              <a:t>referred to </a:t>
            </a:r>
            <a:r>
              <a:rPr lang="en-US" altLang="zh-TW" dirty="0"/>
              <a:t>as </a:t>
            </a:r>
            <a:r>
              <a:rPr lang="en-US" altLang="zh-TW" b="1" dirty="0"/>
              <a:t>scanners</a:t>
            </a:r>
            <a:r>
              <a:rPr lang="en-US" altLang="zh-TW" dirty="0" smtClean="0"/>
              <a:t>.</a:t>
            </a:r>
          </a:p>
          <a:p>
            <a:r>
              <a:rPr lang="en-US" altLang="zh-TW" dirty="0"/>
              <a:t>Devices that need to form a connection to another device listen for </a:t>
            </a:r>
            <a:r>
              <a:rPr lang="en-US" altLang="zh-TW" dirty="0" smtClean="0"/>
              <a:t>connectable advertising </a:t>
            </a:r>
            <a:r>
              <a:rPr lang="en-US" altLang="zh-TW" dirty="0"/>
              <a:t>packets. Such devices are referred to as </a:t>
            </a:r>
            <a:r>
              <a:rPr lang="en-US" altLang="zh-TW" b="1" dirty="0"/>
              <a:t>initiators</a:t>
            </a:r>
            <a:r>
              <a:rPr lang="en-US" altLang="zh-TW" dirty="0"/>
              <a:t>. </a:t>
            </a:r>
            <a:endParaRPr lang="en-US" altLang="zh-TW" dirty="0" smtClean="0"/>
          </a:p>
          <a:p>
            <a:r>
              <a:rPr lang="en-US" altLang="zh-TW" dirty="0" smtClean="0"/>
              <a:t>If </a:t>
            </a:r>
            <a:r>
              <a:rPr lang="en-US" altLang="zh-TW" dirty="0"/>
              <a:t>the </a:t>
            </a:r>
            <a:r>
              <a:rPr lang="en-US" altLang="zh-TW" dirty="0" smtClean="0"/>
              <a:t>advertiser is </a:t>
            </a:r>
            <a:r>
              <a:rPr lang="en-US" altLang="zh-TW" dirty="0"/>
              <a:t>using a connectable advertising event, an initiator may make a connection</a:t>
            </a:r>
          </a:p>
          <a:p>
            <a:r>
              <a:rPr lang="en-US" altLang="zh-TW" dirty="0"/>
              <a:t>request using the same advertising PHY channel on which it received the connectable</a:t>
            </a:r>
          </a:p>
          <a:p>
            <a:r>
              <a:rPr lang="en-US" altLang="zh-TW" dirty="0"/>
              <a:t>advertising packet. </a:t>
            </a:r>
            <a:endParaRPr lang="en-US" altLang="zh-TW" dirty="0" smtClean="0"/>
          </a:p>
          <a:p>
            <a:r>
              <a:rPr lang="en-US" altLang="zh-TW" dirty="0" smtClean="0"/>
              <a:t>The </a:t>
            </a:r>
            <a:r>
              <a:rPr lang="en-US" altLang="zh-TW" dirty="0"/>
              <a:t>advertising event is ended and </a:t>
            </a:r>
            <a:r>
              <a:rPr lang="en-US" altLang="zh-TW" dirty="0" smtClean="0"/>
              <a:t>connection events </a:t>
            </a:r>
            <a:r>
              <a:rPr lang="en-US" altLang="zh-TW" dirty="0"/>
              <a:t>begin if the advertiser receives and accepts the request for a </a:t>
            </a:r>
            <a:r>
              <a:rPr lang="en-US" altLang="zh-TW" dirty="0" smtClean="0"/>
              <a:t>connection be </a:t>
            </a:r>
            <a:r>
              <a:rPr lang="en-US" altLang="zh-TW" dirty="0"/>
              <a:t>initiated. </a:t>
            </a:r>
            <a:endParaRPr lang="en-US" altLang="zh-TW" dirty="0" smtClean="0"/>
          </a:p>
          <a:p>
            <a:r>
              <a:rPr lang="en-US" altLang="zh-TW" dirty="0" smtClean="0"/>
              <a:t>Once </a:t>
            </a:r>
            <a:r>
              <a:rPr lang="en-US" altLang="zh-TW" dirty="0"/>
              <a:t>a connection is established, the initiator becomes </a:t>
            </a:r>
            <a:r>
              <a:rPr lang="en-US" altLang="zh-TW" dirty="0" smtClean="0"/>
              <a:t>the </a:t>
            </a:r>
            <a:r>
              <a:rPr lang="en-US" altLang="zh-TW" b="1" dirty="0" smtClean="0"/>
              <a:t>master </a:t>
            </a:r>
            <a:r>
              <a:rPr lang="en-US" altLang="zh-TW" dirty="0"/>
              <a:t>device in what is referred to as a </a:t>
            </a:r>
            <a:r>
              <a:rPr lang="en-US" altLang="zh-TW" b="1" dirty="0" err="1"/>
              <a:t>piconet</a:t>
            </a:r>
            <a:r>
              <a:rPr lang="en-US" altLang="zh-TW" b="1" dirty="0"/>
              <a:t> </a:t>
            </a:r>
            <a:r>
              <a:rPr lang="en-US" altLang="zh-TW" dirty="0"/>
              <a:t>and the advertising </a:t>
            </a:r>
            <a:r>
              <a:rPr lang="en-US" altLang="zh-TW" dirty="0" smtClean="0"/>
              <a:t>device becomes </a:t>
            </a:r>
            <a:r>
              <a:rPr lang="en-US" altLang="zh-TW" dirty="0"/>
              <a:t>the </a:t>
            </a:r>
            <a:r>
              <a:rPr lang="en-US" altLang="zh-TW" b="1" dirty="0"/>
              <a:t>slave </a:t>
            </a:r>
            <a:r>
              <a:rPr lang="en-US" altLang="zh-TW" dirty="0"/>
              <a:t>device. </a:t>
            </a:r>
            <a:endParaRPr lang="en-US" altLang="zh-TW" dirty="0" smtClean="0"/>
          </a:p>
          <a:p>
            <a:r>
              <a:rPr lang="en-US" altLang="zh-TW" dirty="0" smtClean="0"/>
              <a:t>Connection </a:t>
            </a:r>
            <a:r>
              <a:rPr lang="en-US" altLang="zh-TW" dirty="0"/>
              <a:t>events are used to send data </a:t>
            </a:r>
            <a:r>
              <a:rPr lang="en-US" altLang="zh-TW" dirty="0" smtClean="0"/>
              <a:t>packets between </a:t>
            </a:r>
            <a:r>
              <a:rPr lang="en-US" altLang="zh-TW" dirty="0"/>
              <a:t>the master and slave devices. </a:t>
            </a:r>
            <a:endParaRPr lang="en-US" altLang="zh-TW" dirty="0" smtClean="0"/>
          </a:p>
          <a:p>
            <a:r>
              <a:rPr lang="en-US" altLang="zh-TW" dirty="0" smtClean="0"/>
              <a:t>In </a:t>
            </a:r>
            <a:r>
              <a:rPr lang="en-US" altLang="zh-TW" dirty="0"/>
              <a:t>connection events, channel </a:t>
            </a:r>
            <a:r>
              <a:rPr lang="en-US" altLang="zh-TW" dirty="0" smtClean="0"/>
              <a:t>hopping occurs </a:t>
            </a:r>
            <a:r>
              <a:rPr lang="en-US" altLang="zh-TW" dirty="0"/>
              <a:t>at the start of each connection event. </a:t>
            </a:r>
            <a:endParaRPr lang="en-US" altLang="zh-TW" dirty="0" smtClean="0"/>
          </a:p>
          <a:p>
            <a:r>
              <a:rPr lang="en-US" altLang="zh-TW" dirty="0" smtClean="0"/>
              <a:t>Within </a:t>
            </a:r>
            <a:r>
              <a:rPr lang="en-US" altLang="zh-TW" dirty="0"/>
              <a:t>a connection event, </a:t>
            </a:r>
            <a:r>
              <a:rPr lang="en-US" altLang="zh-TW" dirty="0" smtClean="0"/>
              <a:t>the master </a:t>
            </a:r>
            <a:r>
              <a:rPr lang="en-US" altLang="zh-TW" dirty="0"/>
              <a:t>and slave alternate sending data packets using the same data </a:t>
            </a:r>
            <a:r>
              <a:rPr lang="en-US" altLang="zh-TW" dirty="0" smtClean="0"/>
              <a:t>PHY channel</a:t>
            </a:r>
            <a:r>
              <a:rPr lang="en-US" altLang="zh-TW" dirty="0"/>
              <a:t>. </a:t>
            </a:r>
            <a:endParaRPr lang="en-US" altLang="zh-TW" dirty="0" smtClean="0"/>
          </a:p>
          <a:p>
            <a:r>
              <a:rPr lang="en-US" altLang="zh-TW" dirty="0" smtClean="0"/>
              <a:t>The </a:t>
            </a:r>
            <a:r>
              <a:rPr lang="en-US" altLang="zh-TW" dirty="0"/>
              <a:t>master initiates the beginning of each connection event and </a:t>
            </a:r>
            <a:r>
              <a:rPr lang="en-US" altLang="zh-TW" dirty="0" smtClean="0"/>
              <a:t>can end </a:t>
            </a:r>
            <a:r>
              <a:rPr lang="en-US" altLang="zh-TW" dirty="0"/>
              <a:t>each connection event at any time.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495242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advertising </a:t>
            </a:r>
            <a:r>
              <a:rPr lang="en-US" altLang="zh-TW" dirty="0" smtClean="0"/>
              <a:t>event type</a:t>
            </a:r>
            <a:endParaRPr lang="zh-TW" altLang="en-US" dirty="0"/>
          </a:p>
        </p:txBody>
      </p:sp>
      <p:sp>
        <p:nvSpPr>
          <p:cNvPr id="3" name="內容版面配置區 2"/>
          <p:cNvSpPr>
            <a:spLocks noGrp="1"/>
          </p:cNvSpPr>
          <p:nvPr>
            <p:ph idx="1"/>
          </p:nvPr>
        </p:nvSpPr>
        <p:spPr>
          <a:xfrm>
            <a:off x="457200" y="1600201"/>
            <a:ext cx="8229600" cy="1684784"/>
          </a:xfrm>
        </p:spPr>
        <p:txBody>
          <a:bodyPr>
            <a:normAutofit fontScale="85000" lnSpcReduction="20000"/>
          </a:bodyPr>
          <a:lstStyle/>
          <a:p>
            <a:r>
              <a:rPr lang="en-US" altLang="zh-TW" dirty="0" smtClean="0"/>
              <a:t>a </a:t>
            </a:r>
            <a:r>
              <a:rPr lang="en-US" altLang="zh-TW" dirty="0"/>
              <a:t>connectable undirected event</a:t>
            </a:r>
          </a:p>
          <a:p>
            <a:r>
              <a:rPr lang="en-US" altLang="zh-TW" dirty="0" smtClean="0"/>
              <a:t>a </a:t>
            </a:r>
            <a:r>
              <a:rPr lang="en-US" altLang="zh-TW" dirty="0"/>
              <a:t>connectable directed event</a:t>
            </a:r>
          </a:p>
          <a:p>
            <a:r>
              <a:rPr lang="en-US" altLang="zh-TW" dirty="0" smtClean="0"/>
              <a:t>a </a:t>
            </a:r>
            <a:r>
              <a:rPr lang="en-US" altLang="zh-TW" dirty="0"/>
              <a:t>non-connectable undirected event</a:t>
            </a:r>
          </a:p>
          <a:p>
            <a:r>
              <a:rPr lang="en-US" altLang="zh-TW" dirty="0" smtClean="0"/>
              <a:t>a </a:t>
            </a:r>
            <a:r>
              <a:rPr lang="en-US" altLang="zh-TW" dirty="0" err="1"/>
              <a:t>scannable</a:t>
            </a:r>
            <a:r>
              <a:rPr lang="en-US" altLang="zh-TW" dirty="0"/>
              <a:t> undirected event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356992"/>
            <a:ext cx="6351797"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09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Part I </a:t>
            </a:r>
            <a:br>
              <a:rPr lang="en-US" altLang="zh-TW" dirty="0" smtClean="0"/>
            </a:br>
            <a:r>
              <a:rPr lang="en-US" altLang="zh-TW" dirty="0" smtClean="0"/>
              <a:t>BTLE introduction</a:t>
            </a:r>
            <a:endParaRPr lang="zh-TW" altLang="en-US" dirty="0"/>
          </a:p>
        </p:txBody>
      </p:sp>
      <p:sp>
        <p:nvSpPr>
          <p:cNvPr id="3" name="內容版面配置區 2"/>
          <p:cNvSpPr>
            <a:spLocks noGrp="1"/>
          </p:cNvSpPr>
          <p:nvPr>
            <p:ph idx="1"/>
          </p:nvPr>
        </p:nvSpPr>
        <p:spPr/>
        <p:txBody>
          <a:bodyPr>
            <a:normAutofit/>
          </a:bodyPr>
          <a:lstStyle/>
          <a:p>
            <a:r>
              <a:rPr lang="en-US" altLang="zh-TW" dirty="0" smtClean="0"/>
              <a:t>Bluetooth Low Energy, Bluetooth Core V4.0</a:t>
            </a:r>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926165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Scanning </a:t>
            </a:r>
            <a:r>
              <a:rPr lang="en-US" altLang="zh-TW" b="1" dirty="0" smtClean="0"/>
              <a:t>State</a:t>
            </a:r>
            <a:endParaRPr lang="zh-TW" altLang="en-US" dirty="0"/>
          </a:p>
        </p:txBody>
      </p:sp>
      <p:sp>
        <p:nvSpPr>
          <p:cNvPr id="3" name="內容版面配置區 2"/>
          <p:cNvSpPr>
            <a:spLocks noGrp="1"/>
          </p:cNvSpPr>
          <p:nvPr>
            <p:ph idx="1"/>
          </p:nvPr>
        </p:nvSpPr>
        <p:spPr/>
        <p:txBody>
          <a:bodyPr>
            <a:normAutofit/>
          </a:bodyPr>
          <a:lstStyle/>
          <a:p>
            <a:r>
              <a:rPr lang="en-US" altLang="zh-TW" dirty="0" smtClean="0"/>
              <a:t>The </a:t>
            </a:r>
            <a:r>
              <a:rPr lang="en-US" altLang="zh-TW" dirty="0"/>
              <a:t>Link Layer shall enter the Scanning State when directed by the Host.</a:t>
            </a:r>
          </a:p>
          <a:p>
            <a:r>
              <a:rPr lang="en-US" altLang="zh-TW" dirty="0"/>
              <a:t>When scanning, the Link Layer shall listen on the advertising channel indices.</a:t>
            </a:r>
          </a:p>
          <a:p>
            <a:r>
              <a:rPr lang="en-US" altLang="zh-TW" dirty="0"/>
              <a:t>There are two types of scanning, determined by the Host: passive and active.</a:t>
            </a:r>
          </a:p>
          <a:p>
            <a:r>
              <a:rPr lang="en-US" altLang="zh-TW" dirty="0"/>
              <a:t>There are no strict timing or advertising channel index selection rules for scanning.</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65645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Active Scanning</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4" y="1484784"/>
            <a:ext cx="9090186" cy="4762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5702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Initiating State</a:t>
            </a:r>
            <a:endParaRPr lang="zh-TW" altLang="en-US" dirty="0"/>
          </a:p>
        </p:txBody>
      </p:sp>
      <p:sp>
        <p:nvSpPr>
          <p:cNvPr id="3" name="內容版面配置區 2"/>
          <p:cNvSpPr>
            <a:spLocks noGrp="1"/>
          </p:cNvSpPr>
          <p:nvPr>
            <p:ph idx="1"/>
          </p:nvPr>
        </p:nvSpPr>
        <p:spPr>
          <a:xfrm>
            <a:off x="457200" y="1600200"/>
            <a:ext cx="8229600" cy="4709120"/>
          </a:xfrm>
        </p:spPr>
        <p:txBody>
          <a:bodyPr>
            <a:normAutofit fontScale="55000" lnSpcReduction="20000"/>
          </a:bodyPr>
          <a:lstStyle/>
          <a:p>
            <a:r>
              <a:rPr lang="en-US" altLang="zh-TW" dirty="0"/>
              <a:t>The Link Layer shall enter the Initiating State when directed by the Host. </a:t>
            </a:r>
            <a:endParaRPr lang="en-US" altLang="zh-TW" dirty="0" smtClean="0"/>
          </a:p>
          <a:p>
            <a:r>
              <a:rPr lang="en-US" altLang="zh-TW" dirty="0" smtClean="0"/>
              <a:t>When initiating</a:t>
            </a:r>
            <a:r>
              <a:rPr lang="en-US" altLang="zh-TW" dirty="0"/>
              <a:t>, the Link Layer shall listen on the advertising channel indices.</a:t>
            </a:r>
          </a:p>
          <a:p>
            <a:r>
              <a:rPr lang="en-US" altLang="zh-TW" dirty="0"/>
              <a:t>There are no strict timing or advertising channel index selection rules for initiators.</a:t>
            </a:r>
          </a:p>
          <a:p>
            <a:r>
              <a:rPr lang="en-US" altLang="zh-TW" dirty="0"/>
              <a:t>During initiating, the Link Layer listens on an advertising channel index for the</a:t>
            </a:r>
          </a:p>
          <a:p>
            <a:r>
              <a:rPr lang="en-US" altLang="zh-TW" dirty="0"/>
              <a:t>duration of the scan window, </a:t>
            </a:r>
            <a:r>
              <a:rPr lang="en-US" altLang="zh-TW" i="1" dirty="0" err="1"/>
              <a:t>scanWindow</a:t>
            </a:r>
            <a:r>
              <a:rPr lang="en-US" altLang="zh-TW" dirty="0"/>
              <a:t>. </a:t>
            </a:r>
            <a:endParaRPr lang="en-US" altLang="zh-TW" dirty="0" smtClean="0"/>
          </a:p>
          <a:p>
            <a:r>
              <a:rPr lang="en-US" altLang="zh-TW" dirty="0" smtClean="0"/>
              <a:t>The </a:t>
            </a:r>
            <a:r>
              <a:rPr lang="en-US" altLang="zh-TW" dirty="0"/>
              <a:t>scan interval, </a:t>
            </a:r>
            <a:r>
              <a:rPr lang="en-US" altLang="zh-TW" i="1" dirty="0" err="1"/>
              <a:t>scanInterval</a:t>
            </a:r>
            <a:r>
              <a:rPr lang="en-US" altLang="zh-TW" dirty="0"/>
              <a:t>, </a:t>
            </a:r>
            <a:r>
              <a:rPr lang="en-US" altLang="zh-TW" dirty="0" smtClean="0"/>
              <a:t>is defined </a:t>
            </a:r>
            <a:r>
              <a:rPr lang="en-US" altLang="zh-TW" dirty="0"/>
              <a:t>as the interval between the start of two consecutive scan windows.</a:t>
            </a:r>
          </a:p>
          <a:p>
            <a:r>
              <a:rPr lang="en-US" altLang="zh-TW" dirty="0"/>
              <a:t>The Link Layer should listen for the complete </a:t>
            </a:r>
            <a:r>
              <a:rPr lang="en-US" altLang="zh-TW" i="1" dirty="0" err="1"/>
              <a:t>scanWindow</a:t>
            </a:r>
            <a:r>
              <a:rPr lang="en-US" altLang="zh-TW" i="1" dirty="0"/>
              <a:t> </a:t>
            </a:r>
            <a:r>
              <a:rPr lang="en-US" altLang="zh-TW" dirty="0"/>
              <a:t>every </a:t>
            </a:r>
            <a:r>
              <a:rPr lang="en-US" altLang="zh-TW" i="1" dirty="0" err="1" smtClean="0"/>
              <a:t>scanInterval</a:t>
            </a:r>
            <a:r>
              <a:rPr lang="en-US" altLang="zh-TW" i="1" dirty="0" smtClean="0"/>
              <a:t> </a:t>
            </a:r>
            <a:r>
              <a:rPr lang="en-US" altLang="zh-TW" dirty="0" smtClean="0"/>
              <a:t>as </a:t>
            </a:r>
            <a:r>
              <a:rPr lang="en-US" altLang="zh-TW" dirty="0"/>
              <a:t>directed by the Host unless there is a scheduling conflict. </a:t>
            </a:r>
            <a:endParaRPr lang="en-US" altLang="zh-TW" dirty="0" smtClean="0"/>
          </a:p>
          <a:p>
            <a:r>
              <a:rPr lang="en-US" altLang="zh-TW" dirty="0" smtClean="0"/>
              <a:t>In </a:t>
            </a:r>
            <a:r>
              <a:rPr lang="en-US" altLang="zh-TW" dirty="0"/>
              <a:t>each scan window</a:t>
            </a:r>
            <a:r>
              <a:rPr lang="en-US" altLang="zh-TW" dirty="0" smtClean="0"/>
              <a:t>, the </a:t>
            </a:r>
            <a:r>
              <a:rPr lang="en-US" altLang="zh-TW" dirty="0"/>
              <a:t>Link Layer should listen on a different advertising channel index. </a:t>
            </a:r>
            <a:endParaRPr lang="en-US" altLang="zh-TW" dirty="0" smtClean="0"/>
          </a:p>
          <a:p>
            <a:r>
              <a:rPr lang="en-US" altLang="zh-TW" dirty="0" smtClean="0"/>
              <a:t>The Link </a:t>
            </a:r>
            <a:r>
              <a:rPr lang="en-US" altLang="zh-TW" dirty="0"/>
              <a:t>Layer shall use all the advertising channel indexes</a:t>
            </a:r>
            <a:r>
              <a:rPr lang="en-US" altLang="zh-TW" dirty="0" smtClean="0"/>
              <a:t>.</a:t>
            </a:r>
          </a:p>
          <a:p>
            <a:r>
              <a:rPr lang="en-US" altLang="zh-TW" dirty="0"/>
              <a:t>After sending the CONNECT_REQ PDU, the Link Layer shall exit the </a:t>
            </a:r>
            <a:r>
              <a:rPr lang="en-US" altLang="zh-TW" dirty="0" smtClean="0"/>
              <a:t>Initiating State</a:t>
            </a:r>
            <a:r>
              <a:rPr lang="en-US" altLang="zh-TW" dirty="0"/>
              <a:t>, and shall transition to the Connection State in the Master Role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3970564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CONNECTION STATE</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The Link Layer enters the Connection State when an initiator sends </a:t>
            </a:r>
            <a:r>
              <a:rPr lang="en-US" altLang="zh-TW" dirty="0" smtClean="0"/>
              <a:t>a CONNECT_REQ </a:t>
            </a:r>
            <a:r>
              <a:rPr lang="en-US" altLang="zh-TW" dirty="0"/>
              <a:t>PDU to an </a:t>
            </a:r>
            <a:r>
              <a:rPr lang="en-US" altLang="zh-TW" dirty="0" smtClean="0"/>
              <a:t>advertiser.</a:t>
            </a:r>
          </a:p>
          <a:p>
            <a:r>
              <a:rPr lang="en-US" altLang="zh-TW" dirty="0" smtClean="0"/>
              <a:t>An </a:t>
            </a:r>
            <a:r>
              <a:rPr lang="en-US" altLang="zh-TW" dirty="0"/>
              <a:t>advertiser receives </a:t>
            </a:r>
            <a:r>
              <a:rPr lang="en-US" altLang="zh-TW" dirty="0" smtClean="0"/>
              <a:t>a CONNECT_REQ </a:t>
            </a:r>
            <a:r>
              <a:rPr lang="en-US" altLang="zh-TW" dirty="0"/>
              <a:t>PDU from an initiator.</a:t>
            </a:r>
          </a:p>
          <a:p>
            <a:r>
              <a:rPr lang="en-US" altLang="zh-TW" dirty="0"/>
              <a:t>After entering the Connection State, the connection is considered to be created.</a:t>
            </a:r>
          </a:p>
          <a:p>
            <a:pPr lvl="1"/>
            <a:r>
              <a:rPr lang="en-US" altLang="zh-TW" dirty="0"/>
              <a:t>The connection is not considered to be established at this point</a:t>
            </a:r>
            <a:r>
              <a:rPr lang="en-US" altLang="zh-TW" dirty="0" smtClean="0"/>
              <a:t>.</a:t>
            </a:r>
          </a:p>
          <a:p>
            <a:r>
              <a:rPr lang="en-US" altLang="zh-TW" dirty="0" smtClean="0"/>
              <a:t>The connection is </a:t>
            </a:r>
            <a:r>
              <a:rPr lang="en-US" altLang="zh-TW" dirty="0"/>
              <a:t>only considered to be established once a data channel packet </a:t>
            </a:r>
            <a:r>
              <a:rPr lang="en-US" altLang="zh-TW" dirty="0" smtClean="0"/>
              <a:t>has been </a:t>
            </a:r>
            <a:r>
              <a:rPr lang="en-US" altLang="zh-TW" dirty="0"/>
              <a:t>received from the peer device. </a:t>
            </a:r>
            <a:endParaRPr lang="en-US" altLang="zh-TW" dirty="0" smtClean="0"/>
          </a:p>
          <a:p>
            <a:r>
              <a:rPr lang="en-US" altLang="zh-TW" dirty="0" smtClean="0"/>
              <a:t>The </a:t>
            </a:r>
            <a:r>
              <a:rPr lang="en-US" altLang="zh-TW" dirty="0"/>
              <a:t>only difference between a </a:t>
            </a:r>
            <a:r>
              <a:rPr lang="en-US" altLang="zh-TW" b="1" dirty="0" smtClean="0"/>
              <a:t>created</a:t>
            </a:r>
            <a:r>
              <a:rPr lang="en-US" altLang="zh-TW" dirty="0" smtClean="0"/>
              <a:t> connection and </a:t>
            </a:r>
            <a:r>
              <a:rPr lang="en-US" altLang="zh-TW" dirty="0"/>
              <a:t>a </a:t>
            </a:r>
            <a:r>
              <a:rPr lang="en-US" altLang="zh-TW" b="1" dirty="0"/>
              <a:t>established</a:t>
            </a:r>
            <a:r>
              <a:rPr lang="en-US" altLang="zh-TW" dirty="0"/>
              <a:t> </a:t>
            </a:r>
            <a:r>
              <a:rPr lang="en-US" altLang="zh-TW" dirty="0" smtClean="0"/>
              <a:t>connection is </a:t>
            </a:r>
            <a:r>
              <a:rPr lang="en-US" altLang="zh-TW" dirty="0"/>
              <a:t>the Link Layer </a:t>
            </a:r>
            <a:r>
              <a:rPr lang="en-US" altLang="zh-TW" dirty="0" smtClean="0"/>
              <a:t>connection supervision </a:t>
            </a:r>
            <a:r>
              <a:rPr lang="en-US" altLang="zh-TW" dirty="0"/>
              <a:t>timeout value that is </a:t>
            </a:r>
            <a:r>
              <a:rPr lang="en-US" altLang="zh-TW" dirty="0" smtClean="0"/>
              <a:t>used.</a:t>
            </a:r>
            <a:endParaRPr lang="en-US" altLang="zh-TW" dirty="0"/>
          </a:p>
          <a:p>
            <a:r>
              <a:rPr lang="en-US" altLang="zh-TW" dirty="0"/>
              <a:t>When two devices are in a connection, the two devices act in different roles. </a:t>
            </a:r>
            <a:endParaRPr lang="en-US" altLang="zh-TW" dirty="0" smtClean="0"/>
          </a:p>
          <a:p>
            <a:r>
              <a:rPr lang="en-US" altLang="zh-TW" dirty="0" smtClean="0"/>
              <a:t>A Link </a:t>
            </a:r>
            <a:r>
              <a:rPr lang="en-US" altLang="zh-TW" dirty="0"/>
              <a:t>Layer in the Master Role is called a master. A Link Layer in the Slave </a:t>
            </a:r>
            <a:r>
              <a:rPr lang="en-US" altLang="zh-TW" dirty="0" smtClean="0"/>
              <a:t>Role is </a:t>
            </a:r>
            <a:r>
              <a:rPr lang="en-US" altLang="zh-TW" dirty="0"/>
              <a:t>called a slave. </a:t>
            </a:r>
            <a:endParaRPr lang="en-US" altLang="zh-TW" dirty="0" smtClean="0"/>
          </a:p>
          <a:p>
            <a:r>
              <a:rPr lang="en-US" altLang="zh-TW" dirty="0" smtClean="0"/>
              <a:t>The </a:t>
            </a:r>
            <a:r>
              <a:rPr lang="en-US" altLang="zh-TW" dirty="0"/>
              <a:t>master controls the timing of a connection event. </a:t>
            </a:r>
            <a:endParaRPr lang="en-US" altLang="zh-TW" dirty="0" smtClean="0"/>
          </a:p>
          <a:p>
            <a:r>
              <a:rPr lang="en-US" altLang="zh-TW" dirty="0" smtClean="0"/>
              <a:t>A connection event </a:t>
            </a:r>
            <a:r>
              <a:rPr lang="en-US" altLang="zh-TW" dirty="0"/>
              <a:t>is a point of synchronization between the master and the slave.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885455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60" y="1124744"/>
            <a:ext cx="9048840" cy="5219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3745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24" y="1403151"/>
            <a:ext cx="9042252" cy="492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4435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Connection Setup – Master Role</a:t>
            </a:r>
            <a:endParaRPr lang="zh-TW" altLang="en-US" dirty="0"/>
          </a:p>
        </p:txBody>
      </p:sp>
      <p:sp>
        <p:nvSpPr>
          <p:cNvPr id="3" name="內容版面配置區 2"/>
          <p:cNvSpPr>
            <a:spLocks noGrp="1"/>
          </p:cNvSpPr>
          <p:nvPr>
            <p:ph idx="1"/>
          </p:nvPr>
        </p:nvSpPr>
        <p:spPr/>
        <p:txBody>
          <a:bodyPr>
            <a:normAutofit fontScale="47500" lnSpcReduction="20000"/>
          </a:bodyPr>
          <a:lstStyle/>
          <a:p>
            <a:r>
              <a:rPr lang="en-US" altLang="zh-TW" dirty="0"/>
              <a:t>After the initiator sends the CONNECT_REQ PDU the Link Layer is in </a:t>
            </a:r>
            <a:r>
              <a:rPr lang="en-US" altLang="zh-TW" dirty="0" smtClean="0"/>
              <a:t>Connection State </a:t>
            </a:r>
            <a:r>
              <a:rPr lang="en-US" altLang="zh-TW" dirty="0"/>
              <a:t>in the Master Role. </a:t>
            </a:r>
            <a:endParaRPr lang="en-US" altLang="zh-TW" dirty="0" smtClean="0"/>
          </a:p>
          <a:p>
            <a:r>
              <a:rPr lang="en-US" altLang="zh-TW" dirty="0" smtClean="0"/>
              <a:t>The </a:t>
            </a:r>
            <a:r>
              <a:rPr lang="en-US" altLang="zh-TW" dirty="0"/>
              <a:t>master shall reset the Link Layer </a:t>
            </a:r>
            <a:r>
              <a:rPr lang="en-US" altLang="zh-TW" dirty="0" smtClean="0"/>
              <a:t>connection supervision </a:t>
            </a:r>
            <a:r>
              <a:rPr lang="en-US" altLang="zh-TW" dirty="0"/>
              <a:t>timer </a:t>
            </a:r>
            <a:r>
              <a:rPr lang="en-US" altLang="zh-TW" dirty="0" err="1"/>
              <a:t>TLLconnSupervision</a:t>
            </a:r>
            <a:r>
              <a:rPr lang="en-US" altLang="zh-TW" dirty="0"/>
              <a:t>. </a:t>
            </a:r>
            <a:endParaRPr lang="en-US" altLang="zh-TW" dirty="0" smtClean="0"/>
          </a:p>
          <a:p>
            <a:r>
              <a:rPr lang="en-US" altLang="zh-TW" dirty="0" smtClean="0"/>
              <a:t>The </a:t>
            </a:r>
            <a:r>
              <a:rPr lang="en-US" altLang="zh-TW" dirty="0"/>
              <a:t>Link Layer shall notify the Host that </a:t>
            </a:r>
            <a:r>
              <a:rPr lang="en-US" altLang="zh-TW" dirty="0" smtClean="0"/>
              <a:t>the connection </a:t>
            </a:r>
            <a:r>
              <a:rPr lang="en-US" altLang="zh-TW" dirty="0"/>
              <a:t>has been created. </a:t>
            </a:r>
            <a:endParaRPr lang="en-US" altLang="zh-TW" dirty="0" smtClean="0"/>
          </a:p>
          <a:p>
            <a:r>
              <a:rPr lang="en-US" altLang="zh-TW" dirty="0" smtClean="0"/>
              <a:t>The </a:t>
            </a:r>
            <a:r>
              <a:rPr lang="en-US" altLang="zh-TW" dirty="0"/>
              <a:t>first connection event shall use the </a:t>
            </a:r>
            <a:r>
              <a:rPr lang="en-US" altLang="zh-TW" dirty="0" smtClean="0"/>
              <a:t>data channel </a:t>
            </a:r>
            <a:r>
              <a:rPr lang="en-US" altLang="zh-TW" dirty="0"/>
              <a:t>index as specified in Section 1.4.1.</a:t>
            </a:r>
          </a:p>
          <a:p>
            <a:r>
              <a:rPr lang="en-US" altLang="zh-TW" dirty="0"/>
              <a:t>The master shall start to send the first packet within the transmit window </a:t>
            </a:r>
            <a:r>
              <a:rPr lang="en-US" altLang="zh-TW" dirty="0" smtClean="0"/>
              <a:t>as defined </a:t>
            </a:r>
            <a:r>
              <a:rPr lang="en-US" altLang="zh-TW" dirty="0"/>
              <a:t>in Section 4.5.3. It is permitted that the master’s first packet can </a:t>
            </a:r>
            <a:r>
              <a:rPr lang="en-US" altLang="zh-TW" dirty="0" smtClean="0"/>
              <a:t>extend beyond </a:t>
            </a:r>
            <a:r>
              <a:rPr lang="en-US" altLang="zh-TW" dirty="0"/>
              <a:t>the transmit window.</a:t>
            </a:r>
          </a:p>
          <a:p>
            <a:r>
              <a:rPr lang="en-US" altLang="zh-TW" dirty="0"/>
              <a:t>The first packet sent in the Connection State by the master determines </a:t>
            </a:r>
            <a:r>
              <a:rPr lang="en-US" altLang="zh-TW" dirty="0" smtClean="0"/>
              <a:t>the anchor </a:t>
            </a:r>
            <a:r>
              <a:rPr lang="en-US" altLang="zh-TW" dirty="0"/>
              <a:t>point for the first connection event, and therefore the timings of </a:t>
            </a:r>
            <a:r>
              <a:rPr lang="en-US" altLang="zh-TW" dirty="0" smtClean="0"/>
              <a:t>all future </a:t>
            </a:r>
            <a:r>
              <a:rPr lang="en-US" altLang="zh-TW" dirty="0"/>
              <a:t>connection events in this connection.</a:t>
            </a:r>
          </a:p>
          <a:p>
            <a:r>
              <a:rPr lang="en-US" altLang="zh-TW" dirty="0"/>
              <a:t>The second connection event anchor point shall be </a:t>
            </a:r>
            <a:r>
              <a:rPr lang="en-US" altLang="zh-TW" i="1" dirty="0" err="1"/>
              <a:t>connInterval</a:t>
            </a:r>
            <a:r>
              <a:rPr lang="en-US" altLang="zh-TW" i="1" dirty="0"/>
              <a:t> </a:t>
            </a:r>
            <a:r>
              <a:rPr lang="en-US" altLang="zh-TW" dirty="0"/>
              <a:t>after the </a:t>
            </a:r>
            <a:r>
              <a:rPr lang="en-US" altLang="zh-TW" dirty="0" smtClean="0"/>
              <a:t>first connection </a:t>
            </a:r>
            <a:r>
              <a:rPr lang="en-US" altLang="zh-TW" dirty="0"/>
              <a:t>event anchor point. </a:t>
            </a:r>
            <a:endParaRPr lang="en-US" altLang="zh-TW" dirty="0" smtClean="0"/>
          </a:p>
          <a:p>
            <a:r>
              <a:rPr lang="en-US" altLang="zh-TW" dirty="0" smtClean="0"/>
              <a:t>All </a:t>
            </a:r>
            <a:r>
              <a:rPr lang="en-US" altLang="zh-TW" dirty="0"/>
              <a:t>the normal connection event </a:t>
            </a:r>
            <a:r>
              <a:rPr lang="en-US" altLang="zh-TW" dirty="0" smtClean="0"/>
              <a:t>transmission rules </a:t>
            </a:r>
            <a:r>
              <a:rPr lang="en-US" altLang="zh-TW" dirty="0"/>
              <a:t>specified in Section 4.5.1 shall apply.</a:t>
            </a:r>
          </a:p>
          <a:p>
            <a:r>
              <a:rPr lang="en-US" altLang="zh-TW" dirty="0"/>
              <a:t>Two examples of the LL connection setup procedure timing from master’s </a:t>
            </a:r>
            <a:r>
              <a:rPr lang="en-US" altLang="zh-TW" dirty="0" smtClean="0"/>
              <a:t>perspective are </a:t>
            </a:r>
            <a:r>
              <a:rPr lang="en-US" altLang="zh-TW" dirty="0"/>
              <a:t>shown in Figure 4.11 and in Figure 4.12.</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904419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Connection Setup – Slave Role</a:t>
            </a:r>
            <a:endParaRPr lang="zh-TW" altLang="en-US" dirty="0"/>
          </a:p>
        </p:txBody>
      </p:sp>
      <p:sp>
        <p:nvSpPr>
          <p:cNvPr id="3" name="內容版面配置區 2"/>
          <p:cNvSpPr>
            <a:spLocks noGrp="1"/>
          </p:cNvSpPr>
          <p:nvPr>
            <p:ph idx="1"/>
          </p:nvPr>
        </p:nvSpPr>
        <p:spPr/>
        <p:txBody>
          <a:bodyPr>
            <a:normAutofit fontScale="47500" lnSpcReduction="20000"/>
          </a:bodyPr>
          <a:lstStyle/>
          <a:p>
            <a:r>
              <a:rPr lang="en-US" altLang="zh-TW" dirty="0"/>
              <a:t>After the advertiser receives a CONNECT_REQ PDU the Link Layer is in </a:t>
            </a:r>
            <a:r>
              <a:rPr lang="en-US" altLang="zh-TW" dirty="0" smtClean="0"/>
              <a:t>Connection State </a:t>
            </a:r>
            <a:r>
              <a:rPr lang="en-US" altLang="zh-TW" dirty="0"/>
              <a:t>in the Slave Role. </a:t>
            </a:r>
            <a:endParaRPr lang="en-US" altLang="zh-TW" dirty="0" smtClean="0"/>
          </a:p>
          <a:p>
            <a:r>
              <a:rPr lang="en-US" altLang="zh-TW" dirty="0" smtClean="0"/>
              <a:t>The </a:t>
            </a:r>
            <a:r>
              <a:rPr lang="en-US" altLang="zh-TW" dirty="0"/>
              <a:t>slave shall reset the Link Layer </a:t>
            </a:r>
            <a:r>
              <a:rPr lang="en-US" altLang="zh-TW" dirty="0" smtClean="0"/>
              <a:t>connection  supervision </a:t>
            </a:r>
            <a:r>
              <a:rPr lang="en-US" altLang="zh-TW" dirty="0"/>
              <a:t>timer </a:t>
            </a:r>
            <a:r>
              <a:rPr lang="en-US" altLang="zh-TW" dirty="0" err="1"/>
              <a:t>TLLconnSupervision</a:t>
            </a:r>
            <a:r>
              <a:rPr lang="en-US" altLang="zh-TW" dirty="0"/>
              <a:t>. The Link Layer shall notify the Host that </a:t>
            </a:r>
            <a:r>
              <a:rPr lang="en-US" altLang="zh-TW" dirty="0" smtClean="0"/>
              <a:t>the connection </a:t>
            </a:r>
            <a:r>
              <a:rPr lang="en-US" altLang="zh-TW" dirty="0"/>
              <a:t>has been created. </a:t>
            </a:r>
            <a:endParaRPr lang="en-US" altLang="zh-TW" dirty="0" smtClean="0"/>
          </a:p>
          <a:p>
            <a:r>
              <a:rPr lang="en-US" altLang="zh-TW" dirty="0" smtClean="0"/>
              <a:t>The </a:t>
            </a:r>
            <a:r>
              <a:rPr lang="en-US" altLang="zh-TW" dirty="0"/>
              <a:t>first connection event shall use the </a:t>
            </a:r>
            <a:r>
              <a:rPr lang="en-US" altLang="zh-TW" dirty="0" smtClean="0"/>
              <a:t>data channel </a:t>
            </a:r>
            <a:r>
              <a:rPr lang="en-US" altLang="zh-TW" dirty="0"/>
              <a:t>index as specified in Section 1.4.1.</a:t>
            </a:r>
          </a:p>
          <a:p>
            <a:r>
              <a:rPr lang="en-US" altLang="zh-TW" dirty="0"/>
              <a:t>The slave shall start to listen for the first packet within the transmit window </a:t>
            </a:r>
            <a:r>
              <a:rPr lang="en-US" altLang="zh-TW" dirty="0" smtClean="0"/>
              <a:t>as defined </a:t>
            </a:r>
            <a:r>
              <a:rPr lang="en-US" altLang="zh-TW" dirty="0"/>
              <a:t>in Section 4.5.3. It is permitted that the master’s first packet can </a:t>
            </a:r>
            <a:r>
              <a:rPr lang="en-US" altLang="zh-TW" dirty="0" smtClean="0"/>
              <a:t>extend beyond </a:t>
            </a:r>
            <a:r>
              <a:rPr lang="en-US" altLang="zh-TW" dirty="0"/>
              <a:t>the transmit window, and therefore the slave must take this </a:t>
            </a:r>
            <a:r>
              <a:rPr lang="en-US" altLang="zh-TW" dirty="0" smtClean="0"/>
              <a:t>into account</a:t>
            </a:r>
            <a:r>
              <a:rPr lang="en-US" altLang="zh-TW" dirty="0"/>
              <a:t>.</a:t>
            </a:r>
          </a:p>
          <a:p>
            <a:r>
              <a:rPr lang="en-US" altLang="zh-TW" dirty="0"/>
              <a:t>The first packet received, regardless of a valid CRC match (i.e., only </a:t>
            </a:r>
            <a:r>
              <a:rPr lang="en-US" altLang="zh-TW" dirty="0" smtClean="0"/>
              <a:t>the access </a:t>
            </a:r>
            <a:r>
              <a:rPr lang="en-US" altLang="zh-TW" dirty="0"/>
              <a:t>code matches), in the Connection State by the slave determines </a:t>
            </a:r>
            <a:r>
              <a:rPr lang="en-US" altLang="zh-TW" dirty="0" smtClean="0"/>
              <a:t>the anchor </a:t>
            </a:r>
            <a:r>
              <a:rPr lang="en-US" altLang="zh-TW" dirty="0"/>
              <a:t>point for the first connection event, and therefore the timings of </a:t>
            </a:r>
            <a:r>
              <a:rPr lang="en-US" altLang="zh-TW" dirty="0" smtClean="0"/>
              <a:t>all future </a:t>
            </a:r>
            <a:r>
              <a:rPr lang="en-US" altLang="zh-TW" dirty="0"/>
              <a:t>connection events in this connection.</a:t>
            </a:r>
          </a:p>
          <a:p>
            <a:r>
              <a:rPr lang="en-US" altLang="zh-TW" dirty="0"/>
              <a:t>If a packet is not received in a transmit window, the slave shall attempt </a:t>
            </a:r>
            <a:r>
              <a:rPr lang="en-US" altLang="zh-TW" dirty="0" smtClean="0"/>
              <a:t>to receive </a:t>
            </a:r>
            <a:r>
              <a:rPr lang="en-US" altLang="zh-TW" dirty="0"/>
              <a:t>a packet in a subsequent transmit window. </a:t>
            </a:r>
            <a:endParaRPr lang="en-US" altLang="zh-TW" dirty="0" smtClean="0"/>
          </a:p>
          <a:p>
            <a:r>
              <a:rPr lang="en-US" altLang="zh-TW" dirty="0" smtClean="0"/>
              <a:t>A </a:t>
            </a:r>
            <a:r>
              <a:rPr lang="en-US" altLang="zh-TW" dirty="0"/>
              <a:t>subsequent transmit </a:t>
            </a:r>
            <a:r>
              <a:rPr lang="en-US" altLang="zh-TW" dirty="0" smtClean="0"/>
              <a:t>window shall </a:t>
            </a:r>
            <a:r>
              <a:rPr lang="en-US" altLang="zh-TW" dirty="0"/>
              <a:t>start </a:t>
            </a:r>
            <a:r>
              <a:rPr lang="en-US" altLang="zh-TW" i="1" dirty="0" err="1"/>
              <a:t>connInterval</a:t>
            </a:r>
            <a:r>
              <a:rPr lang="en-US" altLang="zh-TW" i="1" dirty="0"/>
              <a:t> </a:t>
            </a:r>
            <a:r>
              <a:rPr lang="en-US" altLang="zh-TW" dirty="0"/>
              <a:t>after the start of the previous transmit window, </a:t>
            </a:r>
            <a:r>
              <a:rPr lang="en-US" altLang="zh-TW" dirty="0" smtClean="0"/>
              <a:t>with the </a:t>
            </a:r>
            <a:r>
              <a:rPr lang="en-US" altLang="zh-TW" dirty="0"/>
              <a:t>same </a:t>
            </a:r>
            <a:r>
              <a:rPr lang="en-US" altLang="zh-TW" i="1" dirty="0" err="1"/>
              <a:t>transmitWindowSize</a:t>
            </a:r>
            <a:r>
              <a:rPr lang="en-US" altLang="zh-TW" dirty="0"/>
              <a:t>. </a:t>
            </a:r>
            <a:endParaRPr lang="en-US" altLang="zh-TW" dirty="0" smtClean="0"/>
          </a:p>
          <a:p>
            <a:r>
              <a:rPr lang="en-US" altLang="zh-TW" dirty="0" smtClean="0"/>
              <a:t>The </a:t>
            </a:r>
            <a:r>
              <a:rPr lang="en-US" altLang="zh-TW" dirty="0"/>
              <a:t>data channel index shall be the next </a:t>
            </a:r>
            <a:r>
              <a:rPr lang="en-US" altLang="zh-TW" dirty="0" smtClean="0"/>
              <a:t>data channel </a:t>
            </a:r>
            <a:r>
              <a:rPr lang="en-US" altLang="zh-TW" dirty="0"/>
              <a:t>index as specified in Section 1.4.1. The </a:t>
            </a:r>
            <a:r>
              <a:rPr lang="en-US" altLang="zh-TW" i="1" dirty="0" err="1"/>
              <a:t>connEventCount</a:t>
            </a:r>
            <a:r>
              <a:rPr lang="en-US" altLang="zh-TW" i="1" dirty="0"/>
              <a:t> </a:t>
            </a:r>
            <a:r>
              <a:rPr lang="en-US" altLang="zh-TW" dirty="0"/>
              <a:t>shall also </a:t>
            </a:r>
            <a:r>
              <a:rPr lang="en-US" altLang="zh-TW" dirty="0" smtClean="0"/>
              <a:t>be incremented </a:t>
            </a:r>
            <a:r>
              <a:rPr lang="en-US" altLang="zh-TW" dirty="0"/>
              <a:t>by one.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908729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Closing Connection Events</a:t>
            </a:r>
            <a:endParaRPr lang="zh-TW" altLang="en-US" dirty="0"/>
          </a:p>
        </p:txBody>
      </p:sp>
      <p:sp>
        <p:nvSpPr>
          <p:cNvPr id="3" name="內容版面配置區 2"/>
          <p:cNvSpPr>
            <a:spLocks noGrp="1"/>
          </p:cNvSpPr>
          <p:nvPr>
            <p:ph idx="1"/>
          </p:nvPr>
        </p:nvSpPr>
        <p:spPr>
          <a:xfrm>
            <a:off x="457200" y="1124745"/>
            <a:ext cx="8229600" cy="2304256"/>
          </a:xfrm>
        </p:spPr>
        <p:txBody>
          <a:bodyPr>
            <a:normAutofit fontScale="47500" lnSpcReduction="20000"/>
          </a:bodyPr>
          <a:lstStyle/>
          <a:p>
            <a:r>
              <a:rPr lang="en-US" altLang="zh-TW" dirty="0"/>
              <a:t>The MD bit of the Header of the Data Channel PDU is used to indicate that </a:t>
            </a:r>
            <a:r>
              <a:rPr lang="en-US" altLang="zh-TW" dirty="0" smtClean="0"/>
              <a:t>the device </a:t>
            </a:r>
            <a:r>
              <a:rPr lang="en-US" altLang="zh-TW" dirty="0"/>
              <a:t>has more data to send. </a:t>
            </a:r>
            <a:endParaRPr lang="en-US" altLang="zh-TW" dirty="0" smtClean="0"/>
          </a:p>
          <a:p>
            <a:r>
              <a:rPr lang="en-US" altLang="zh-TW" dirty="0" smtClean="0"/>
              <a:t>If </a:t>
            </a:r>
            <a:r>
              <a:rPr lang="en-US" altLang="zh-TW" dirty="0"/>
              <a:t>neither device has set the MD bit in their packets</a:t>
            </a:r>
            <a:r>
              <a:rPr lang="en-US" altLang="zh-TW" dirty="0" smtClean="0"/>
              <a:t>, the </a:t>
            </a:r>
            <a:r>
              <a:rPr lang="en-US" altLang="zh-TW" dirty="0"/>
              <a:t>packet from the slave closes the connection event. </a:t>
            </a:r>
            <a:endParaRPr lang="en-US" altLang="zh-TW" dirty="0" smtClean="0"/>
          </a:p>
          <a:p>
            <a:r>
              <a:rPr lang="en-US" altLang="zh-TW" dirty="0" smtClean="0"/>
              <a:t>If </a:t>
            </a:r>
            <a:r>
              <a:rPr lang="en-US" altLang="zh-TW" dirty="0"/>
              <a:t>either or both </a:t>
            </a:r>
            <a:r>
              <a:rPr lang="en-US" altLang="zh-TW" dirty="0" smtClean="0"/>
              <a:t>of the </a:t>
            </a:r>
            <a:r>
              <a:rPr lang="en-US" altLang="zh-TW" dirty="0"/>
              <a:t>devices have set the MD bit, the master may continue the connection </a:t>
            </a:r>
            <a:r>
              <a:rPr lang="en-US" altLang="zh-TW" dirty="0" smtClean="0"/>
              <a:t>event by </a:t>
            </a:r>
            <a:r>
              <a:rPr lang="en-US" altLang="zh-TW" dirty="0"/>
              <a:t>sending another packet, and the slave should listen after sending its packet.</a:t>
            </a:r>
          </a:p>
          <a:p>
            <a:r>
              <a:rPr lang="en-US" altLang="zh-TW" dirty="0"/>
              <a:t>If a packet is not received from the slave by the master, the master will </a:t>
            </a:r>
            <a:r>
              <a:rPr lang="en-US" altLang="zh-TW" dirty="0" smtClean="0"/>
              <a:t>close the </a:t>
            </a:r>
            <a:r>
              <a:rPr lang="en-US" altLang="zh-TW" dirty="0"/>
              <a:t>connection event</a:t>
            </a:r>
            <a:r>
              <a:rPr lang="en-US" altLang="zh-TW" dirty="0" smtClean="0"/>
              <a:t>.</a:t>
            </a:r>
          </a:p>
          <a:p>
            <a:r>
              <a:rPr lang="en-US" altLang="zh-TW" dirty="0" smtClean="0"/>
              <a:t>If </a:t>
            </a:r>
            <a:r>
              <a:rPr lang="en-US" altLang="zh-TW" dirty="0"/>
              <a:t>a packet is not received from the master by the slave</a:t>
            </a:r>
            <a:r>
              <a:rPr lang="en-US" altLang="zh-TW" dirty="0" smtClean="0"/>
              <a:t>, the </a:t>
            </a:r>
            <a:r>
              <a:rPr lang="en-US" altLang="zh-TW" dirty="0"/>
              <a:t>slave will close the connection event.</a:t>
            </a:r>
          </a:p>
          <a:p>
            <a:r>
              <a:rPr lang="en-US" altLang="zh-TW" dirty="0"/>
              <a:t>Two consecutive packets received with an invalid CRC match within a </a:t>
            </a:r>
            <a:r>
              <a:rPr lang="en-US" altLang="zh-TW" dirty="0" smtClean="0"/>
              <a:t>connection event </a:t>
            </a:r>
            <a:r>
              <a:rPr lang="en-US" altLang="zh-TW" dirty="0"/>
              <a:t>shall close the event.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428999"/>
            <a:ext cx="7432464" cy="3182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5320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ATT Layer Overview</a:t>
            </a:r>
            <a:endParaRPr lang="zh-TW" altLang="en-US" dirty="0"/>
          </a:p>
        </p:txBody>
      </p:sp>
      <p:sp>
        <p:nvSpPr>
          <p:cNvPr id="3" name="內容版面配置區 2"/>
          <p:cNvSpPr>
            <a:spLocks noGrp="1"/>
          </p:cNvSpPr>
          <p:nvPr>
            <p:ph idx="1"/>
          </p:nvPr>
        </p:nvSpPr>
        <p:spPr>
          <a:xfrm>
            <a:off x="457200" y="1600201"/>
            <a:ext cx="8229600" cy="1684784"/>
          </a:xfrm>
        </p:spPr>
        <p:txBody>
          <a:bodyPr/>
          <a:lstStyle/>
          <a:p>
            <a:r>
              <a:rPr lang="en-US" altLang="zh-TW" dirty="0" smtClean="0"/>
              <a:t>Link Layer Connection Role : Master , Slave</a:t>
            </a:r>
          </a:p>
          <a:p>
            <a:r>
              <a:rPr lang="en-US" altLang="zh-TW" dirty="0" smtClean="0"/>
              <a:t>Attribute Arch : Client , Server</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985" y="3284984"/>
            <a:ext cx="676275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8262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Product Hierarchy</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8892479" cy="296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581995" y="1106637"/>
            <a:ext cx="119062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657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Attribute Protocol </a:t>
            </a:r>
            <a:r>
              <a:rPr lang="en-US" altLang="zh-TW" b="1" dirty="0" smtClean="0"/>
              <a:t>Overview</a:t>
            </a:r>
            <a:endParaRPr lang="zh-TW" altLang="en-US" b="1" dirty="0"/>
          </a:p>
        </p:txBody>
      </p:sp>
      <p:sp>
        <p:nvSpPr>
          <p:cNvPr id="3" name="內容版面配置區 2"/>
          <p:cNvSpPr>
            <a:spLocks noGrp="1"/>
          </p:cNvSpPr>
          <p:nvPr>
            <p:ph idx="1"/>
          </p:nvPr>
        </p:nvSpPr>
        <p:spPr>
          <a:xfrm>
            <a:off x="457200" y="1600200"/>
            <a:ext cx="5050904" cy="4525963"/>
          </a:xfrm>
        </p:spPr>
        <p:txBody>
          <a:bodyPr>
            <a:normAutofit fontScale="92500" lnSpcReduction="20000"/>
          </a:bodyPr>
          <a:lstStyle/>
          <a:p>
            <a:r>
              <a:rPr lang="en-US" altLang="zh-TW" dirty="0" smtClean="0"/>
              <a:t>Mandatory </a:t>
            </a:r>
            <a:r>
              <a:rPr lang="en-US" altLang="zh-TW" dirty="0"/>
              <a:t>and used for all data transfers in BLE </a:t>
            </a:r>
          </a:p>
          <a:p>
            <a:pPr lvl="1"/>
            <a:r>
              <a:rPr lang="en-US" altLang="zh-TW" dirty="0" smtClean="0"/>
              <a:t>Fast</a:t>
            </a:r>
            <a:r>
              <a:rPr lang="en-US" altLang="zh-TW" dirty="0"/>
              <a:t>, simple </a:t>
            </a:r>
          </a:p>
          <a:p>
            <a:r>
              <a:rPr lang="en-US" altLang="zh-TW" dirty="0" smtClean="0"/>
              <a:t>Client </a:t>
            </a:r>
            <a:r>
              <a:rPr lang="en-US" altLang="zh-TW" dirty="0"/>
              <a:t>– Server architecture </a:t>
            </a:r>
          </a:p>
          <a:p>
            <a:pPr lvl="1"/>
            <a:r>
              <a:rPr lang="en-US" altLang="zh-TW" dirty="0" smtClean="0"/>
              <a:t>Server </a:t>
            </a:r>
            <a:r>
              <a:rPr lang="en-US" altLang="zh-TW" b="1" dirty="0"/>
              <a:t>stores</a:t>
            </a:r>
            <a:r>
              <a:rPr lang="en-US" altLang="zh-TW" dirty="0"/>
              <a:t> data </a:t>
            </a:r>
          </a:p>
          <a:p>
            <a:pPr lvl="1"/>
            <a:r>
              <a:rPr lang="en-US" altLang="zh-TW" dirty="0" smtClean="0"/>
              <a:t>Client </a:t>
            </a:r>
            <a:r>
              <a:rPr lang="en-US" altLang="zh-TW" b="1" dirty="0"/>
              <a:t>requests</a:t>
            </a:r>
            <a:r>
              <a:rPr lang="en-US" altLang="zh-TW" dirty="0"/>
              <a:t> data </a:t>
            </a:r>
            <a:endParaRPr lang="en-US" altLang="zh-TW" dirty="0" smtClean="0"/>
          </a:p>
          <a:p>
            <a:pPr lvl="1"/>
            <a:r>
              <a:rPr lang="en-US" altLang="zh-TW" dirty="0"/>
              <a:t>clients writes data to server </a:t>
            </a:r>
          </a:p>
          <a:p>
            <a:pPr lvl="1"/>
            <a:r>
              <a:rPr lang="en-US" altLang="zh-TW" dirty="0" smtClean="0"/>
              <a:t>Server </a:t>
            </a:r>
            <a:r>
              <a:rPr lang="en-US" altLang="zh-TW" dirty="0"/>
              <a:t>initiates Notifications and Indications </a:t>
            </a:r>
          </a:p>
          <a:p>
            <a:r>
              <a:rPr lang="en-US" altLang="zh-TW" dirty="0" smtClean="0"/>
              <a:t>Supports </a:t>
            </a:r>
            <a:r>
              <a:rPr lang="en-US" altLang="zh-TW" dirty="0"/>
              <a:t>for fine-grained security </a:t>
            </a:r>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628800"/>
            <a:ext cx="36290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9390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Attribute </a:t>
            </a:r>
            <a:r>
              <a:rPr lang="en-US" altLang="zh-TW" b="1" dirty="0"/>
              <a:t>Protocol (ATT) </a:t>
            </a:r>
            <a:endParaRPr lang="zh-TW" altLang="en-US" dirty="0"/>
          </a:p>
        </p:txBody>
      </p:sp>
      <p:sp>
        <p:nvSpPr>
          <p:cNvPr id="3" name="內容版面配置區 2"/>
          <p:cNvSpPr>
            <a:spLocks noGrp="1"/>
          </p:cNvSpPr>
          <p:nvPr>
            <p:ph idx="1"/>
          </p:nvPr>
        </p:nvSpPr>
        <p:spPr>
          <a:xfrm>
            <a:off x="457200" y="1600200"/>
            <a:ext cx="4258816" cy="4525963"/>
          </a:xfrm>
        </p:spPr>
        <p:txBody>
          <a:bodyPr>
            <a:normAutofit fontScale="77500" lnSpcReduction="20000"/>
          </a:bodyPr>
          <a:lstStyle/>
          <a:p>
            <a:r>
              <a:rPr lang="en-US" altLang="zh-TW" b="1" dirty="0" smtClean="0"/>
              <a:t>The </a:t>
            </a:r>
            <a:r>
              <a:rPr lang="en-US" altLang="zh-TW" b="1" dirty="0"/>
              <a:t>only protocol used in </a:t>
            </a:r>
            <a:r>
              <a:rPr lang="en-US" altLang="zh-TW" b="1" i="1" dirty="0"/>
              <a:t>Bluetooth </a:t>
            </a:r>
            <a:r>
              <a:rPr lang="en-US" altLang="zh-TW" b="1" dirty="0"/>
              <a:t>low energy </a:t>
            </a:r>
            <a:endParaRPr lang="zh-TW" altLang="en-US" dirty="0"/>
          </a:p>
          <a:p>
            <a:r>
              <a:rPr lang="en-US" altLang="zh-TW" b="1" dirty="0"/>
              <a:t>Uses client server </a:t>
            </a:r>
            <a:r>
              <a:rPr lang="en-US" altLang="zh-TW" b="1" dirty="0" smtClean="0"/>
              <a:t>architecture</a:t>
            </a:r>
            <a:endParaRPr lang="en-US" altLang="zh-TW" dirty="0"/>
          </a:p>
          <a:p>
            <a:pPr lvl="1"/>
            <a:r>
              <a:rPr lang="en-US" altLang="zh-TW" dirty="0"/>
              <a:t>servers store data </a:t>
            </a:r>
          </a:p>
          <a:p>
            <a:pPr lvl="1"/>
            <a:r>
              <a:rPr lang="en-US" altLang="zh-TW" dirty="0"/>
              <a:t>clients request data from server </a:t>
            </a:r>
          </a:p>
          <a:p>
            <a:pPr lvl="1"/>
            <a:r>
              <a:rPr lang="en-US" altLang="zh-TW" dirty="0"/>
              <a:t>clients writes data to server </a:t>
            </a:r>
          </a:p>
          <a:p>
            <a:r>
              <a:rPr lang="en-US" altLang="zh-TW" b="1" dirty="0" smtClean="0"/>
              <a:t>Protocol Methods</a:t>
            </a:r>
            <a:endParaRPr lang="en-US" altLang="zh-TW" dirty="0"/>
          </a:p>
          <a:p>
            <a:pPr lvl="1"/>
            <a:r>
              <a:rPr lang="en-US" altLang="zh-TW" dirty="0"/>
              <a:t>Client to server: Read, write </a:t>
            </a:r>
          </a:p>
          <a:p>
            <a:pPr lvl="1"/>
            <a:r>
              <a:rPr lang="en-US" altLang="zh-TW" dirty="0"/>
              <a:t>Server to client: Notify, indicate </a:t>
            </a:r>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696" y="1988840"/>
            <a:ext cx="4474304"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758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ATT 4 Fields</a:t>
            </a:r>
            <a:endParaRPr lang="zh-TW" altLang="en-US" dirty="0"/>
          </a:p>
        </p:txBody>
      </p:sp>
      <p:sp>
        <p:nvSpPr>
          <p:cNvPr id="3" name="內容版面配置區 2"/>
          <p:cNvSpPr>
            <a:spLocks noGrp="1"/>
          </p:cNvSpPr>
          <p:nvPr>
            <p:ph idx="1"/>
          </p:nvPr>
        </p:nvSpPr>
        <p:spPr>
          <a:xfrm>
            <a:off x="457200" y="1556792"/>
            <a:ext cx="8229600" cy="4680519"/>
          </a:xfrm>
        </p:spPr>
        <p:txBody>
          <a:bodyPr>
            <a:normAutofit fontScale="62500" lnSpcReduction="20000"/>
          </a:bodyPr>
          <a:lstStyle/>
          <a:p>
            <a:r>
              <a:rPr lang="en-US" altLang="zh-TW" b="1" dirty="0" smtClean="0"/>
              <a:t>Handle </a:t>
            </a:r>
          </a:p>
          <a:p>
            <a:pPr lvl="1"/>
            <a:r>
              <a:rPr lang="en-US" altLang="zh-TW" dirty="0" smtClean="0"/>
              <a:t>Index </a:t>
            </a:r>
            <a:r>
              <a:rPr lang="en-US" altLang="zh-TW" dirty="0"/>
              <a:t>in the ATT Table, used in </a:t>
            </a:r>
            <a:r>
              <a:rPr lang="en-US" altLang="zh-TW" b="1" dirty="0"/>
              <a:t>ATT transaction PDU </a:t>
            </a:r>
            <a:endParaRPr lang="en-US" altLang="zh-TW" b="1" dirty="0" smtClean="0"/>
          </a:p>
          <a:p>
            <a:pPr lvl="1"/>
            <a:r>
              <a:rPr lang="en-US" altLang="zh-TW" dirty="0"/>
              <a:t>The Attributes are ordered by increasing </a:t>
            </a:r>
            <a:r>
              <a:rPr lang="en-US" altLang="zh-TW" i="1" dirty="0"/>
              <a:t>Attribute Handle </a:t>
            </a:r>
            <a:r>
              <a:rPr lang="en-US" altLang="zh-TW" dirty="0"/>
              <a:t>values. </a:t>
            </a:r>
            <a:endParaRPr lang="en-US" altLang="zh-TW" dirty="0" smtClean="0"/>
          </a:p>
          <a:p>
            <a:pPr lvl="1"/>
            <a:r>
              <a:rPr lang="en-US" altLang="zh-TW" i="1" dirty="0" smtClean="0"/>
              <a:t>Attribute Handle </a:t>
            </a:r>
            <a:r>
              <a:rPr lang="en-US" altLang="zh-TW" dirty="0"/>
              <a:t>values may begin at any value between 0x0001 and 0xFFFF. </a:t>
            </a:r>
            <a:endParaRPr lang="en-US" altLang="zh-TW" dirty="0" smtClean="0"/>
          </a:p>
          <a:p>
            <a:pPr lvl="1"/>
            <a:r>
              <a:rPr lang="en-US" altLang="zh-TW" dirty="0" smtClean="0"/>
              <a:t>Although the </a:t>
            </a:r>
            <a:r>
              <a:rPr lang="en-US" altLang="zh-TW" i="1" dirty="0"/>
              <a:t>Attribute Handle </a:t>
            </a:r>
            <a:r>
              <a:rPr lang="en-US" altLang="zh-TW" dirty="0"/>
              <a:t>values are in increasing order, following </a:t>
            </a:r>
            <a:r>
              <a:rPr lang="en-US" altLang="zh-TW" i="1" dirty="0"/>
              <a:t>Attribute </a:t>
            </a:r>
            <a:r>
              <a:rPr lang="en-US" altLang="zh-TW" i="1" dirty="0" smtClean="0"/>
              <a:t>Handle </a:t>
            </a:r>
            <a:r>
              <a:rPr lang="en-US" altLang="zh-TW" dirty="0" smtClean="0"/>
              <a:t>values </a:t>
            </a:r>
            <a:r>
              <a:rPr lang="en-US" altLang="zh-TW" dirty="0"/>
              <a:t>may differ by more than one. That is to say there may be gaps </a:t>
            </a:r>
            <a:r>
              <a:rPr lang="en-US" altLang="zh-TW" dirty="0" smtClean="0"/>
              <a:t>between successive </a:t>
            </a:r>
            <a:r>
              <a:rPr lang="en-US" altLang="zh-TW" i="1" dirty="0"/>
              <a:t>Attribute Handles</a:t>
            </a:r>
            <a:r>
              <a:rPr lang="en-US" altLang="zh-TW" dirty="0"/>
              <a:t>.</a:t>
            </a:r>
          </a:p>
          <a:p>
            <a:r>
              <a:rPr lang="en-US" altLang="zh-TW" b="1" dirty="0" smtClean="0"/>
              <a:t>UUID </a:t>
            </a:r>
            <a:r>
              <a:rPr lang="en-US" altLang="zh-TW" dirty="0"/>
              <a:t>– Universal Unique Identifier </a:t>
            </a:r>
            <a:endParaRPr lang="en-US" altLang="zh-TW" dirty="0" smtClean="0"/>
          </a:p>
          <a:p>
            <a:pPr lvl="1"/>
            <a:r>
              <a:rPr lang="en-US" altLang="zh-TW" dirty="0" smtClean="0"/>
              <a:t>128-bit UUID</a:t>
            </a:r>
          </a:p>
          <a:p>
            <a:pPr lvl="1"/>
            <a:r>
              <a:rPr lang="en-US" altLang="zh-TW" dirty="0" smtClean="0"/>
              <a:t>16-bit </a:t>
            </a:r>
            <a:r>
              <a:rPr lang="en-US" altLang="zh-TW" dirty="0"/>
              <a:t>short UUID using Bluetooth Base 0000XXXX-0000-1000-8000-00805F9B34FB </a:t>
            </a:r>
          </a:p>
          <a:p>
            <a:r>
              <a:rPr lang="en-US" altLang="zh-TW" b="1" dirty="0" smtClean="0"/>
              <a:t>Permissions </a:t>
            </a:r>
            <a:r>
              <a:rPr lang="en-US" altLang="zh-TW" dirty="0"/>
              <a:t>– Read, Write. </a:t>
            </a:r>
            <a:endParaRPr lang="en-US" altLang="zh-TW" dirty="0" smtClean="0"/>
          </a:p>
          <a:p>
            <a:pPr lvl="1"/>
            <a:r>
              <a:rPr lang="en-US" altLang="zh-TW" dirty="0"/>
              <a:t>It is used by the server to determine </a:t>
            </a:r>
            <a:r>
              <a:rPr lang="en-US" altLang="zh-TW" dirty="0" smtClean="0"/>
              <a:t>whether read </a:t>
            </a:r>
            <a:r>
              <a:rPr lang="en-US" altLang="zh-TW" dirty="0"/>
              <a:t>or write access is permitted for a given attribute. </a:t>
            </a:r>
            <a:endParaRPr lang="en-US" altLang="zh-TW" dirty="0" smtClean="0"/>
          </a:p>
          <a:p>
            <a:pPr lvl="1"/>
            <a:r>
              <a:rPr lang="en-US" altLang="zh-TW" i="1" dirty="0" smtClean="0"/>
              <a:t>Attribute </a:t>
            </a:r>
            <a:r>
              <a:rPr lang="en-US" altLang="zh-TW" i="1" dirty="0"/>
              <a:t>Permissions </a:t>
            </a:r>
            <a:r>
              <a:rPr lang="en-US" altLang="zh-TW" dirty="0" smtClean="0"/>
              <a:t>are established </a:t>
            </a:r>
            <a:r>
              <a:rPr lang="en-US" altLang="zh-TW" dirty="0"/>
              <a:t>by the GATT profile, a higher layer profile or are </a:t>
            </a:r>
            <a:r>
              <a:rPr lang="en-US" altLang="zh-TW" dirty="0" smtClean="0"/>
              <a:t>implementation specific </a:t>
            </a:r>
            <a:r>
              <a:rPr lang="en-US" altLang="zh-TW" dirty="0"/>
              <a:t>if not specified.</a:t>
            </a:r>
          </a:p>
          <a:p>
            <a:r>
              <a:rPr lang="en-US" altLang="zh-TW" b="1" dirty="0" smtClean="0"/>
              <a:t>Value </a:t>
            </a:r>
            <a:r>
              <a:rPr lang="en-US" altLang="zh-TW" dirty="0"/>
              <a:t>– </a:t>
            </a:r>
            <a:r>
              <a:rPr lang="en-US" altLang="zh-TW" dirty="0" smtClean="0"/>
              <a:t>data </a:t>
            </a:r>
            <a:r>
              <a:rPr lang="en-US" altLang="zh-TW" dirty="0"/>
              <a:t>can be read/written by </a:t>
            </a:r>
            <a:r>
              <a:rPr lang="en-US" altLang="zh-TW" dirty="0" smtClean="0"/>
              <a:t>Client</a:t>
            </a:r>
            <a:endParaRPr lang="en-US" altLang="zh-TW"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6079792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43" y="2520077"/>
            <a:ext cx="877252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84" y="4581128"/>
            <a:ext cx="8091048" cy="1573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584" y="332656"/>
            <a:ext cx="8083845"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90356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Attribute Operation</a:t>
            </a:r>
            <a:endParaRPr lang="zh-TW" altLang="en-US" dirty="0"/>
          </a:p>
        </p:txBody>
      </p:sp>
      <p:sp>
        <p:nvSpPr>
          <p:cNvPr id="3" name="內容版面配置區 2"/>
          <p:cNvSpPr>
            <a:spLocks noGrp="1"/>
          </p:cNvSpPr>
          <p:nvPr>
            <p:ph idx="1"/>
          </p:nvPr>
        </p:nvSpPr>
        <p:spPr/>
        <p:txBody>
          <a:bodyPr>
            <a:normAutofit fontScale="92500"/>
          </a:bodyPr>
          <a:lstStyle/>
          <a:p>
            <a:r>
              <a:rPr lang="en-US" altLang="zh-TW" b="1" dirty="0" smtClean="0"/>
              <a:t>Attribute </a:t>
            </a:r>
            <a:r>
              <a:rPr lang="en-US" altLang="zh-TW" b="1" dirty="0"/>
              <a:t>operations: read </a:t>
            </a:r>
            <a:endParaRPr lang="en-US" altLang="zh-TW" dirty="0"/>
          </a:p>
          <a:p>
            <a:pPr lvl="1"/>
            <a:r>
              <a:rPr lang="en-US" altLang="zh-TW" dirty="0" smtClean="0"/>
              <a:t>Client </a:t>
            </a:r>
            <a:r>
              <a:rPr lang="en-US" altLang="zh-TW" dirty="0"/>
              <a:t>requests data when it needs it </a:t>
            </a:r>
          </a:p>
          <a:p>
            <a:pPr lvl="1"/>
            <a:r>
              <a:rPr lang="en-US" altLang="zh-TW" dirty="0" smtClean="0"/>
              <a:t>Client </a:t>
            </a:r>
            <a:r>
              <a:rPr lang="en-US" altLang="zh-TW" dirty="0"/>
              <a:t>polls server for attribute value </a:t>
            </a:r>
          </a:p>
          <a:p>
            <a:pPr lvl="1"/>
            <a:r>
              <a:rPr lang="en-US" altLang="zh-TW" dirty="0" smtClean="0"/>
              <a:t> </a:t>
            </a:r>
            <a:r>
              <a:rPr lang="en-US" altLang="zh-TW" dirty="0"/>
              <a:t>This may be inefficient if data doesn’t change often </a:t>
            </a:r>
          </a:p>
          <a:p>
            <a:pPr lvl="1"/>
            <a:r>
              <a:rPr lang="en-US" altLang="zh-TW" dirty="0" smtClean="0"/>
              <a:t> </a:t>
            </a:r>
            <a:r>
              <a:rPr lang="en-US" altLang="zh-TW" dirty="0"/>
              <a:t>Shouldn’t be used for frequently changing data that you are monitoring </a:t>
            </a:r>
          </a:p>
          <a:p>
            <a:r>
              <a:rPr lang="en-US" altLang="zh-TW" b="1" dirty="0"/>
              <a:t>Attribute operations: write </a:t>
            </a:r>
            <a:endParaRPr lang="en-US" altLang="zh-TW" dirty="0"/>
          </a:p>
          <a:p>
            <a:pPr lvl="1"/>
            <a:r>
              <a:rPr lang="en-US" altLang="zh-TW" dirty="0" smtClean="0"/>
              <a:t>Client </a:t>
            </a:r>
            <a:r>
              <a:rPr lang="en-US" altLang="zh-TW" dirty="0"/>
              <a:t>can set attributes to configure a server </a:t>
            </a:r>
          </a:p>
          <a:p>
            <a:pPr lvl="1"/>
            <a:r>
              <a:rPr lang="en-US" altLang="zh-TW" dirty="0" smtClean="0"/>
              <a:t>E.g</a:t>
            </a:r>
            <a:r>
              <a:rPr lang="en-US" altLang="zh-TW" dirty="0"/>
              <a:t>. set the room temperature to 22ºC </a:t>
            </a:r>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3319269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b="1" dirty="0" smtClean="0"/>
              <a:t>Attribute </a:t>
            </a:r>
            <a:r>
              <a:rPr lang="en-US" altLang="zh-TW" b="1" dirty="0"/>
              <a:t>operations: notify </a:t>
            </a:r>
            <a:endParaRPr lang="en-US" altLang="zh-TW" dirty="0"/>
          </a:p>
          <a:p>
            <a:pPr lvl="1"/>
            <a:r>
              <a:rPr lang="en-US" altLang="zh-TW" dirty="0" smtClean="0"/>
              <a:t>Server </a:t>
            </a:r>
            <a:r>
              <a:rPr lang="en-US" altLang="zh-TW" dirty="0"/>
              <a:t>sends the data when it changes </a:t>
            </a:r>
          </a:p>
          <a:p>
            <a:r>
              <a:rPr lang="en-US" altLang="zh-TW" b="1" dirty="0"/>
              <a:t>Attribute operations: indicate </a:t>
            </a:r>
            <a:endParaRPr lang="en-US" altLang="zh-TW" dirty="0"/>
          </a:p>
          <a:p>
            <a:pPr lvl="1"/>
            <a:r>
              <a:rPr lang="en-US" altLang="zh-TW" dirty="0" smtClean="0"/>
              <a:t>Server </a:t>
            </a:r>
            <a:r>
              <a:rPr lang="en-US" altLang="zh-TW" dirty="0"/>
              <a:t>sends the data when it changes </a:t>
            </a:r>
          </a:p>
          <a:p>
            <a:pPr lvl="1"/>
            <a:r>
              <a:rPr lang="en-US" altLang="zh-TW" dirty="0" smtClean="0"/>
              <a:t>Client </a:t>
            </a:r>
            <a:r>
              <a:rPr lang="en-US" altLang="zh-TW" dirty="0"/>
              <a:t>confirms that is has received the data </a:t>
            </a:r>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6102639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Generic Attribute Profile GATT</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74" y="1134518"/>
            <a:ext cx="8826574" cy="5246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18733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GATT Client Server Architecture</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822" y="1844824"/>
            <a:ext cx="77057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60" y="3212976"/>
            <a:ext cx="86296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93155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BTLE application</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0808"/>
            <a:ext cx="703897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84984"/>
            <a:ext cx="864870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990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Cases and Services</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3443402"/>
            <a:ext cx="867727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1700808"/>
            <a:ext cx="90297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587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Bluetooth Low Energy</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12" y="1988840"/>
            <a:ext cx="8604448" cy="33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07572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GATT </a:t>
            </a:r>
            <a:r>
              <a:rPr lang="en-US" altLang="zh-TW" b="1" dirty="0"/>
              <a:t>PROFILE HIERARCHY</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The top level of the hierarchy is a </a:t>
            </a:r>
            <a:r>
              <a:rPr lang="en-US" altLang="zh-TW" b="1" dirty="0"/>
              <a:t>profile</a:t>
            </a:r>
            <a:r>
              <a:rPr lang="en-US" altLang="zh-TW" dirty="0"/>
              <a:t>. </a:t>
            </a:r>
            <a:endParaRPr lang="en-US" altLang="zh-TW" dirty="0" smtClean="0"/>
          </a:p>
          <a:p>
            <a:pPr lvl="1"/>
            <a:r>
              <a:rPr lang="en-US" altLang="zh-TW" dirty="0" smtClean="0"/>
              <a:t>A </a:t>
            </a:r>
            <a:r>
              <a:rPr lang="en-US" altLang="zh-TW" dirty="0"/>
              <a:t>profile is composed of one or </a:t>
            </a:r>
            <a:r>
              <a:rPr lang="en-US" altLang="zh-TW" dirty="0" smtClean="0"/>
              <a:t>more </a:t>
            </a:r>
            <a:r>
              <a:rPr lang="en-US" altLang="zh-TW" b="1" dirty="0" smtClean="0"/>
              <a:t>services</a:t>
            </a:r>
            <a:r>
              <a:rPr lang="en-US" altLang="zh-TW" dirty="0" smtClean="0"/>
              <a:t> </a:t>
            </a:r>
            <a:r>
              <a:rPr lang="en-US" altLang="zh-TW" dirty="0"/>
              <a:t>necessary to fulfill a use case. </a:t>
            </a:r>
            <a:endParaRPr lang="en-US" altLang="zh-TW" dirty="0" smtClean="0"/>
          </a:p>
          <a:p>
            <a:r>
              <a:rPr lang="en-US" altLang="zh-TW" dirty="0" smtClean="0"/>
              <a:t>A </a:t>
            </a:r>
            <a:r>
              <a:rPr lang="en-US" altLang="zh-TW" b="1" dirty="0"/>
              <a:t>service</a:t>
            </a:r>
            <a:r>
              <a:rPr lang="en-US" altLang="zh-TW" dirty="0"/>
              <a:t> is composed of </a:t>
            </a:r>
            <a:r>
              <a:rPr lang="en-US" altLang="zh-TW" b="1" dirty="0" smtClean="0"/>
              <a:t>characteristics</a:t>
            </a:r>
            <a:r>
              <a:rPr lang="en-US" altLang="zh-TW" dirty="0" smtClean="0"/>
              <a:t> or </a:t>
            </a:r>
            <a:r>
              <a:rPr lang="en-US" altLang="zh-TW" dirty="0"/>
              <a:t>references to other services. </a:t>
            </a:r>
            <a:endParaRPr lang="en-US" altLang="zh-TW" dirty="0" smtClean="0"/>
          </a:p>
          <a:p>
            <a:r>
              <a:rPr lang="en-US" altLang="zh-TW" dirty="0" smtClean="0"/>
              <a:t>Each </a:t>
            </a:r>
            <a:r>
              <a:rPr lang="en-US" altLang="zh-TW" b="1" dirty="0"/>
              <a:t>characteristic</a:t>
            </a:r>
            <a:r>
              <a:rPr lang="en-US" altLang="zh-TW" dirty="0"/>
              <a:t> contains a </a:t>
            </a:r>
            <a:r>
              <a:rPr lang="en-US" altLang="zh-TW" b="1" dirty="0"/>
              <a:t>value</a:t>
            </a:r>
            <a:r>
              <a:rPr lang="en-US" altLang="zh-TW" dirty="0"/>
              <a:t> </a:t>
            </a:r>
            <a:r>
              <a:rPr lang="en-US" altLang="zh-TW" dirty="0" smtClean="0"/>
              <a:t>and may </a:t>
            </a:r>
            <a:r>
              <a:rPr lang="en-US" altLang="zh-TW" dirty="0"/>
              <a:t>contain optional information about the value. </a:t>
            </a:r>
            <a:endParaRPr lang="en-US" altLang="zh-TW" dirty="0" smtClean="0"/>
          </a:p>
          <a:p>
            <a:r>
              <a:rPr lang="en-US" altLang="zh-TW" dirty="0" smtClean="0"/>
              <a:t>The </a:t>
            </a:r>
            <a:r>
              <a:rPr lang="en-US" altLang="zh-TW" dirty="0"/>
              <a:t>service and </a:t>
            </a:r>
            <a:r>
              <a:rPr lang="en-US" altLang="zh-TW" dirty="0" smtClean="0"/>
              <a:t>characteristic and </a:t>
            </a:r>
            <a:r>
              <a:rPr lang="en-US" altLang="zh-TW" dirty="0"/>
              <a:t>the components of the characteristic (i.e. </a:t>
            </a:r>
            <a:r>
              <a:rPr lang="en-US" altLang="zh-TW" b="1" dirty="0"/>
              <a:t>value</a:t>
            </a:r>
            <a:r>
              <a:rPr lang="en-US" altLang="zh-TW" dirty="0"/>
              <a:t> and </a:t>
            </a:r>
            <a:r>
              <a:rPr lang="en-US" altLang="zh-TW" b="1" dirty="0"/>
              <a:t>descriptors</a:t>
            </a:r>
            <a:r>
              <a:rPr lang="en-US" altLang="zh-TW" dirty="0"/>
              <a:t>) </a:t>
            </a:r>
            <a:r>
              <a:rPr lang="en-US" altLang="zh-TW" dirty="0" smtClean="0"/>
              <a:t>contain the </a:t>
            </a:r>
            <a:r>
              <a:rPr lang="en-US" altLang="zh-TW" dirty="0"/>
              <a:t>profile data and are all </a:t>
            </a:r>
            <a:r>
              <a:rPr lang="en-US" altLang="zh-TW" b="1" dirty="0"/>
              <a:t>stored</a:t>
            </a:r>
            <a:r>
              <a:rPr lang="en-US" altLang="zh-TW" dirty="0"/>
              <a:t> in Attributes on the </a:t>
            </a:r>
            <a:r>
              <a:rPr lang="en-US" altLang="zh-TW" b="1" dirty="0"/>
              <a:t>server</a:t>
            </a:r>
            <a:r>
              <a:rPr lang="en-US" altLang="zh-TW" dirty="0"/>
              <a: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7417325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5145"/>
            <a:ext cx="5112568" cy="640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58692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GATT Definition</a:t>
            </a:r>
            <a:endParaRPr lang="zh-TW" altLang="en-US" dirty="0"/>
          </a:p>
        </p:txBody>
      </p:sp>
      <p:sp>
        <p:nvSpPr>
          <p:cNvPr id="3" name="內容版面配置區 2"/>
          <p:cNvSpPr>
            <a:spLocks noGrp="1"/>
          </p:cNvSpPr>
          <p:nvPr>
            <p:ph idx="1"/>
          </p:nvPr>
        </p:nvSpPr>
        <p:spPr>
          <a:xfrm>
            <a:off x="457200" y="1600200"/>
            <a:ext cx="8229600" cy="4781128"/>
          </a:xfrm>
        </p:spPr>
        <p:txBody>
          <a:bodyPr>
            <a:normAutofit fontScale="62500" lnSpcReduction="20000"/>
          </a:bodyPr>
          <a:lstStyle/>
          <a:p>
            <a:r>
              <a:rPr lang="en-US" altLang="zh-TW" b="1" dirty="0" smtClean="0"/>
              <a:t>service</a:t>
            </a:r>
            <a:r>
              <a:rPr lang="en-US" altLang="zh-TW" dirty="0" smtClean="0"/>
              <a:t> : is </a:t>
            </a:r>
            <a:r>
              <a:rPr lang="en-US" altLang="zh-TW" dirty="0"/>
              <a:t>a collection of data and associated behaviors to accomplish a </a:t>
            </a:r>
            <a:r>
              <a:rPr lang="en-US" altLang="zh-TW" dirty="0" smtClean="0"/>
              <a:t>particular function </a:t>
            </a:r>
            <a:r>
              <a:rPr lang="en-US" altLang="zh-TW" dirty="0"/>
              <a:t>or feature</a:t>
            </a:r>
            <a:endParaRPr lang="en-US" altLang="zh-TW" dirty="0" smtClean="0"/>
          </a:p>
          <a:p>
            <a:pPr lvl="1"/>
            <a:r>
              <a:rPr lang="en-US" altLang="zh-TW" b="1" dirty="0" smtClean="0"/>
              <a:t>Primary</a:t>
            </a:r>
            <a:r>
              <a:rPr lang="en-US" altLang="zh-TW" dirty="0" smtClean="0"/>
              <a:t> service : </a:t>
            </a:r>
            <a:r>
              <a:rPr lang="en-US" altLang="zh-TW" dirty="0"/>
              <a:t>that exposes the primary usable functionality of </a:t>
            </a:r>
            <a:r>
              <a:rPr lang="en-US" altLang="zh-TW" dirty="0" smtClean="0"/>
              <a:t>this device. </a:t>
            </a:r>
            <a:r>
              <a:rPr lang="en-US" altLang="zh-TW" dirty="0"/>
              <a:t>A primary service can be included by another service. Primary </a:t>
            </a:r>
            <a:r>
              <a:rPr lang="en-US" altLang="zh-TW" dirty="0" smtClean="0"/>
              <a:t>services can </a:t>
            </a:r>
            <a:r>
              <a:rPr lang="en-US" altLang="zh-TW" dirty="0"/>
              <a:t>be discovered using Primary Service Discovery </a:t>
            </a:r>
            <a:r>
              <a:rPr lang="en-US" altLang="zh-TW" dirty="0" smtClean="0"/>
              <a:t>procedures.</a:t>
            </a:r>
          </a:p>
          <a:p>
            <a:pPr lvl="1"/>
            <a:r>
              <a:rPr lang="en-US" altLang="zh-TW" b="1" dirty="0" smtClean="0"/>
              <a:t>Secondary</a:t>
            </a:r>
            <a:r>
              <a:rPr lang="en-US" altLang="zh-TW" dirty="0" smtClean="0"/>
              <a:t> service : a </a:t>
            </a:r>
            <a:r>
              <a:rPr lang="en-US" altLang="zh-TW" dirty="0"/>
              <a:t>service that is only intended to be referenced from a primary </a:t>
            </a:r>
            <a:r>
              <a:rPr lang="en-US" altLang="zh-TW" dirty="0" smtClean="0"/>
              <a:t>service or </a:t>
            </a:r>
            <a:r>
              <a:rPr lang="en-US" altLang="zh-TW" dirty="0"/>
              <a:t>another secondary service or other higher layer </a:t>
            </a:r>
            <a:r>
              <a:rPr lang="en-US" altLang="zh-TW" dirty="0" smtClean="0"/>
              <a:t>specification</a:t>
            </a:r>
          </a:p>
          <a:p>
            <a:r>
              <a:rPr lang="en-US" altLang="zh-TW" b="1" dirty="0" smtClean="0"/>
              <a:t>Included</a:t>
            </a:r>
            <a:r>
              <a:rPr lang="en-US" altLang="zh-TW" dirty="0" smtClean="0"/>
              <a:t> service</a:t>
            </a:r>
          </a:p>
          <a:p>
            <a:pPr lvl="1"/>
            <a:r>
              <a:rPr lang="en-US" altLang="zh-TW" dirty="0"/>
              <a:t>An included service is a method to reference another service definition </a:t>
            </a:r>
            <a:r>
              <a:rPr lang="en-US" altLang="zh-TW" dirty="0" smtClean="0"/>
              <a:t>existing on </a:t>
            </a:r>
            <a:r>
              <a:rPr lang="en-US" altLang="zh-TW" dirty="0"/>
              <a:t>the server into the service being defined</a:t>
            </a:r>
            <a:endParaRPr lang="en-US" altLang="zh-TW" dirty="0" smtClean="0"/>
          </a:p>
          <a:p>
            <a:pPr lvl="1"/>
            <a:r>
              <a:rPr lang="en-US" altLang="zh-TW" dirty="0"/>
              <a:t>When a </a:t>
            </a:r>
            <a:r>
              <a:rPr lang="en-US" altLang="zh-TW" dirty="0" smtClean="0"/>
              <a:t>service definition </a:t>
            </a:r>
            <a:r>
              <a:rPr lang="en-US" altLang="zh-TW" dirty="0"/>
              <a:t>uses an include definition to reference the included service, </a:t>
            </a:r>
            <a:r>
              <a:rPr lang="en-US" altLang="zh-TW" dirty="0" smtClean="0"/>
              <a:t>the entire </a:t>
            </a:r>
            <a:r>
              <a:rPr lang="en-US" altLang="zh-TW" dirty="0"/>
              <a:t>included service definition becomes part of the new service definition</a:t>
            </a:r>
            <a:endParaRPr lang="en-US" altLang="zh-TW" dirty="0" smtClean="0"/>
          </a:p>
          <a:p>
            <a:r>
              <a:rPr lang="en-US" altLang="zh-TW" b="1" dirty="0" smtClean="0"/>
              <a:t>Characteristic</a:t>
            </a:r>
          </a:p>
          <a:p>
            <a:pPr lvl="1"/>
            <a:r>
              <a:rPr lang="en-US" altLang="zh-TW" dirty="0" smtClean="0"/>
              <a:t>contains </a:t>
            </a:r>
            <a:r>
              <a:rPr lang="en-US" altLang="zh-TW" dirty="0"/>
              <a:t>a </a:t>
            </a:r>
            <a:r>
              <a:rPr lang="en-US" altLang="zh-TW" dirty="0" smtClean="0"/>
              <a:t>characteristic </a:t>
            </a:r>
            <a:r>
              <a:rPr lang="en-US" altLang="zh-TW" b="1" dirty="0" smtClean="0"/>
              <a:t>declaration</a:t>
            </a:r>
            <a:r>
              <a:rPr lang="en-US" altLang="zh-TW" dirty="0"/>
              <a:t>, characteristic </a:t>
            </a:r>
            <a:r>
              <a:rPr lang="en-US" altLang="zh-TW" b="1" dirty="0"/>
              <a:t>properties</a:t>
            </a:r>
            <a:r>
              <a:rPr lang="en-US" altLang="zh-TW" dirty="0"/>
              <a:t>, and a </a:t>
            </a:r>
            <a:r>
              <a:rPr lang="en-US" altLang="zh-TW" b="1" dirty="0" smtClean="0"/>
              <a:t>value</a:t>
            </a:r>
          </a:p>
          <a:p>
            <a:pPr lvl="1"/>
            <a:r>
              <a:rPr lang="en-US" altLang="zh-TW" dirty="0" smtClean="0"/>
              <a:t>and </a:t>
            </a:r>
            <a:r>
              <a:rPr lang="en-US" altLang="zh-TW" b="1" dirty="0"/>
              <a:t>may</a:t>
            </a:r>
            <a:r>
              <a:rPr lang="en-US" altLang="zh-TW" dirty="0"/>
              <a:t> contain </a:t>
            </a:r>
            <a:r>
              <a:rPr lang="en-US" altLang="zh-TW" b="1" dirty="0" smtClean="0"/>
              <a:t>descriptors</a:t>
            </a:r>
            <a:r>
              <a:rPr lang="en-US" altLang="zh-TW" dirty="0" smtClean="0"/>
              <a:t> that </a:t>
            </a:r>
            <a:r>
              <a:rPr lang="en-US" altLang="zh-TW" dirty="0"/>
              <a:t>describe the value or permit configuration of the server with respect to </a:t>
            </a:r>
            <a:r>
              <a:rPr lang="en-US" altLang="zh-TW" dirty="0" smtClean="0"/>
              <a:t>the characteristic</a:t>
            </a:r>
            <a:r>
              <a:rPr lang="en-US" altLang="zh-TW" dirty="0"/>
              <a: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37283485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8" y="404663"/>
            <a:ext cx="9130612" cy="583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7095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SERVICE DEFINITION</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a:t>A service definition shall contain a service </a:t>
            </a:r>
            <a:r>
              <a:rPr lang="en-US" altLang="zh-TW" b="1" dirty="0"/>
              <a:t>declaration</a:t>
            </a:r>
            <a:r>
              <a:rPr lang="en-US" altLang="zh-TW" dirty="0"/>
              <a:t> and </a:t>
            </a:r>
            <a:r>
              <a:rPr lang="en-US" altLang="zh-TW" b="1" dirty="0"/>
              <a:t>may</a:t>
            </a:r>
            <a:r>
              <a:rPr lang="en-US" altLang="zh-TW" dirty="0"/>
              <a:t> contain </a:t>
            </a:r>
            <a:r>
              <a:rPr lang="en-US" altLang="zh-TW" b="1" dirty="0" smtClean="0"/>
              <a:t>include</a:t>
            </a:r>
            <a:r>
              <a:rPr lang="zh-TW" altLang="en-US" dirty="0" smtClean="0"/>
              <a:t> </a:t>
            </a:r>
            <a:r>
              <a:rPr lang="en-US" altLang="zh-TW" dirty="0" smtClean="0"/>
              <a:t>definitions </a:t>
            </a:r>
            <a:r>
              <a:rPr lang="en-US" altLang="zh-TW" dirty="0"/>
              <a:t>and </a:t>
            </a:r>
            <a:r>
              <a:rPr lang="en-US" altLang="zh-TW" b="1" dirty="0"/>
              <a:t>characteristic</a:t>
            </a:r>
            <a:r>
              <a:rPr lang="en-US" altLang="zh-TW" dirty="0"/>
              <a:t> definitions</a:t>
            </a:r>
            <a:r>
              <a:rPr lang="en-US" altLang="zh-TW" dirty="0" smtClean="0"/>
              <a:t>.</a:t>
            </a:r>
          </a:p>
          <a:p>
            <a:pPr lvl="1"/>
            <a:r>
              <a:rPr lang="en-US" altLang="zh-TW" dirty="0" smtClean="0"/>
              <a:t>The </a:t>
            </a:r>
            <a:r>
              <a:rPr lang="en-US" altLang="zh-TW" dirty="0"/>
              <a:t>service definition ends before </a:t>
            </a:r>
            <a:r>
              <a:rPr lang="en-US" altLang="zh-TW" dirty="0" smtClean="0"/>
              <a:t>the</a:t>
            </a:r>
            <a:r>
              <a:rPr lang="zh-TW" altLang="en-US" dirty="0" smtClean="0"/>
              <a:t> </a:t>
            </a:r>
            <a:r>
              <a:rPr lang="en-US" altLang="zh-TW" dirty="0" smtClean="0"/>
              <a:t>next </a:t>
            </a:r>
            <a:r>
              <a:rPr lang="en-US" altLang="zh-TW" dirty="0"/>
              <a:t>service declaration or after the maximum </a:t>
            </a:r>
            <a:r>
              <a:rPr lang="en-US" altLang="zh-TW" i="1" dirty="0"/>
              <a:t>Attribute Handle </a:t>
            </a:r>
            <a:r>
              <a:rPr lang="en-US" altLang="zh-TW" dirty="0"/>
              <a:t>is reached. </a:t>
            </a:r>
            <a:endParaRPr lang="en-US" altLang="zh-TW" dirty="0" smtClean="0"/>
          </a:p>
          <a:p>
            <a:pPr lvl="1"/>
            <a:r>
              <a:rPr lang="en-US" altLang="zh-TW" dirty="0" smtClean="0"/>
              <a:t>Service</a:t>
            </a:r>
            <a:r>
              <a:rPr lang="zh-TW" altLang="en-US" dirty="0" smtClean="0"/>
              <a:t> </a:t>
            </a:r>
            <a:r>
              <a:rPr lang="en-US" altLang="zh-TW" dirty="0" smtClean="0"/>
              <a:t>definitions </a:t>
            </a:r>
            <a:r>
              <a:rPr lang="en-US" altLang="zh-TW" dirty="0"/>
              <a:t>appear on the server in an order based on </a:t>
            </a:r>
            <a:r>
              <a:rPr lang="en-US" altLang="zh-TW" i="1" dirty="0"/>
              <a:t>Attribute Handle</a:t>
            </a:r>
            <a:r>
              <a:rPr lang="en-US" altLang="zh-TW" dirty="0"/>
              <a:t>.</a:t>
            </a:r>
          </a:p>
          <a:p>
            <a:pPr lvl="1"/>
            <a:r>
              <a:rPr lang="en-US" altLang="zh-TW" dirty="0"/>
              <a:t>All include definitions and characteristic definitions contained within the </a:t>
            </a:r>
            <a:r>
              <a:rPr lang="en-US" altLang="zh-TW" dirty="0" smtClean="0"/>
              <a:t>service</a:t>
            </a:r>
            <a:r>
              <a:rPr lang="zh-TW" altLang="en-US" dirty="0" smtClean="0"/>
              <a:t> </a:t>
            </a:r>
            <a:r>
              <a:rPr lang="en-US" altLang="zh-TW" dirty="0" smtClean="0"/>
              <a:t>definition </a:t>
            </a:r>
            <a:r>
              <a:rPr lang="en-US" altLang="zh-TW" dirty="0"/>
              <a:t>are considered to be part of the service. </a:t>
            </a:r>
            <a:endParaRPr lang="en-US" altLang="zh-TW" dirty="0" smtClean="0"/>
          </a:p>
          <a:p>
            <a:pPr lvl="1"/>
            <a:r>
              <a:rPr lang="en-US" altLang="zh-TW" dirty="0" smtClean="0"/>
              <a:t>All </a:t>
            </a:r>
            <a:r>
              <a:rPr lang="en-US" altLang="zh-TW" dirty="0"/>
              <a:t>include definitions </a:t>
            </a:r>
            <a:r>
              <a:rPr lang="en-US" altLang="zh-TW" dirty="0" smtClean="0"/>
              <a:t>shall</a:t>
            </a:r>
            <a:r>
              <a:rPr lang="zh-TW" altLang="en-US" dirty="0" smtClean="0"/>
              <a:t> </a:t>
            </a:r>
            <a:r>
              <a:rPr lang="en-US" altLang="zh-TW" dirty="0" smtClean="0"/>
              <a:t>immediately </a:t>
            </a:r>
            <a:r>
              <a:rPr lang="en-US" altLang="zh-TW" dirty="0"/>
              <a:t>follow the service declaration and precede any characteristic definitions.</a:t>
            </a:r>
          </a:p>
          <a:p>
            <a:pPr lvl="1"/>
            <a:r>
              <a:rPr lang="en-US" altLang="zh-TW" dirty="0"/>
              <a:t>A service definition may have </a:t>
            </a:r>
            <a:r>
              <a:rPr lang="en-US" altLang="zh-TW" b="1" dirty="0"/>
              <a:t>zero</a:t>
            </a:r>
            <a:r>
              <a:rPr lang="en-US" altLang="zh-TW" dirty="0"/>
              <a:t> or more include definitions. </a:t>
            </a:r>
            <a:endParaRPr lang="en-US" altLang="zh-TW" dirty="0" smtClean="0"/>
          </a:p>
          <a:p>
            <a:r>
              <a:rPr lang="en-US" altLang="zh-TW" dirty="0" smtClean="0"/>
              <a:t>All </a:t>
            </a:r>
            <a:r>
              <a:rPr lang="en-US" altLang="zh-TW" b="1" dirty="0" smtClean="0"/>
              <a:t>characteristic</a:t>
            </a:r>
            <a:r>
              <a:rPr lang="zh-TW" altLang="en-US" dirty="0" smtClean="0"/>
              <a:t> </a:t>
            </a:r>
            <a:r>
              <a:rPr lang="en-US" altLang="zh-TW" dirty="0" smtClean="0"/>
              <a:t>definitions </a:t>
            </a:r>
            <a:r>
              <a:rPr lang="en-US" altLang="zh-TW" dirty="0"/>
              <a:t>shall be immediately following the last include definition </a:t>
            </a:r>
            <a:r>
              <a:rPr lang="en-US" altLang="zh-TW" dirty="0" smtClean="0"/>
              <a:t>or</a:t>
            </a:r>
            <a:r>
              <a:rPr lang="zh-TW" altLang="en-US" dirty="0" smtClean="0"/>
              <a:t> </a:t>
            </a:r>
            <a:r>
              <a:rPr lang="en-US" altLang="zh-TW" dirty="0" smtClean="0"/>
              <a:t>in </a:t>
            </a:r>
            <a:r>
              <a:rPr lang="en-US" altLang="zh-TW" dirty="0"/>
              <a:t>the event of no include definitions, immediately following the service declaration.</a:t>
            </a:r>
          </a:p>
          <a:p>
            <a:pPr lvl="1"/>
            <a:r>
              <a:rPr lang="en-US" altLang="zh-TW" dirty="0"/>
              <a:t>A service definition may have </a:t>
            </a:r>
            <a:r>
              <a:rPr lang="en-US" altLang="zh-TW" b="1" dirty="0"/>
              <a:t>zero or more</a:t>
            </a:r>
            <a:r>
              <a:rPr lang="en-US" altLang="zh-TW" dirty="0"/>
              <a:t> characteristic definitions.</a:t>
            </a:r>
          </a:p>
          <a:p>
            <a:pPr lvl="1"/>
            <a:r>
              <a:rPr lang="en-US" altLang="zh-TW" dirty="0"/>
              <a:t>There is </a:t>
            </a:r>
            <a:r>
              <a:rPr lang="en-US" altLang="zh-TW" b="1" dirty="0"/>
              <a:t>no upper limit </a:t>
            </a:r>
            <a:r>
              <a:rPr lang="en-US" altLang="zh-TW" dirty="0"/>
              <a:t>for include or characteristic definitions</a:t>
            </a:r>
            <a:r>
              <a:rPr lang="en-US" altLang="zh-TW" dirty="0" smtClean="0"/>
              <a:t>.</a:t>
            </a:r>
            <a:endParaRPr lang="en-US" altLang="zh-TW"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0874951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service declaration</a:t>
            </a:r>
            <a:endParaRPr lang="zh-TW" altLang="en-US" dirty="0"/>
          </a:p>
        </p:txBody>
      </p:sp>
      <p:sp>
        <p:nvSpPr>
          <p:cNvPr id="3" name="內容版面配置區 2"/>
          <p:cNvSpPr>
            <a:spLocks noGrp="1"/>
          </p:cNvSpPr>
          <p:nvPr>
            <p:ph idx="1"/>
          </p:nvPr>
        </p:nvSpPr>
        <p:spPr>
          <a:xfrm>
            <a:off x="457200" y="1600201"/>
            <a:ext cx="8229600" cy="3479848"/>
          </a:xfrm>
        </p:spPr>
        <p:txBody>
          <a:bodyPr>
            <a:normAutofit fontScale="55000" lnSpcReduction="20000"/>
          </a:bodyPr>
          <a:lstStyle/>
          <a:p>
            <a:r>
              <a:rPr lang="en-US" altLang="zh-TW" dirty="0"/>
              <a:t>A service </a:t>
            </a:r>
            <a:r>
              <a:rPr lang="en-US" altLang="zh-TW" b="1" dirty="0"/>
              <a:t>declaration</a:t>
            </a:r>
            <a:r>
              <a:rPr lang="en-US" altLang="zh-TW" dirty="0"/>
              <a:t> is an </a:t>
            </a:r>
            <a:r>
              <a:rPr lang="en-US" altLang="zh-TW" b="1" dirty="0" smtClean="0"/>
              <a:t>Attribute</a:t>
            </a:r>
          </a:p>
          <a:p>
            <a:pPr lvl="1"/>
            <a:r>
              <a:rPr lang="en-US" altLang="zh-TW" dirty="0" smtClean="0"/>
              <a:t> </a:t>
            </a:r>
            <a:r>
              <a:rPr lang="en-US" altLang="zh-TW" dirty="0"/>
              <a:t>with the </a:t>
            </a:r>
            <a:r>
              <a:rPr lang="en-US" altLang="zh-TW" b="1" i="1" dirty="0"/>
              <a:t>Attribute Type </a:t>
            </a:r>
            <a:r>
              <a:rPr lang="en-US" altLang="zh-TW" dirty="0"/>
              <a:t>set to the UUID for</a:t>
            </a:r>
            <a:r>
              <a:rPr lang="zh-TW" altLang="en-US" dirty="0"/>
              <a:t> </a:t>
            </a:r>
            <a:r>
              <a:rPr lang="en-US" altLang="zh-TW" b="1" dirty="0"/>
              <a:t>«Primary Service» </a:t>
            </a:r>
            <a:r>
              <a:rPr lang="en-US" altLang="zh-TW" dirty="0"/>
              <a:t>or «Secondary Service». </a:t>
            </a:r>
          </a:p>
          <a:p>
            <a:pPr lvl="1"/>
            <a:r>
              <a:rPr lang="en-US" altLang="zh-TW" dirty="0"/>
              <a:t>The </a:t>
            </a:r>
            <a:r>
              <a:rPr lang="en-US" altLang="zh-TW" b="1" i="1" dirty="0"/>
              <a:t>Attribute Value </a:t>
            </a:r>
            <a:r>
              <a:rPr lang="en-US" altLang="zh-TW" dirty="0"/>
              <a:t>shall be the</a:t>
            </a:r>
            <a:r>
              <a:rPr lang="zh-TW" altLang="en-US" dirty="0"/>
              <a:t> </a:t>
            </a:r>
            <a:r>
              <a:rPr lang="en-US" altLang="zh-TW" b="1" dirty="0"/>
              <a:t>16-bit Bluetooth UUID </a:t>
            </a:r>
            <a:r>
              <a:rPr lang="en-US" altLang="zh-TW" dirty="0"/>
              <a:t>or 128-bit UUID for the service, </a:t>
            </a:r>
            <a:r>
              <a:rPr lang="en-US" altLang="zh-TW" b="1" dirty="0"/>
              <a:t>known</a:t>
            </a:r>
            <a:r>
              <a:rPr lang="en-US" altLang="zh-TW" dirty="0"/>
              <a:t> as the service</a:t>
            </a:r>
            <a:r>
              <a:rPr lang="zh-TW" altLang="en-US" dirty="0"/>
              <a:t> </a:t>
            </a:r>
            <a:r>
              <a:rPr lang="en-US" altLang="zh-TW" dirty="0"/>
              <a:t>UUID. </a:t>
            </a:r>
            <a:endParaRPr lang="en-US" altLang="zh-TW" dirty="0" smtClean="0"/>
          </a:p>
          <a:p>
            <a:pPr lvl="1"/>
            <a:r>
              <a:rPr lang="en-US" altLang="zh-TW" dirty="0" smtClean="0"/>
              <a:t>A </a:t>
            </a:r>
            <a:r>
              <a:rPr lang="en-US" altLang="zh-TW" dirty="0"/>
              <a:t>client shall support the use of both 16-bit and 128-bit UUIDs. </a:t>
            </a:r>
          </a:p>
          <a:p>
            <a:r>
              <a:rPr lang="en-US" altLang="zh-TW" dirty="0"/>
              <a:t>A client</a:t>
            </a:r>
            <a:r>
              <a:rPr lang="zh-TW" altLang="en-US" dirty="0"/>
              <a:t> </a:t>
            </a:r>
            <a:r>
              <a:rPr lang="en-US" altLang="zh-TW" dirty="0"/>
              <a:t>may ignore any service definition with an unknown service UUID. </a:t>
            </a:r>
          </a:p>
          <a:p>
            <a:pPr lvl="1"/>
            <a:r>
              <a:rPr lang="en-US" altLang="zh-TW" dirty="0"/>
              <a:t>An unknown</a:t>
            </a:r>
            <a:r>
              <a:rPr lang="zh-TW" altLang="en-US" dirty="0"/>
              <a:t> </a:t>
            </a:r>
            <a:r>
              <a:rPr lang="en-US" altLang="zh-TW" dirty="0"/>
              <a:t>service UUID is a UUID for an unsupported service. </a:t>
            </a:r>
          </a:p>
          <a:p>
            <a:r>
              <a:rPr lang="en-US" altLang="zh-TW" dirty="0"/>
              <a:t>The </a:t>
            </a:r>
            <a:r>
              <a:rPr lang="en-US" altLang="zh-TW" b="1" i="1" dirty="0"/>
              <a:t>Attribute Permissions</a:t>
            </a:r>
            <a:r>
              <a:rPr lang="zh-TW" altLang="en-US" b="1" i="1" dirty="0"/>
              <a:t> </a:t>
            </a:r>
            <a:r>
              <a:rPr lang="en-US" altLang="zh-TW" dirty="0"/>
              <a:t>shall be </a:t>
            </a:r>
            <a:r>
              <a:rPr lang="en-US" altLang="zh-TW" b="1" dirty="0"/>
              <a:t>read-only</a:t>
            </a:r>
            <a:r>
              <a:rPr lang="en-US" altLang="zh-TW" dirty="0"/>
              <a:t> and shall not require authentication or authorization</a:t>
            </a:r>
            <a:r>
              <a:rPr lang="en-US" altLang="zh-TW" dirty="0" smtClean="0"/>
              <a:t>.</a:t>
            </a:r>
          </a:p>
          <a:p>
            <a:r>
              <a:rPr lang="en-US" altLang="zh-TW" dirty="0"/>
              <a:t>When </a:t>
            </a:r>
            <a:r>
              <a:rPr lang="en-US" altLang="zh-TW" b="1" dirty="0"/>
              <a:t>multiple</a:t>
            </a:r>
            <a:r>
              <a:rPr lang="en-US" altLang="zh-TW" dirty="0"/>
              <a:t> services exist, </a:t>
            </a:r>
            <a:endParaRPr lang="en-US" altLang="zh-TW" dirty="0" smtClean="0"/>
          </a:p>
          <a:p>
            <a:pPr lvl="1"/>
            <a:r>
              <a:rPr lang="en-US" altLang="zh-TW" dirty="0" smtClean="0"/>
              <a:t>services </a:t>
            </a:r>
            <a:r>
              <a:rPr lang="en-US" altLang="zh-TW" dirty="0"/>
              <a:t>definitions with service </a:t>
            </a:r>
            <a:r>
              <a:rPr lang="en-US" altLang="zh-TW" b="1" dirty="0" smtClean="0"/>
              <a:t>declarations</a:t>
            </a:r>
            <a:r>
              <a:rPr lang="zh-TW" altLang="en-US" dirty="0" smtClean="0"/>
              <a:t> </a:t>
            </a:r>
            <a:r>
              <a:rPr lang="en-US" altLang="zh-TW" dirty="0" smtClean="0"/>
              <a:t>using </a:t>
            </a:r>
            <a:r>
              <a:rPr lang="en-US" altLang="zh-TW" dirty="0"/>
              <a:t>16-bit Bluetooth UUID should be grouped together (i.e. listed sequentially</a:t>
            </a:r>
            <a:r>
              <a:rPr lang="en-US" altLang="zh-TW" dirty="0" smtClean="0"/>
              <a:t>)</a:t>
            </a:r>
            <a:r>
              <a:rPr lang="zh-TW" altLang="en-US" dirty="0" smtClean="0"/>
              <a:t> </a:t>
            </a:r>
            <a:r>
              <a:rPr lang="en-US" altLang="zh-TW" dirty="0" smtClean="0"/>
              <a:t>and </a:t>
            </a:r>
          </a:p>
          <a:p>
            <a:pPr lvl="1"/>
            <a:r>
              <a:rPr lang="en-US" altLang="zh-TW" dirty="0" smtClean="0"/>
              <a:t>services </a:t>
            </a:r>
            <a:r>
              <a:rPr lang="en-US" altLang="zh-TW" dirty="0"/>
              <a:t>definitions with service declarations using 128-bit </a:t>
            </a:r>
            <a:r>
              <a:rPr lang="en-US" altLang="zh-TW" dirty="0" smtClean="0"/>
              <a:t>UUID</a:t>
            </a:r>
            <a:r>
              <a:rPr lang="zh-TW" altLang="en-US" dirty="0" smtClean="0"/>
              <a:t> </a:t>
            </a:r>
            <a:r>
              <a:rPr lang="en-US" altLang="zh-TW" dirty="0" smtClean="0"/>
              <a:t>should </a:t>
            </a:r>
            <a:r>
              <a:rPr lang="en-US" altLang="zh-TW" dirty="0"/>
              <a:t>be grouped together</a:t>
            </a:r>
            <a:r>
              <a:rPr lang="en-US" altLang="zh-TW" dirty="0" smtClean="0"/>
              <a:t>.</a:t>
            </a:r>
          </a:p>
          <a:p>
            <a:r>
              <a:rPr lang="en-US" altLang="zh-TW" dirty="0">
                <a:hlinkClick r:id="rId2"/>
              </a:rPr>
              <a:t>https://developer.bluetooth.org/gatt/services/Pages/ServicesHome.aspx</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5080048"/>
            <a:ext cx="7357921" cy="1589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15958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INCLUDE DEFINITION</a:t>
            </a:r>
            <a:endParaRPr lang="zh-TW" altLang="en-US" dirty="0"/>
          </a:p>
        </p:txBody>
      </p:sp>
      <p:sp>
        <p:nvSpPr>
          <p:cNvPr id="3" name="內容版面配置區 2"/>
          <p:cNvSpPr>
            <a:spLocks noGrp="1"/>
          </p:cNvSpPr>
          <p:nvPr>
            <p:ph idx="1"/>
          </p:nvPr>
        </p:nvSpPr>
        <p:spPr>
          <a:xfrm>
            <a:off x="457200" y="1600201"/>
            <a:ext cx="8229600" cy="3701008"/>
          </a:xfrm>
        </p:spPr>
        <p:txBody>
          <a:bodyPr>
            <a:normAutofit fontScale="55000" lnSpcReduction="20000"/>
          </a:bodyPr>
          <a:lstStyle/>
          <a:p>
            <a:r>
              <a:rPr lang="en-US" altLang="zh-TW" dirty="0"/>
              <a:t>An include definition </a:t>
            </a:r>
            <a:r>
              <a:rPr lang="en-US" altLang="zh-TW" b="1" dirty="0"/>
              <a:t>shall contain only one </a:t>
            </a:r>
            <a:r>
              <a:rPr lang="en-US" altLang="zh-TW" dirty="0"/>
              <a:t>include </a:t>
            </a:r>
            <a:r>
              <a:rPr lang="en-US" altLang="zh-TW" b="1" dirty="0"/>
              <a:t>declaration</a:t>
            </a:r>
            <a:r>
              <a:rPr lang="en-US" altLang="zh-TW" dirty="0"/>
              <a:t>.</a:t>
            </a:r>
          </a:p>
          <a:p>
            <a:r>
              <a:rPr lang="en-US" altLang="zh-TW" dirty="0"/>
              <a:t>The include </a:t>
            </a:r>
            <a:r>
              <a:rPr lang="en-US" altLang="zh-TW" b="1" dirty="0"/>
              <a:t>declaration</a:t>
            </a:r>
            <a:r>
              <a:rPr lang="en-US" altLang="zh-TW" dirty="0"/>
              <a:t> is an Attribute with the </a:t>
            </a:r>
            <a:r>
              <a:rPr lang="en-US" altLang="zh-TW" b="1" i="1" dirty="0"/>
              <a:t>Attribute Type </a:t>
            </a:r>
            <a:r>
              <a:rPr lang="en-US" altLang="zh-TW" dirty="0"/>
              <a:t>set to the </a:t>
            </a:r>
            <a:r>
              <a:rPr lang="en-US" altLang="zh-TW" dirty="0" smtClean="0"/>
              <a:t>UUID for </a:t>
            </a:r>
            <a:r>
              <a:rPr lang="en-US" altLang="zh-TW" dirty="0"/>
              <a:t>«Include». </a:t>
            </a:r>
            <a:endParaRPr lang="en-US" altLang="zh-TW" dirty="0" smtClean="0"/>
          </a:p>
          <a:p>
            <a:r>
              <a:rPr lang="en-US" altLang="zh-TW" dirty="0" smtClean="0"/>
              <a:t>The </a:t>
            </a:r>
            <a:r>
              <a:rPr lang="en-US" altLang="zh-TW" b="1" i="1" dirty="0"/>
              <a:t>Attribute Value </a:t>
            </a:r>
            <a:r>
              <a:rPr lang="en-US" altLang="zh-TW" dirty="0"/>
              <a:t>shall be set to the included service </a:t>
            </a:r>
            <a:r>
              <a:rPr lang="en-US" altLang="zh-TW" i="1" dirty="0"/>
              <a:t>Attribute</a:t>
            </a:r>
          </a:p>
          <a:p>
            <a:r>
              <a:rPr lang="en-US" altLang="zh-TW" i="1" dirty="0"/>
              <a:t>Handle, </a:t>
            </a:r>
            <a:r>
              <a:rPr lang="en-US" altLang="zh-TW" dirty="0"/>
              <a:t>the End Group Handle, and the </a:t>
            </a:r>
            <a:r>
              <a:rPr lang="en-US" altLang="zh-TW" i="1" dirty="0"/>
              <a:t>service UUID</a:t>
            </a:r>
            <a:r>
              <a:rPr lang="en-US" altLang="zh-TW" dirty="0"/>
              <a:t>. </a:t>
            </a:r>
            <a:endParaRPr lang="en-US" altLang="zh-TW" dirty="0" smtClean="0"/>
          </a:p>
          <a:p>
            <a:r>
              <a:rPr lang="en-US" altLang="zh-TW" dirty="0" smtClean="0"/>
              <a:t>The </a:t>
            </a:r>
            <a:r>
              <a:rPr lang="en-US" altLang="zh-TW" dirty="0"/>
              <a:t>Service UUID </a:t>
            </a:r>
            <a:r>
              <a:rPr lang="en-US" altLang="zh-TW" dirty="0" smtClean="0"/>
              <a:t>shall</a:t>
            </a:r>
            <a:r>
              <a:rPr lang="zh-TW" altLang="en-US" dirty="0" smtClean="0"/>
              <a:t> </a:t>
            </a:r>
            <a:r>
              <a:rPr lang="en-US" altLang="zh-TW" dirty="0" smtClean="0"/>
              <a:t>only </a:t>
            </a:r>
            <a:r>
              <a:rPr lang="en-US" altLang="zh-TW" dirty="0"/>
              <a:t>be present when the UUID is a 16-bit Bluetooth UUID</a:t>
            </a:r>
            <a:r>
              <a:rPr lang="en-US" altLang="zh-TW" dirty="0" smtClean="0"/>
              <a:t>.</a:t>
            </a:r>
            <a:r>
              <a:rPr lang="zh-TW" altLang="en-US" dirty="0" smtClean="0"/>
              <a:t> </a:t>
            </a:r>
            <a:endParaRPr lang="en-US" altLang="zh-TW" dirty="0" smtClean="0"/>
          </a:p>
          <a:p>
            <a:r>
              <a:rPr lang="en-US" altLang="zh-TW" dirty="0" smtClean="0"/>
              <a:t>The </a:t>
            </a:r>
            <a:r>
              <a:rPr lang="en-US" altLang="zh-TW" i="1" dirty="0"/>
              <a:t>Attribute </a:t>
            </a:r>
            <a:r>
              <a:rPr lang="en-US" altLang="zh-TW" i="1" dirty="0" smtClean="0"/>
              <a:t>Permissions</a:t>
            </a:r>
            <a:r>
              <a:rPr lang="zh-TW" altLang="en-US" i="1" dirty="0" smtClean="0"/>
              <a:t> </a:t>
            </a:r>
            <a:r>
              <a:rPr lang="en-US" altLang="zh-TW" dirty="0" smtClean="0"/>
              <a:t>shall </a:t>
            </a:r>
            <a:r>
              <a:rPr lang="en-US" altLang="zh-TW" dirty="0"/>
              <a:t>be read only and not require authentication or </a:t>
            </a:r>
            <a:r>
              <a:rPr lang="en-US" altLang="zh-TW" dirty="0" smtClean="0"/>
              <a:t>authorization.</a:t>
            </a:r>
          </a:p>
          <a:p>
            <a:r>
              <a:rPr lang="en-US" altLang="zh-TW" dirty="0"/>
              <a:t>A server </a:t>
            </a:r>
            <a:r>
              <a:rPr lang="en-US" altLang="zh-TW" b="1" dirty="0"/>
              <a:t>shall not </a:t>
            </a:r>
            <a:r>
              <a:rPr lang="en-US" altLang="zh-TW" dirty="0"/>
              <a:t>contain a service definition with an include definition </a:t>
            </a:r>
            <a:r>
              <a:rPr lang="en-US" altLang="zh-TW" dirty="0" smtClean="0"/>
              <a:t>to</a:t>
            </a:r>
            <a:r>
              <a:rPr lang="zh-TW" altLang="en-US" dirty="0" smtClean="0"/>
              <a:t> </a:t>
            </a:r>
            <a:r>
              <a:rPr lang="en-US" altLang="zh-TW" dirty="0" smtClean="0"/>
              <a:t>another </a:t>
            </a:r>
            <a:r>
              <a:rPr lang="en-US" altLang="zh-TW" dirty="0"/>
              <a:t>service that references the original service. </a:t>
            </a:r>
            <a:endParaRPr lang="en-US" altLang="zh-TW" dirty="0" smtClean="0"/>
          </a:p>
          <a:p>
            <a:pPr lvl="1"/>
            <a:r>
              <a:rPr lang="en-US" altLang="zh-TW" dirty="0" smtClean="0"/>
              <a:t>This </a:t>
            </a:r>
            <a:r>
              <a:rPr lang="en-US" altLang="zh-TW" dirty="0"/>
              <a:t>applies to each of </a:t>
            </a:r>
            <a:r>
              <a:rPr lang="en-US" altLang="zh-TW" dirty="0" smtClean="0"/>
              <a:t>the</a:t>
            </a:r>
            <a:r>
              <a:rPr lang="zh-TW" altLang="en-US" dirty="0" smtClean="0"/>
              <a:t> </a:t>
            </a:r>
            <a:r>
              <a:rPr lang="en-US" altLang="zh-TW" dirty="0" smtClean="0"/>
              <a:t>services </a:t>
            </a:r>
            <a:r>
              <a:rPr lang="en-US" altLang="zh-TW" dirty="0"/>
              <a:t>the included definition references. </a:t>
            </a:r>
            <a:endParaRPr lang="en-US" altLang="zh-TW" dirty="0" smtClean="0"/>
          </a:p>
          <a:p>
            <a:pPr lvl="1"/>
            <a:r>
              <a:rPr lang="en-US" altLang="zh-TW" dirty="0" smtClean="0"/>
              <a:t>This </a:t>
            </a:r>
            <a:r>
              <a:rPr lang="en-US" altLang="zh-TW" dirty="0"/>
              <a:t>is referred to as a </a:t>
            </a:r>
            <a:r>
              <a:rPr lang="en-US" altLang="zh-TW" b="1" dirty="0"/>
              <a:t>circular reference</a:t>
            </a:r>
            <a:r>
              <a:rPr lang="en-US" altLang="zh-TW" dirty="0"/>
              <a:t>.</a:t>
            </a:r>
          </a:p>
          <a:p>
            <a:pPr lvl="1"/>
            <a:r>
              <a:rPr lang="en-US" altLang="zh-TW" dirty="0"/>
              <a:t>If the client detects a circular reference or detects nested include </a:t>
            </a:r>
            <a:r>
              <a:rPr lang="en-US" altLang="zh-TW" dirty="0" smtClean="0"/>
              <a:t>declarations</a:t>
            </a:r>
            <a:r>
              <a:rPr lang="zh-TW" altLang="en-US" dirty="0" smtClean="0"/>
              <a:t> </a:t>
            </a:r>
            <a:r>
              <a:rPr lang="en-US" altLang="zh-TW" dirty="0" smtClean="0"/>
              <a:t>to </a:t>
            </a:r>
            <a:r>
              <a:rPr lang="en-US" altLang="zh-TW" dirty="0"/>
              <a:t>a greater level than it expects, it should terminate </a:t>
            </a:r>
            <a:r>
              <a:rPr lang="en-US" altLang="zh-TW" dirty="0" smtClean="0"/>
              <a:t>the</a:t>
            </a:r>
            <a:r>
              <a:rPr lang="zh-TW" altLang="en-US" dirty="0" smtClean="0"/>
              <a:t> </a:t>
            </a:r>
            <a:r>
              <a:rPr lang="en-US" altLang="zh-TW" dirty="0" smtClean="0"/>
              <a:t>ATT</a:t>
            </a:r>
            <a:r>
              <a:rPr lang="zh-TW" altLang="en-US" dirty="0" smtClean="0"/>
              <a:t> </a:t>
            </a:r>
            <a:r>
              <a:rPr lang="en-US" altLang="zh-TW" dirty="0" smtClean="0"/>
              <a:t>Bearer.</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5157192"/>
            <a:ext cx="596265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9617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CHARACTERISTIC DEFINITION</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a:t>A characteristic </a:t>
            </a:r>
            <a:r>
              <a:rPr lang="en-US" altLang="zh-TW" b="1" dirty="0"/>
              <a:t>definition</a:t>
            </a:r>
            <a:r>
              <a:rPr lang="en-US" altLang="zh-TW" dirty="0"/>
              <a:t> shall contain </a:t>
            </a:r>
            <a:endParaRPr lang="en-US" altLang="zh-TW" dirty="0" smtClean="0"/>
          </a:p>
          <a:p>
            <a:pPr lvl="1"/>
            <a:r>
              <a:rPr lang="en-US" altLang="zh-TW" dirty="0" smtClean="0"/>
              <a:t>a </a:t>
            </a:r>
            <a:r>
              <a:rPr lang="en-US" altLang="zh-TW" dirty="0"/>
              <a:t>characteristic </a:t>
            </a:r>
            <a:r>
              <a:rPr lang="en-US" altLang="zh-TW" b="1" dirty="0"/>
              <a:t>declaration</a:t>
            </a:r>
            <a:r>
              <a:rPr lang="en-US" altLang="zh-TW" dirty="0"/>
              <a:t>, </a:t>
            </a:r>
            <a:endParaRPr lang="en-US" altLang="zh-TW" dirty="0" smtClean="0"/>
          </a:p>
          <a:p>
            <a:pPr lvl="1"/>
            <a:r>
              <a:rPr lang="en-US" altLang="zh-TW" dirty="0" smtClean="0"/>
              <a:t>a Characteristic</a:t>
            </a:r>
            <a:r>
              <a:rPr lang="zh-TW" altLang="en-US" dirty="0" smtClean="0"/>
              <a:t> </a:t>
            </a:r>
            <a:r>
              <a:rPr lang="en-US" altLang="zh-TW" b="1" dirty="0" smtClean="0"/>
              <a:t>Value</a:t>
            </a:r>
            <a:r>
              <a:rPr lang="en-US" altLang="zh-TW" dirty="0" smtClean="0"/>
              <a:t> </a:t>
            </a:r>
            <a:r>
              <a:rPr lang="en-US" altLang="zh-TW" dirty="0"/>
              <a:t>declaration and </a:t>
            </a:r>
            <a:endParaRPr lang="en-US" altLang="zh-TW" dirty="0" smtClean="0"/>
          </a:p>
          <a:p>
            <a:pPr lvl="1"/>
            <a:r>
              <a:rPr lang="en-US" altLang="zh-TW" b="1" dirty="0" smtClean="0"/>
              <a:t>may</a:t>
            </a:r>
            <a:r>
              <a:rPr lang="en-US" altLang="zh-TW" dirty="0" smtClean="0"/>
              <a:t> </a:t>
            </a:r>
            <a:r>
              <a:rPr lang="en-US" altLang="zh-TW" dirty="0"/>
              <a:t>contain characteristic </a:t>
            </a:r>
            <a:r>
              <a:rPr lang="en-US" altLang="zh-TW" b="1" dirty="0"/>
              <a:t>descriptor</a:t>
            </a:r>
            <a:r>
              <a:rPr lang="en-US" altLang="zh-TW" dirty="0"/>
              <a:t> declarations</a:t>
            </a:r>
            <a:r>
              <a:rPr lang="en-US" altLang="zh-TW" dirty="0" smtClean="0"/>
              <a:t>.</a:t>
            </a:r>
            <a:endParaRPr lang="en-US" altLang="zh-TW" dirty="0"/>
          </a:p>
          <a:p>
            <a:pPr lvl="1"/>
            <a:r>
              <a:rPr lang="en-US" altLang="zh-TW" dirty="0"/>
              <a:t>A characteristic definition ends at the start or the next </a:t>
            </a:r>
            <a:r>
              <a:rPr lang="en-US" altLang="zh-TW" dirty="0" smtClean="0"/>
              <a:t>characteristic</a:t>
            </a:r>
            <a:r>
              <a:rPr lang="zh-TW" altLang="en-US" dirty="0" smtClean="0"/>
              <a:t> </a:t>
            </a:r>
            <a:r>
              <a:rPr lang="en-US" altLang="zh-TW" dirty="0" smtClean="0"/>
              <a:t>declaration </a:t>
            </a:r>
            <a:r>
              <a:rPr lang="en-US" altLang="zh-TW" dirty="0"/>
              <a:t>or service declaration or after the maximum </a:t>
            </a:r>
            <a:r>
              <a:rPr lang="en-US" altLang="zh-TW" i="1" dirty="0"/>
              <a:t>Attribute Handle</a:t>
            </a:r>
            <a:r>
              <a:rPr lang="en-US" altLang="zh-TW" dirty="0"/>
              <a:t>. </a:t>
            </a:r>
            <a:endParaRPr lang="en-US" altLang="zh-TW" dirty="0" smtClean="0"/>
          </a:p>
          <a:p>
            <a:r>
              <a:rPr lang="en-US" altLang="zh-TW" dirty="0" smtClean="0"/>
              <a:t>Characteristic</a:t>
            </a:r>
            <a:r>
              <a:rPr lang="zh-TW" altLang="en-US" dirty="0" smtClean="0"/>
              <a:t> </a:t>
            </a:r>
            <a:r>
              <a:rPr lang="en-US" altLang="zh-TW" dirty="0" smtClean="0"/>
              <a:t>definitions </a:t>
            </a:r>
            <a:r>
              <a:rPr lang="en-US" altLang="zh-TW" b="1" dirty="0"/>
              <a:t>appear on the server </a:t>
            </a:r>
            <a:r>
              <a:rPr lang="en-US" altLang="zh-TW" dirty="0"/>
              <a:t>within a service definition in </a:t>
            </a:r>
            <a:r>
              <a:rPr lang="en-US" altLang="zh-TW" b="1" dirty="0"/>
              <a:t>an </a:t>
            </a:r>
            <a:r>
              <a:rPr lang="en-US" altLang="zh-TW" b="1" dirty="0" smtClean="0"/>
              <a:t>order</a:t>
            </a:r>
            <a:r>
              <a:rPr lang="zh-TW" altLang="en-US" b="1" dirty="0" smtClean="0"/>
              <a:t> </a:t>
            </a:r>
            <a:r>
              <a:rPr lang="en-US" altLang="zh-TW" dirty="0" smtClean="0"/>
              <a:t>based </a:t>
            </a:r>
            <a:r>
              <a:rPr lang="en-US" altLang="zh-TW" dirty="0"/>
              <a:t>on </a:t>
            </a:r>
            <a:r>
              <a:rPr lang="en-US" altLang="zh-TW" i="1" dirty="0"/>
              <a:t>Attribute Handle</a:t>
            </a:r>
            <a:r>
              <a:rPr lang="en-US" altLang="zh-TW" dirty="0" smtClean="0"/>
              <a:t>.</a:t>
            </a:r>
          </a:p>
          <a:p>
            <a:r>
              <a:rPr lang="en-US" altLang="zh-TW" b="1" dirty="0" smtClean="0">
                <a:solidFill>
                  <a:srgbClr val="FF0000"/>
                </a:solidFill>
              </a:rPr>
              <a:t>The </a:t>
            </a:r>
            <a:r>
              <a:rPr lang="en-US" altLang="zh-TW" b="1" dirty="0">
                <a:solidFill>
                  <a:srgbClr val="FF0000"/>
                </a:solidFill>
              </a:rPr>
              <a:t>two </a:t>
            </a:r>
            <a:r>
              <a:rPr lang="en-US" altLang="zh-TW" b="1" dirty="0" smtClean="0">
                <a:solidFill>
                  <a:srgbClr val="FF0000"/>
                </a:solidFill>
              </a:rPr>
              <a:t>required</a:t>
            </a:r>
            <a:r>
              <a:rPr lang="zh-TW" altLang="en-US" b="1" dirty="0" smtClean="0">
                <a:solidFill>
                  <a:srgbClr val="FF0000"/>
                </a:solidFill>
              </a:rPr>
              <a:t> </a:t>
            </a:r>
            <a:r>
              <a:rPr lang="en-US" altLang="zh-TW" b="1" dirty="0" smtClean="0">
                <a:solidFill>
                  <a:srgbClr val="FF0000"/>
                </a:solidFill>
              </a:rPr>
              <a:t>declarations </a:t>
            </a:r>
            <a:r>
              <a:rPr lang="en-US" altLang="zh-TW" dirty="0">
                <a:solidFill>
                  <a:srgbClr val="FF0000"/>
                </a:solidFill>
              </a:rPr>
              <a:t>are the </a:t>
            </a:r>
            <a:r>
              <a:rPr lang="en-US" altLang="zh-TW" b="1" dirty="0">
                <a:solidFill>
                  <a:srgbClr val="FF0000"/>
                </a:solidFill>
              </a:rPr>
              <a:t>characteristic declaration </a:t>
            </a:r>
            <a:r>
              <a:rPr lang="en-US" altLang="zh-TW" dirty="0">
                <a:solidFill>
                  <a:srgbClr val="FF0000"/>
                </a:solidFill>
              </a:rPr>
              <a:t>and the </a:t>
            </a:r>
            <a:r>
              <a:rPr lang="en-US" altLang="zh-TW" b="1" dirty="0">
                <a:solidFill>
                  <a:srgbClr val="FF0000"/>
                </a:solidFill>
              </a:rPr>
              <a:t>Characteristic </a:t>
            </a:r>
            <a:r>
              <a:rPr lang="en-US" altLang="zh-TW" b="1" dirty="0" smtClean="0">
                <a:solidFill>
                  <a:srgbClr val="FF0000"/>
                </a:solidFill>
              </a:rPr>
              <a:t>Value</a:t>
            </a:r>
            <a:r>
              <a:rPr lang="zh-TW" altLang="en-US" b="1" dirty="0" smtClean="0">
                <a:solidFill>
                  <a:srgbClr val="FF0000"/>
                </a:solidFill>
              </a:rPr>
              <a:t> </a:t>
            </a:r>
            <a:r>
              <a:rPr lang="en-US" altLang="zh-TW" dirty="0" smtClean="0">
                <a:solidFill>
                  <a:srgbClr val="FF0000"/>
                </a:solidFill>
              </a:rPr>
              <a:t>declaration</a:t>
            </a:r>
            <a:r>
              <a:rPr lang="en-US" altLang="zh-TW" dirty="0">
                <a:solidFill>
                  <a:srgbClr val="FF0000"/>
                </a:solidFill>
              </a:rPr>
              <a:t>. </a:t>
            </a:r>
            <a:endParaRPr lang="en-US" altLang="zh-TW" dirty="0" smtClean="0">
              <a:solidFill>
                <a:srgbClr val="FF0000"/>
              </a:solidFill>
            </a:endParaRPr>
          </a:p>
          <a:p>
            <a:r>
              <a:rPr lang="en-US" altLang="zh-TW" dirty="0" smtClean="0"/>
              <a:t>The </a:t>
            </a:r>
            <a:r>
              <a:rPr lang="en-US" altLang="zh-TW" dirty="0"/>
              <a:t>Characteristic </a:t>
            </a:r>
            <a:r>
              <a:rPr lang="en-US" altLang="zh-TW" b="1" dirty="0"/>
              <a:t>Value declaration </a:t>
            </a:r>
            <a:r>
              <a:rPr lang="en-US" altLang="zh-TW" dirty="0"/>
              <a:t>shall exist </a:t>
            </a:r>
            <a:r>
              <a:rPr lang="en-US" altLang="zh-TW" b="1" dirty="0"/>
              <a:t>immediately </a:t>
            </a:r>
            <a:r>
              <a:rPr lang="en-US" altLang="zh-TW" b="1" dirty="0" smtClean="0"/>
              <a:t>following</a:t>
            </a:r>
            <a:r>
              <a:rPr lang="zh-TW" altLang="en-US" b="1" dirty="0" smtClean="0"/>
              <a:t> </a:t>
            </a:r>
            <a:r>
              <a:rPr lang="en-US" altLang="zh-TW" b="1" dirty="0" smtClean="0"/>
              <a:t>the </a:t>
            </a:r>
            <a:r>
              <a:rPr lang="en-US" altLang="zh-TW" b="1" dirty="0"/>
              <a:t>characteristic declaration</a:t>
            </a:r>
            <a:r>
              <a:rPr lang="en-US" altLang="zh-TW" dirty="0" smtClean="0"/>
              <a:t>.</a:t>
            </a:r>
          </a:p>
          <a:p>
            <a:r>
              <a:rPr lang="en-US" altLang="zh-TW" dirty="0" smtClean="0"/>
              <a:t>Any </a:t>
            </a:r>
            <a:r>
              <a:rPr lang="en-US" altLang="zh-TW" b="1" dirty="0"/>
              <a:t>optional</a:t>
            </a:r>
            <a:r>
              <a:rPr lang="en-US" altLang="zh-TW" dirty="0"/>
              <a:t> characteristic </a:t>
            </a:r>
            <a:r>
              <a:rPr lang="en-US" altLang="zh-TW" b="1" dirty="0"/>
              <a:t>descriptor</a:t>
            </a:r>
            <a:r>
              <a:rPr lang="en-US" altLang="zh-TW" dirty="0"/>
              <a:t> </a:t>
            </a:r>
            <a:r>
              <a:rPr lang="en-US" altLang="zh-TW" dirty="0" smtClean="0"/>
              <a:t>declarations</a:t>
            </a:r>
            <a:r>
              <a:rPr lang="zh-TW" altLang="en-US" dirty="0" smtClean="0"/>
              <a:t> </a:t>
            </a:r>
            <a:r>
              <a:rPr lang="en-US" altLang="zh-TW" dirty="0" smtClean="0"/>
              <a:t>are </a:t>
            </a:r>
            <a:r>
              <a:rPr lang="en-US" altLang="zh-TW" b="1" dirty="0"/>
              <a:t>placed after the Characteristic Value </a:t>
            </a:r>
            <a:r>
              <a:rPr lang="en-US" altLang="zh-TW" dirty="0"/>
              <a:t>declaration. </a:t>
            </a:r>
            <a:endParaRPr lang="en-US" altLang="zh-TW" dirty="0" smtClean="0"/>
          </a:p>
          <a:p>
            <a:pPr lvl="1"/>
            <a:r>
              <a:rPr lang="en-US" altLang="zh-TW" dirty="0" smtClean="0"/>
              <a:t>The </a:t>
            </a:r>
            <a:r>
              <a:rPr lang="en-US" altLang="zh-TW" dirty="0"/>
              <a:t>order of </a:t>
            </a:r>
            <a:r>
              <a:rPr lang="en-US" altLang="zh-TW" dirty="0" smtClean="0"/>
              <a:t>the</a:t>
            </a:r>
            <a:r>
              <a:rPr lang="zh-TW" altLang="en-US" dirty="0" smtClean="0"/>
              <a:t> </a:t>
            </a:r>
            <a:r>
              <a:rPr lang="en-US" altLang="zh-TW" dirty="0" smtClean="0"/>
              <a:t>optional </a:t>
            </a:r>
            <a:r>
              <a:rPr lang="en-US" altLang="zh-TW" dirty="0"/>
              <a:t>characteristic descriptor declarations is </a:t>
            </a:r>
            <a:r>
              <a:rPr lang="en-US" altLang="zh-TW" b="1" dirty="0"/>
              <a:t>not significant</a:t>
            </a:r>
            <a:r>
              <a:rPr lang="en-US" altLang="zh-TW" dirty="0" smtClean="0"/>
              <a:t>.</a:t>
            </a:r>
            <a:endParaRPr lang="en-US" altLang="zh-TW"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8709935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908720"/>
            <a:ext cx="8229600" cy="5217443"/>
          </a:xfrm>
        </p:spPr>
        <p:txBody>
          <a:bodyPr>
            <a:normAutofit fontScale="85000" lnSpcReduction="10000"/>
          </a:bodyPr>
          <a:lstStyle/>
          <a:p>
            <a:r>
              <a:rPr lang="en-US" altLang="zh-TW" dirty="0"/>
              <a:t>A characteristic definition </a:t>
            </a:r>
            <a:r>
              <a:rPr lang="en-US" altLang="zh-TW" b="1" dirty="0"/>
              <a:t>may</a:t>
            </a:r>
            <a:r>
              <a:rPr lang="en-US" altLang="zh-TW" dirty="0"/>
              <a:t> be defined </a:t>
            </a:r>
            <a:r>
              <a:rPr lang="en-US" altLang="zh-TW" b="1" dirty="0"/>
              <a:t>to concatenate several Characteristic</a:t>
            </a:r>
            <a:r>
              <a:rPr lang="zh-TW" altLang="en-US" b="1" dirty="0"/>
              <a:t> </a:t>
            </a:r>
            <a:r>
              <a:rPr lang="en-US" altLang="zh-TW" dirty="0"/>
              <a:t>Values into a </a:t>
            </a:r>
            <a:r>
              <a:rPr lang="en-US" altLang="zh-TW" b="1" dirty="0"/>
              <a:t>single aggregated </a:t>
            </a:r>
            <a:r>
              <a:rPr lang="en-US" altLang="zh-TW" dirty="0"/>
              <a:t>Characteristic Value. </a:t>
            </a:r>
          </a:p>
          <a:p>
            <a:pPr lvl="1"/>
            <a:r>
              <a:rPr lang="en-US" altLang="zh-TW" dirty="0"/>
              <a:t>This may be used </a:t>
            </a:r>
            <a:r>
              <a:rPr lang="en-US" altLang="zh-TW" b="1" dirty="0"/>
              <a:t>to optimize</a:t>
            </a:r>
            <a:r>
              <a:rPr lang="zh-TW" altLang="en-US" b="1" dirty="0"/>
              <a:t> </a:t>
            </a:r>
            <a:r>
              <a:rPr lang="en-US" altLang="zh-TW" b="1" dirty="0"/>
              <a:t>read and writes of multiple </a:t>
            </a:r>
            <a:r>
              <a:rPr lang="en-US" altLang="zh-TW" dirty="0"/>
              <a:t>Characteristic Values through the reading and</a:t>
            </a:r>
            <a:r>
              <a:rPr lang="zh-TW" altLang="en-US" dirty="0"/>
              <a:t> </a:t>
            </a:r>
            <a:r>
              <a:rPr lang="en-US" altLang="zh-TW" dirty="0"/>
              <a:t>writing of </a:t>
            </a:r>
            <a:r>
              <a:rPr lang="en-US" altLang="zh-TW" b="1" dirty="0"/>
              <a:t>a single aggregated </a:t>
            </a:r>
            <a:r>
              <a:rPr lang="en-US" altLang="zh-TW" dirty="0"/>
              <a:t>Characteristic Value. </a:t>
            </a:r>
          </a:p>
          <a:p>
            <a:r>
              <a:rPr lang="en-US" altLang="zh-TW" dirty="0" smtClean="0"/>
              <a:t>The characteristic</a:t>
            </a:r>
            <a:r>
              <a:rPr lang="zh-TW" altLang="en-US" dirty="0" smtClean="0"/>
              <a:t> </a:t>
            </a:r>
            <a:r>
              <a:rPr lang="en-US" altLang="zh-TW" b="1" dirty="0" smtClean="0"/>
              <a:t>declaration</a:t>
            </a:r>
            <a:r>
              <a:rPr lang="en-US" altLang="zh-TW" dirty="0" smtClean="0"/>
              <a:t> </a:t>
            </a:r>
            <a:r>
              <a:rPr lang="en-US" altLang="zh-TW" dirty="0"/>
              <a:t>shall use a </a:t>
            </a:r>
            <a:r>
              <a:rPr lang="en-US" altLang="zh-TW" b="1" dirty="0"/>
              <a:t>characteristic UUID</a:t>
            </a:r>
            <a:r>
              <a:rPr lang="en-US" altLang="zh-TW" dirty="0"/>
              <a:t> that is unique </a:t>
            </a:r>
            <a:r>
              <a:rPr lang="en-US" altLang="zh-TW" dirty="0" smtClean="0"/>
              <a:t>to</a:t>
            </a:r>
            <a:r>
              <a:rPr lang="zh-TW" altLang="en-US" dirty="0" smtClean="0"/>
              <a:t> </a:t>
            </a:r>
            <a:r>
              <a:rPr lang="en-US" altLang="zh-TW" dirty="0" smtClean="0"/>
              <a:t>characteristic </a:t>
            </a:r>
            <a:r>
              <a:rPr lang="en-US" altLang="zh-TW" dirty="0"/>
              <a:t>definition. </a:t>
            </a:r>
            <a:endParaRPr lang="en-US" altLang="zh-TW" dirty="0" smtClean="0"/>
          </a:p>
          <a:p>
            <a:r>
              <a:rPr lang="en-US" altLang="zh-TW" dirty="0" smtClean="0"/>
              <a:t>The </a:t>
            </a:r>
            <a:r>
              <a:rPr lang="en-US" altLang="zh-TW" dirty="0"/>
              <a:t>aggregated characteristic definition may also </a:t>
            </a:r>
            <a:r>
              <a:rPr lang="en-US" altLang="zh-TW" dirty="0" smtClean="0"/>
              <a:t>contain</a:t>
            </a:r>
            <a:r>
              <a:rPr lang="zh-TW" altLang="en-US" dirty="0" smtClean="0"/>
              <a:t> </a:t>
            </a:r>
            <a:r>
              <a:rPr lang="en-US" altLang="zh-TW" dirty="0" smtClean="0"/>
              <a:t>a </a:t>
            </a:r>
            <a:r>
              <a:rPr lang="en-US" altLang="zh-TW" dirty="0"/>
              <a:t>characteristic </a:t>
            </a:r>
            <a:r>
              <a:rPr lang="en-US" altLang="zh-TW" b="1" dirty="0"/>
              <a:t>aggregate format descriptor </a:t>
            </a:r>
            <a:r>
              <a:rPr lang="en-US" altLang="zh-TW" dirty="0"/>
              <a:t>that describes the display </a:t>
            </a:r>
            <a:r>
              <a:rPr lang="en-US" altLang="zh-TW" dirty="0" smtClean="0"/>
              <a:t>format</a:t>
            </a:r>
            <a:r>
              <a:rPr lang="zh-TW" altLang="en-US" dirty="0" smtClean="0"/>
              <a:t> </a:t>
            </a:r>
            <a:r>
              <a:rPr lang="en-US" altLang="zh-TW" dirty="0" smtClean="0"/>
              <a:t>of </a:t>
            </a:r>
            <a:r>
              <a:rPr lang="en-US" altLang="zh-TW" dirty="0"/>
              <a:t>the aggregated Characteristic </a:t>
            </a:r>
            <a:r>
              <a:rPr lang="en-US" altLang="zh-TW" dirty="0" smtClean="0"/>
              <a:t>Value.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40295547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Characteristic Declaration</a:t>
            </a:r>
            <a:endParaRPr lang="zh-TW" altLang="en-US" dirty="0"/>
          </a:p>
        </p:txBody>
      </p:sp>
      <p:sp>
        <p:nvSpPr>
          <p:cNvPr id="3" name="內容版面配置區 2"/>
          <p:cNvSpPr>
            <a:spLocks noGrp="1"/>
          </p:cNvSpPr>
          <p:nvPr>
            <p:ph idx="1"/>
          </p:nvPr>
        </p:nvSpPr>
        <p:spPr>
          <a:xfrm>
            <a:off x="457200" y="1600201"/>
            <a:ext cx="8229600" cy="2375891"/>
          </a:xfrm>
        </p:spPr>
        <p:txBody>
          <a:bodyPr>
            <a:normAutofit fontScale="62500" lnSpcReduction="20000"/>
          </a:bodyPr>
          <a:lstStyle/>
          <a:p>
            <a:r>
              <a:rPr lang="en-US" altLang="zh-TW" dirty="0"/>
              <a:t>A characteristic </a:t>
            </a:r>
            <a:r>
              <a:rPr lang="en-US" altLang="zh-TW" b="1" dirty="0"/>
              <a:t>declaration</a:t>
            </a:r>
            <a:r>
              <a:rPr lang="en-US" altLang="zh-TW" dirty="0"/>
              <a:t> is an </a:t>
            </a:r>
            <a:r>
              <a:rPr lang="en-US" altLang="zh-TW" b="1" dirty="0"/>
              <a:t>Attribute</a:t>
            </a:r>
            <a:r>
              <a:rPr lang="en-US" altLang="zh-TW" dirty="0"/>
              <a:t> with the </a:t>
            </a:r>
            <a:r>
              <a:rPr lang="en-US" altLang="zh-TW" b="1" dirty="0"/>
              <a:t>Attribute Type </a:t>
            </a:r>
            <a:r>
              <a:rPr lang="en-US" altLang="zh-TW" dirty="0"/>
              <a:t>set to </a:t>
            </a:r>
            <a:r>
              <a:rPr lang="en-US" altLang="zh-TW" dirty="0" smtClean="0"/>
              <a:t>the UUID </a:t>
            </a:r>
            <a:r>
              <a:rPr lang="en-US" altLang="zh-TW" dirty="0"/>
              <a:t>for </a:t>
            </a:r>
            <a:r>
              <a:rPr lang="en-US" altLang="zh-TW" b="1" dirty="0"/>
              <a:t>«Characteristic» </a:t>
            </a:r>
            <a:r>
              <a:rPr lang="en-US" altLang="zh-TW" dirty="0"/>
              <a:t>and </a:t>
            </a:r>
            <a:endParaRPr lang="en-US" altLang="zh-TW" dirty="0" smtClean="0"/>
          </a:p>
          <a:p>
            <a:pPr lvl="1"/>
            <a:r>
              <a:rPr lang="en-US" altLang="zh-TW" b="1" i="1" dirty="0" smtClean="0"/>
              <a:t>Attribute </a:t>
            </a:r>
            <a:r>
              <a:rPr lang="en-US" altLang="zh-TW" b="1" i="1" dirty="0"/>
              <a:t>Value </a:t>
            </a:r>
            <a:r>
              <a:rPr lang="en-US" altLang="zh-TW" dirty="0"/>
              <a:t>set to the Characteristic </a:t>
            </a:r>
            <a:r>
              <a:rPr lang="en-US" altLang="zh-TW" b="1" dirty="0"/>
              <a:t>Properties</a:t>
            </a:r>
            <a:r>
              <a:rPr lang="en-US" altLang="zh-TW" dirty="0" smtClean="0"/>
              <a:t>, Characteristic </a:t>
            </a:r>
            <a:r>
              <a:rPr lang="en-US" altLang="zh-TW" b="1" dirty="0"/>
              <a:t>Value</a:t>
            </a:r>
            <a:r>
              <a:rPr lang="en-US" altLang="zh-TW" dirty="0"/>
              <a:t> </a:t>
            </a:r>
            <a:r>
              <a:rPr lang="en-US" altLang="zh-TW" i="1" dirty="0"/>
              <a:t>Attribute Handle </a:t>
            </a:r>
            <a:r>
              <a:rPr lang="en-US" altLang="zh-TW" dirty="0"/>
              <a:t>and Characteristic UUID. </a:t>
            </a:r>
            <a:endParaRPr lang="en-US" altLang="zh-TW" dirty="0" smtClean="0"/>
          </a:p>
          <a:p>
            <a:r>
              <a:rPr lang="en-US" altLang="zh-TW" dirty="0" smtClean="0"/>
              <a:t>The Attribute </a:t>
            </a:r>
            <a:r>
              <a:rPr lang="en-US" altLang="zh-TW" b="1" dirty="0" smtClean="0"/>
              <a:t>Permissions</a:t>
            </a:r>
            <a:r>
              <a:rPr lang="en-US" altLang="zh-TW" dirty="0" smtClean="0"/>
              <a:t> </a:t>
            </a:r>
            <a:r>
              <a:rPr lang="en-US" altLang="zh-TW" dirty="0"/>
              <a:t>shall be readable and not require authentication </a:t>
            </a:r>
            <a:r>
              <a:rPr lang="en-US" altLang="zh-TW" dirty="0" smtClean="0"/>
              <a:t>or authorization.</a:t>
            </a:r>
          </a:p>
          <a:p>
            <a:r>
              <a:rPr lang="en-US" altLang="zh-TW" dirty="0" smtClean="0"/>
              <a:t>The characteristic declaration </a:t>
            </a:r>
            <a:r>
              <a:rPr lang="en-US" altLang="zh-TW" i="1" dirty="0" smtClean="0"/>
              <a:t>Attribute Value </a:t>
            </a:r>
            <a:r>
              <a:rPr lang="en-US" altLang="zh-TW" dirty="0" smtClean="0"/>
              <a:t>shall not change while the server has a trusted relationship with any client.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454" y="3976092"/>
            <a:ext cx="57626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584" y="5157192"/>
            <a:ext cx="54006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97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3514776" cy="1143000"/>
          </a:xfrm>
        </p:spPr>
        <p:txBody>
          <a:bodyPr/>
          <a:lstStyle/>
          <a:p>
            <a:r>
              <a:rPr lang="en-US" altLang="zh-TW" dirty="0" smtClean="0"/>
              <a:t>Architecture</a:t>
            </a:r>
            <a:endParaRPr lang="zh-TW" altLang="en-US" dirty="0"/>
          </a:p>
        </p:txBody>
      </p:sp>
      <p:sp>
        <p:nvSpPr>
          <p:cNvPr id="3" name="內容版面配置區 2"/>
          <p:cNvSpPr>
            <a:spLocks noGrp="1"/>
          </p:cNvSpPr>
          <p:nvPr>
            <p:ph idx="1"/>
          </p:nvPr>
        </p:nvSpPr>
        <p:spPr>
          <a:xfrm>
            <a:off x="457200" y="1600200"/>
            <a:ext cx="3514776" cy="4647595"/>
          </a:xfrm>
        </p:spPr>
        <p:txBody>
          <a:bodyPr>
            <a:normAutofit fontScale="92500" lnSpcReduction="10000"/>
          </a:bodyPr>
          <a:lstStyle/>
          <a:p>
            <a:r>
              <a:rPr lang="en-US" altLang="zh-TW" dirty="0" smtClean="0"/>
              <a:t>L2CAP </a:t>
            </a:r>
            <a:endParaRPr lang="en-US" altLang="zh-TW" dirty="0"/>
          </a:p>
          <a:p>
            <a:pPr lvl="1"/>
            <a:r>
              <a:rPr lang="en-US" altLang="zh-TW" dirty="0"/>
              <a:t>Segmentation and reassembly of </a:t>
            </a:r>
            <a:r>
              <a:rPr lang="en-US" altLang="zh-TW" b="1" dirty="0"/>
              <a:t>packets </a:t>
            </a:r>
            <a:endParaRPr lang="en-US" altLang="zh-TW" dirty="0"/>
          </a:p>
          <a:p>
            <a:r>
              <a:rPr lang="en-US" altLang="zh-TW" dirty="0" smtClean="0"/>
              <a:t>ATT </a:t>
            </a:r>
            <a:endParaRPr lang="en-US" altLang="zh-TW" dirty="0"/>
          </a:p>
          <a:p>
            <a:pPr lvl="1"/>
            <a:r>
              <a:rPr lang="en-US" altLang="zh-TW" dirty="0"/>
              <a:t>Ability to read/write </a:t>
            </a:r>
            <a:r>
              <a:rPr lang="en-US" altLang="zh-TW" b="1" dirty="0"/>
              <a:t>attribute values </a:t>
            </a:r>
            <a:endParaRPr lang="en-US" altLang="zh-TW" dirty="0"/>
          </a:p>
          <a:p>
            <a:r>
              <a:rPr lang="en-US" altLang="zh-TW" dirty="0" smtClean="0"/>
              <a:t>GATT </a:t>
            </a:r>
            <a:endParaRPr lang="en-US" altLang="zh-TW" dirty="0"/>
          </a:p>
          <a:p>
            <a:pPr lvl="1"/>
            <a:r>
              <a:rPr lang="en-US" altLang="zh-TW" dirty="0"/>
              <a:t>Grouping of attributes </a:t>
            </a:r>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976" y="542320"/>
            <a:ext cx="515302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44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i="1" dirty="0"/>
              <a:t>Characteristic </a:t>
            </a:r>
            <a:r>
              <a:rPr lang="en-US" altLang="zh-TW" i="1" dirty="0" smtClean="0"/>
              <a:t>Properties </a:t>
            </a:r>
            <a:br>
              <a:rPr lang="en-US" altLang="zh-TW" i="1" dirty="0" smtClean="0"/>
            </a:br>
            <a:r>
              <a:rPr lang="en-US" altLang="zh-TW" i="1" dirty="0" smtClean="0"/>
              <a:t>in attribute value</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The Characteristic Properties bit field determines how the </a:t>
            </a:r>
            <a:r>
              <a:rPr lang="en-US" altLang="zh-TW" b="1" dirty="0"/>
              <a:t>Characteristic </a:t>
            </a:r>
            <a:r>
              <a:rPr lang="en-US" altLang="zh-TW" b="1" dirty="0" smtClean="0"/>
              <a:t>Value can </a:t>
            </a:r>
            <a:r>
              <a:rPr lang="en-US" altLang="zh-TW" b="1" dirty="0"/>
              <a:t>be used</a:t>
            </a:r>
            <a:r>
              <a:rPr lang="en-US" altLang="zh-TW" dirty="0"/>
              <a:t>, or how the </a:t>
            </a:r>
            <a:r>
              <a:rPr lang="en-US" altLang="zh-TW" b="1" dirty="0"/>
              <a:t>characteristic descriptors </a:t>
            </a:r>
            <a:r>
              <a:rPr lang="en-US" altLang="zh-TW" dirty="0"/>
              <a:t>(see Section 3.3.3) can </a:t>
            </a:r>
            <a:r>
              <a:rPr lang="en-US" altLang="zh-TW" dirty="0" smtClean="0"/>
              <a:t>be accessed</a:t>
            </a:r>
            <a:r>
              <a:rPr lang="en-US" altLang="zh-TW" dirty="0"/>
              <a:t>. </a:t>
            </a:r>
            <a:endParaRPr lang="en-US" altLang="zh-TW" dirty="0" smtClean="0"/>
          </a:p>
          <a:p>
            <a:r>
              <a:rPr lang="en-US" altLang="zh-TW" dirty="0" smtClean="0"/>
              <a:t>If </a:t>
            </a:r>
            <a:r>
              <a:rPr lang="en-US" altLang="zh-TW" dirty="0"/>
              <a:t>the bits defined in Table 3 5 are set, the action described is permitted.</a:t>
            </a:r>
          </a:p>
          <a:p>
            <a:r>
              <a:rPr lang="en-US" altLang="zh-TW" dirty="0"/>
              <a:t>Multiple Characteristic Properties can be set.</a:t>
            </a:r>
          </a:p>
          <a:p>
            <a:r>
              <a:rPr lang="en-US" altLang="zh-TW" dirty="0"/>
              <a:t>These bits shall be set according to the procedures this characteristic </a:t>
            </a:r>
            <a:r>
              <a:rPr lang="en-US" altLang="zh-TW" dirty="0" smtClean="0"/>
              <a:t>supports, without </a:t>
            </a:r>
            <a:r>
              <a:rPr lang="en-US" altLang="zh-TW" dirty="0"/>
              <a:t>regard to security requirements</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9907314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933450"/>
            <a:ext cx="550545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21633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i="1" dirty="0"/>
              <a:t>Characteristic </a:t>
            </a:r>
            <a:r>
              <a:rPr lang="en-US" altLang="zh-TW" i="1" dirty="0" smtClean="0"/>
              <a:t>Value Attribute Handle</a:t>
            </a:r>
            <a:br>
              <a:rPr lang="en-US" altLang="zh-TW" i="1" dirty="0" smtClean="0"/>
            </a:br>
            <a:r>
              <a:rPr lang="en-US" altLang="zh-TW" i="1" dirty="0"/>
              <a:t>Characteristic UUID</a:t>
            </a:r>
          </a:p>
        </p:txBody>
      </p:sp>
      <p:sp>
        <p:nvSpPr>
          <p:cNvPr id="3" name="內容版面配置區 2"/>
          <p:cNvSpPr>
            <a:spLocks noGrp="1"/>
          </p:cNvSpPr>
          <p:nvPr>
            <p:ph idx="1"/>
          </p:nvPr>
        </p:nvSpPr>
        <p:spPr/>
        <p:txBody>
          <a:bodyPr>
            <a:normAutofit/>
          </a:bodyPr>
          <a:lstStyle/>
          <a:p>
            <a:r>
              <a:rPr lang="en-US" altLang="zh-TW" i="1" dirty="0"/>
              <a:t>Characteristic </a:t>
            </a:r>
            <a:r>
              <a:rPr lang="en-US" altLang="zh-TW" b="1" i="1" dirty="0" smtClean="0"/>
              <a:t>Value</a:t>
            </a:r>
            <a:r>
              <a:rPr lang="en-US" altLang="zh-TW" i="1" dirty="0" smtClean="0"/>
              <a:t> Attribute Handle </a:t>
            </a:r>
            <a:r>
              <a:rPr lang="en-US" altLang="zh-TW" dirty="0" smtClean="0"/>
              <a:t>is </a:t>
            </a:r>
            <a:r>
              <a:rPr lang="en-US" altLang="zh-TW" dirty="0"/>
              <a:t>the </a:t>
            </a:r>
            <a:r>
              <a:rPr lang="en-US" altLang="zh-TW" b="1" i="1" dirty="0"/>
              <a:t>Attribute Handle </a:t>
            </a:r>
            <a:r>
              <a:rPr lang="en-US" altLang="zh-TW" dirty="0"/>
              <a:t>of </a:t>
            </a:r>
            <a:r>
              <a:rPr lang="en-US" altLang="zh-TW" dirty="0" smtClean="0"/>
              <a:t>the Attribute </a:t>
            </a:r>
            <a:r>
              <a:rPr lang="en-US" altLang="zh-TW" dirty="0"/>
              <a:t>that </a:t>
            </a:r>
            <a:r>
              <a:rPr lang="en-US" altLang="zh-TW" b="1" dirty="0"/>
              <a:t>contains</a:t>
            </a:r>
            <a:r>
              <a:rPr lang="en-US" altLang="zh-TW" dirty="0"/>
              <a:t> the </a:t>
            </a:r>
            <a:r>
              <a:rPr lang="en-US" altLang="zh-TW" i="1" dirty="0"/>
              <a:t>Characteristic Value</a:t>
            </a:r>
            <a:r>
              <a:rPr lang="en-US" altLang="zh-TW" dirty="0" smtClean="0"/>
              <a:t>.</a:t>
            </a:r>
            <a:endParaRPr lang="en-US" altLang="zh-TW" i="1" dirty="0" smtClean="0"/>
          </a:p>
          <a:p>
            <a:r>
              <a:rPr lang="en-US" altLang="zh-TW" dirty="0"/>
              <a:t>The </a:t>
            </a:r>
            <a:r>
              <a:rPr lang="en-US" altLang="zh-TW" i="1" dirty="0"/>
              <a:t>Characteristic </a:t>
            </a:r>
            <a:r>
              <a:rPr lang="en-US" altLang="zh-TW" b="1" i="1" dirty="0"/>
              <a:t>UUID</a:t>
            </a:r>
            <a:r>
              <a:rPr lang="en-US" altLang="zh-TW" i="1" dirty="0"/>
              <a:t> </a:t>
            </a:r>
            <a:r>
              <a:rPr lang="en-US" altLang="zh-TW" dirty="0"/>
              <a:t>field is a 16-bit Bluetooth UUID or 128-bit UUID </a:t>
            </a:r>
            <a:r>
              <a:rPr lang="en-US" altLang="zh-TW" dirty="0" smtClean="0"/>
              <a:t>that describes </a:t>
            </a:r>
            <a:r>
              <a:rPr lang="en-US" altLang="zh-TW" dirty="0"/>
              <a:t>the type of </a:t>
            </a:r>
            <a:r>
              <a:rPr lang="en-US" altLang="zh-TW" i="1" dirty="0"/>
              <a:t>Characteristic Value</a:t>
            </a:r>
            <a:r>
              <a:rPr lang="en-US" altLang="zh-TW" dirty="0"/>
              <a:t>. </a:t>
            </a:r>
            <a:endParaRPr lang="en-US" altLang="zh-TW" dirty="0" smtClean="0"/>
          </a:p>
          <a:p>
            <a:pPr lvl="1"/>
            <a:r>
              <a:rPr lang="en-US" altLang="zh-TW" dirty="0" smtClean="0"/>
              <a:t>A </a:t>
            </a:r>
            <a:r>
              <a:rPr lang="en-US" altLang="zh-TW" dirty="0"/>
              <a:t>client shall support the use of </a:t>
            </a:r>
            <a:r>
              <a:rPr lang="en-US" altLang="zh-TW" dirty="0" smtClean="0"/>
              <a:t>both</a:t>
            </a:r>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5709491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Characteristic Value Declaration</a:t>
            </a:r>
            <a:endParaRPr lang="zh-TW" altLang="en-US" dirty="0"/>
          </a:p>
        </p:txBody>
      </p:sp>
      <p:sp>
        <p:nvSpPr>
          <p:cNvPr id="3" name="內容版面配置區 2"/>
          <p:cNvSpPr>
            <a:spLocks noGrp="1"/>
          </p:cNvSpPr>
          <p:nvPr>
            <p:ph idx="1"/>
          </p:nvPr>
        </p:nvSpPr>
        <p:spPr>
          <a:xfrm>
            <a:off x="457200" y="1600201"/>
            <a:ext cx="8229600" cy="3484983"/>
          </a:xfrm>
        </p:spPr>
        <p:txBody>
          <a:bodyPr>
            <a:normAutofit fontScale="70000" lnSpcReduction="20000"/>
          </a:bodyPr>
          <a:lstStyle/>
          <a:p>
            <a:r>
              <a:rPr lang="en-US" altLang="zh-TW" dirty="0"/>
              <a:t>The </a:t>
            </a:r>
            <a:r>
              <a:rPr lang="en-US" altLang="zh-TW" i="1" dirty="0"/>
              <a:t>Characteristic Value </a:t>
            </a:r>
            <a:r>
              <a:rPr lang="en-US" altLang="zh-TW" dirty="0"/>
              <a:t>declaration contains the </a:t>
            </a:r>
            <a:r>
              <a:rPr lang="en-US" altLang="zh-TW" b="1" dirty="0"/>
              <a:t>value </a:t>
            </a:r>
            <a:r>
              <a:rPr lang="en-US" altLang="zh-TW" dirty="0"/>
              <a:t>of the characteristic. </a:t>
            </a:r>
            <a:endParaRPr lang="en-US" altLang="zh-TW" dirty="0" smtClean="0"/>
          </a:p>
          <a:p>
            <a:r>
              <a:rPr lang="en-US" altLang="zh-TW" dirty="0" smtClean="0"/>
              <a:t>It</a:t>
            </a:r>
            <a:r>
              <a:rPr lang="zh-TW" altLang="en-US" dirty="0" smtClean="0"/>
              <a:t> </a:t>
            </a:r>
            <a:r>
              <a:rPr lang="en-US" altLang="zh-TW" dirty="0" smtClean="0"/>
              <a:t>is </a:t>
            </a:r>
            <a:r>
              <a:rPr lang="en-US" altLang="zh-TW" dirty="0"/>
              <a:t>the first Attribute after the characteristic declaration</a:t>
            </a:r>
            <a:r>
              <a:rPr lang="en-US" altLang="zh-TW" dirty="0" smtClean="0"/>
              <a:t>.</a:t>
            </a:r>
          </a:p>
          <a:p>
            <a:pPr lvl="1"/>
            <a:r>
              <a:rPr lang="en-US" altLang="zh-TW" dirty="0" smtClean="0">
                <a:solidFill>
                  <a:srgbClr val="FF0000"/>
                </a:solidFill>
              </a:rPr>
              <a:t>All </a:t>
            </a:r>
            <a:r>
              <a:rPr lang="en-US" altLang="zh-TW" dirty="0">
                <a:solidFill>
                  <a:srgbClr val="FF0000"/>
                </a:solidFill>
              </a:rPr>
              <a:t>characteristic </a:t>
            </a:r>
            <a:r>
              <a:rPr lang="en-US" altLang="zh-TW" dirty="0" smtClean="0">
                <a:solidFill>
                  <a:srgbClr val="FF0000"/>
                </a:solidFill>
              </a:rPr>
              <a:t>definitions</a:t>
            </a:r>
            <a:r>
              <a:rPr lang="zh-TW" altLang="en-US" dirty="0" smtClean="0">
                <a:solidFill>
                  <a:srgbClr val="FF0000"/>
                </a:solidFill>
              </a:rPr>
              <a:t> </a:t>
            </a:r>
            <a:r>
              <a:rPr lang="en-US" altLang="zh-TW" b="1" dirty="0" smtClean="0">
                <a:solidFill>
                  <a:srgbClr val="FF0000"/>
                </a:solidFill>
              </a:rPr>
              <a:t>shall </a:t>
            </a:r>
            <a:r>
              <a:rPr lang="en-US" altLang="zh-TW" b="1" dirty="0">
                <a:solidFill>
                  <a:srgbClr val="FF0000"/>
                </a:solidFill>
              </a:rPr>
              <a:t>have </a:t>
            </a:r>
            <a:r>
              <a:rPr lang="en-US" altLang="zh-TW" dirty="0">
                <a:solidFill>
                  <a:srgbClr val="FF0000"/>
                </a:solidFill>
              </a:rPr>
              <a:t>a </a:t>
            </a:r>
            <a:r>
              <a:rPr lang="en-US" altLang="zh-TW" i="1" dirty="0">
                <a:solidFill>
                  <a:srgbClr val="FF0000"/>
                </a:solidFill>
              </a:rPr>
              <a:t>Characteristic Value </a:t>
            </a:r>
            <a:r>
              <a:rPr lang="en-US" altLang="zh-TW" dirty="0">
                <a:solidFill>
                  <a:srgbClr val="FF0000"/>
                </a:solidFill>
              </a:rPr>
              <a:t>declaration.</a:t>
            </a:r>
          </a:p>
          <a:p>
            <a:r>
              <a:rPr lang="en-US" altLang="zh-TW" dirty="0"/>
              <a:t>A Characteristic Value declaration is </a:t>
            </a:r>
            <a:r>
              <a:rPr lang="en-US" altLang="zh-TW" b="1" dirty="0"/>
              <a:t>an Attribute </a:t>
            </a:r>
            <a:r>
              <a:rPr lang="en-US" altLang="zh-TW" dirty="0"/>
              <a:t>with the Attribute </a:t>
            </a:r>
            <a:r>
              <a:rPr lang="en-US" altLang="zh-TW" b="1" dirty="0"/>
              <a:t>Type</a:t>
            </a:r>
            <a:r>
              <a:rPr lang="en-US" altLang="zh-TW" dirty="0"/>
              <a:t> set </a:t>
            </a:r>
            <a:r>
              <a:rPr lang="en-US" altLang="zh-TW" dirty="0" smtClean="0"/>
              <a:t>to</a:t>
            </a:r>
            <a:r>
              <a:rPr lang="zh-TW" altLang="en-US" dirty="0" smtClean="0"/>
              <a:t> </a:t>
            </a:r>
            <a:r>
              <a:rPr lang="en-US" altLang="zh-TW" dirty="0" smtClean="0"/>
              <a:t>the </a:t>
            </a:r>
            <a:r>
              <a:rPr lang="en-US" altLang="zh-TW" b="1" dirty="0"/>
              <a:t>16-bit Bluetooth </a:t>
            </a:r>
            <a:r>
              <a:rPr lang="en-US" altLang="zh-TW" dirty="0"/>
              <a:t>or 128-bit UUID for the Characteristic Value used in </a:t>
            </a:r>
            <a:r>
              <a:rPr lang="en-US" altLang="zh-TW" dirty="0" smtClean="0"/>
              <a:t>the</a:t>
            </a:r>
            <a:r>
              <a:rPr lang="zh-TW" altLang="en-US" dirty="0" smtClean="0"/>
              <a:t> </a:t>
            </a:r>
            <a:r>
              <a:rPr lang="en-US" altLang="zh-TW" dirty="0" smtClean="0"/>
              <a:t>characteristic </a:t>
            </a:r>
            <a:r>
              <a:rPr lang="en-US" altLang="zh-TW" dirty="0"/>
              <a:t>declaration. </a:t>
            </a:r>
            <a:endParaRPr lang="en-US" altLang="zh-TW" dirty="0" smtClean="0"/>
          </a:p>
          <a:p>
            <a:pPr lvl="1"/>
            <a:r>
              <a:rPr lang="en-US" altLang="zh-TW" dirty="0" smtClean="0"/>
              <a:t>The </a:t>
            </a:r>
            <a:r>
              <a:rPr lang="en-US" altLang="zh-TW" i="1" dirty="0"/>
              <a:t>Attribute </a:t>
            </a:r>
            <a:r>
              <a:rPr lang="en-US" altLang="zh-TW" b="1" i="1" dirty="0"/>
              <a:t>Value</a:t>
            </a:r>
            <a:r>
              <a:rPr lang="en-US" altLang="zh-TW" i="1" dirty="0"/>
              <a:t> </a:t>
            </a:r>
            <a:r>
              <a:rPr lang="en-US" altLang="zh-TW" dirty="0"/>
              <a:t>is set to the </a:t>
            </a:r>
            <a:r>
              <a:rPr lang="en-US" altLang="zh-TW" i="1" dirty="0"/>
              <a:t>Characteristic </a:t>
            </a:r>
            <a:r>
              <a:rPr lang="en-US" altLang="zh-TW" b="1" i="1" dirty="0"/>
              <a:t>Value</a:t>
            </a:r>
            <a:r>
              <a:rPr lang="en-US" altLang="zh-TW" dirty="0"/>
              <a:t>.</a:t>
            </a:r>
          </a:p>
          <a:p>
            <a:pPr lvl="1"/>
            <a:r>
              <a:rPr lang="en-US" altLang="zh-TW" dirty="0"/>
              <a:t>The </a:t>
            </a:r>
            <a:r>
              <a:rPr lang="en-US" altLang="zh-TW" i="1" dirty="0"/>
              <a:t>Attribute </a:t>
            </a:r>
            <a:r>
              <a:rPr lang="en-US" altLang="zh-TW" b="1" i="1" dirty="0"/>
              <a:t>Permissions</a:t>
            </a:r>
            <a:r>
              <a:rPr lang="en-US" altLang="zh-TW" i="1" dirty="0"/>
              <a:t> </a:t>
            </a:r>
            <a:r>
              <a:rPr lang="en-US" altLang="zh-TW" dirty="0"/>
              <a:t>are specified </a:t>
            </a:r>
            <a:r>
              <a:rPr lang="en-US" altLang="zh-TW" b="1" dirty="0"/>
              <a:t>by the service </a:t>
            </a:r>
            <a:r>
              <a:rPr lang="en-US" altLang="zh-TW" dirty="0"/>
              <a:t>or may be </a:t>
            </a:r>
            <a:r>
              <a:rPr lang="en-US" altLang="zh-TW" dirty="0" smtClean="0"/>
              <a:t>implementation</a:t>
            </a:r>
            <a:r>
              <a:rPr lang="zh-TW" altLang="en-US" dirty="0" smtClean="0"/>
              <a:t> </a:t>
            </a:r>
            <a:r>
              <a:rPr lang="en-US" altLang="zh-TW" dirty="0" smtClean="0"/>
              <a:t>specific </a:t>
            </a:r>
            <a:r>
              <a:rPr lang="en-US" altLang="zh-TW" dirty="0"/>
              <a:t>if not specified otherwise.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621" y="5157192"/>
            <a:ext cx="546735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47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Characteristic Descriptor Declarations</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a:t>Characteristic </a:t>
            </a:r>
            <a:r>
              <a:rPr lang="en-US" altLang="zh-TW" b="1" dirty="0"/>
              <a:t>descriptors</a:t>
            </a:r>
            <a:r>
              <a:rPr lang="en-US" altLang="zh-TW" dirty="0"/>
              <a:t> are used to contain </a:t>
            </a:r>
            <a:r>
              <a:rPr lang="en-US" altLang="zh-TW" b="1" dirty="0"/>
              <a:t>related information about </a:t>
            </a:r>
            <a:r>
              <a:rPr lang="en-US" altLang="zh-TW" dirty="0" smtClean="0"/>
              <a:t>the</a:t>
            </a:r>
            <a:r>
              <a:rPr lang="zh-TW" altLang="en-US" dirty="0" smtClean="0"/>
              <a:t> </a:t>
            </a:r>
            <a:r>
              <a:rPr lang="en-US" altLang="zh-TW" i="1" dirty="0" smtClean="0"/>
              <a:t>Characteristic </a:t>
            </a:r>
            <a:r>
              <a:rPr lang="en-US" altLang="zh-TW" i="1" dirty="0"/>
              <a:t>Value</a:t>
            </a:r>
            <a:r>
              <a:rPr lang="en-US" altLang="zh-TW" dirty="0"/>
              <a:t>. </a:t>
            </a:r>
            <a:endParaRPr lang="en-US" altLang="zh-TW" dirty="0" smtClean="0"/>
          </a:p>
          <a:p>
            <a:pPr lvl="1"/>
            <a:r>
              <a:rPr lang="en-US" altLang="zh-TW" dirty="0" smtClean="0"/>
              <a:t>The </a:t>
            </a:r>
            <a:r>
              <a:rPr lang="en-US" altLang="zh-TW" b="1" dirty="0"/>
              <a:t>GATT profile defines </a:t>
            </a:r>
            <a:r>
              <a:rPr lang="en-US" altLang="zh-TW" dirty="0"/>
              <a:t>a standard set of </a:t>
            </a:r>
            <a:r>
              <a:rPr lang="en-US" altLang="zh-TW" dirty="0" smtClean="0"/>
              <a:t>characteristic</a:t>
            </a:r>
            <a:r>
              <a:rPr lang="zh-TW" altLang="en-US" dirty="0" smtClean="0"/>
              <a:t> </a:t>
            </a:r>
            <a:r>
              <a:rPr lang="en-US" altLang="zh-TW" dirty="0" smtClean="0"/>
              <a:t>descriptors </a:t>
            </a:r>
            <a:r>
              <a:rPr lang="en-US" altLang="zh-TW" dirty="0"/>
              <a:t>that can be used by higher layer profiles</a:t>
            </a:r>
            <a:r>
              <a:rPr lang="en-US" altLang="zh-TW" dirty="0" smtClean="0"/>
              <a:t>.</a:t>
            </a:r>
          </a:p>
          <a:p>
            <a:pPr lvl="1"/>
            <a:r>
              <a:rPr lang="en-US" altLang="zh-TW" b="1" dirty="0" smtClean="0"/>
              <a:t>Higher </a:t>
            </a:r>
            <a:r>
              <a:rPr lang="en-US" altLang="zh-TW" b="1" dirty="0"/>
              <a:t>layer profiles</a:t>
            </a:r>
            <a:r>
              <a:rPr lang="en-US" altLang="zh-TW" dirty="0"/>
              <a:t> </a:t>
            </a:r>
            <a:r>
              <a:rPr lang="en-US" altLang="zh-TW" dirty="0" smtClean="0"/>
              <a:t>may</a:t>
            </a:r>
            <a:r>
              <a:rPr lang="zh-TW" altLang="en-US" dirty="0" smtClean="0"/>
              <a:t> </a:t>
            </a:r>
            <a:r>
              <a:rPr lang="en-US" altLang="zh-TW" dirty="0" smtClean="0"/>
              <a:t>define </a:t>
            </a:r>
            <a:r>
              <a:rPr lang="en-US" altLang="zh-TW" dirty="0"/>
              <a:t>additional characteristic descriptors that are profile specific. </a:t>
            </a:r>
            <a:endParaRPr lang="en-US" altLang="zh-TW" dirty="0" smtClean="0"/>
          </a:p>
          <a:p>
            <a:r>
              <a:rPr lang="en-US" altLang="zh-TW" dirty="0" smtClean="0"/>
              <a:t>Each characteristic</a:t>
            </a:r>
            <a:r>
              <a:rPr lang="zh-TW" altLang="en-US" dirty="0" smtClean="0"/>
              <a:t> </a:t>
            </a:r>
            <a:r>
              <a:rPr lang="en-US" altLang="zh-TW" dirty="0" smtClean="0"/>
              <a:t>descriptor </a:t>
            </a:r>
            <a:r>
              <a:rPr lang="en-US" altLang="zh-TW" dirty="0"/>
              <a:t>is identified by the characteristic descriptor UUID. </a:t>
            </a:r>
            <a:endParaRPr lang="en-US" altLang="zh-TW" dirty="0" smtClean="0"/>
          </a:p>
          <a:p>
            <a:r>
              <a:rPr lang="en-US" altLang="zh-TW" dirty="0" smtClean="0"/>
              <a:t>The </a:t>
            </a:r>
            <a:r>
              <a:rPr lang="en-US" altLang="zh-TW" dirty="0"/>
              <a:t>characteristic descriptor </a:t>
            </a:r>
            <a:r>
              <a:rPr lang="en-US" altLang="zh-TW" dirty="0" smtClean="0"/>
              <a:t>declaration</a:t>
            </a:r>
            <a:r>
              <a:rPr lang="zh-TW" altLang="en-US" dirty="0" smtClean="0"/>
              <a:t> </a:t>
            </a:r>
            <a:r>
              <a:rPr lang="en-US" altLang="zh-TW" dirty="0" smtClean="0"/>
              <a:t>may </a:t>
            </a:r>
            <a:r>
              <a:rPr lang="en-US" altLang="zh-TW" dirty="0"/>
              <a:t>appear in any order within the characteristic definition. </a:t>
            </a:r>
            <a:endParaRPr lang="en-US" altLang="zh-TW" dirty="0" smtClean="0"/>
          </a:p>
          <a:p>
            <a:r>
              <a:rPr lang="en-US" altLang="zh-TW" dirty="0" smtClean="0"/>
              <a:t>The </a:t>
            </a:r>
            <a:r>
              <a:rPr lang="en-US" altLang="zh-TW" b="1" dirty="0"/>
              <a:t>client</a:t>
            </a:r>
            <a:r>
              <a:rPr lang="en-US" altLang="zh-TW" dirty="0"/>
              <a:t> shall </a:t>
            </a:r>
            <a:r>
              <a:rPr lang="en-US" altLang="zh-TW" b="1" dirty="0" smtClean="0"/>
              <a:t>not</a:t>
            </a:r>
            <a:r>
              <a:rPr lang="zh-TW" altLang="en-US" dirty="0" smtClean="0"/>
              <a:t> </a:t>
            </a:r>
            <a:r>
              <a:rPr lang="en-US" altLang="zh-TW" dirty="0" smtClean="0"/>
              <a:t>assume </a:t>
            </a:r>
            <a:r>
              <a:rPr lang="en-US" altLang="zh-TW" dirty="0"/>
              <a:t>the order in which a characteristic descriptor declaration appears in </a:t>
            </a:r>
            <a:r>
              <a:rPr lang="en-US" altLang="zh-TW" dirty="0" smtClean="0"/>
              <a:t>a</a:t>
            </a:r>
            <a:r>
              <a:rPr lang="zh-TW" altLang="en-US" dirty="0" smtClean="0"/>
              <a:t> </a:t>
            </a:r>
            <a:r>
              <a:rPr lang="en-US" altLang="zh-TW" dirty="0" smtClean="0"/>
              <a:t>characteristic </a:t>
            </a:r>
            <a:r>
              <a:rPr lang="en-US" altLang="zh-TW" dirty="0"/>
              <a:t>definition following the </a:t>
            </a:r>
            <a:r>
              <a:rPr lang="en-US" altLang="zh-TW" i="1" dirty="0"/>
              <a:t>Characteristic Value </a:t>
            </a:r>
            <a:r>
              <a:rPr lang="en-US" altLang="zh-TW" dirty="0"/>
              <a:t>declaration.</a:t>
            </a:r>
          </a:p>
          <a:p>
            <a:r>
              <a:rPr lang="en-US" altLang="zh-TW" dirty="0"/>
              <a:t>Characteristic descriptor declaration </a:t>
            </a:r>
            <a:r>
              <a:rPr lang="en-US" altLang="zh-TW" b="1" dirty="0"/>
              <a:t>permissions</a:t>
            </a:r>
            <a:r>
              <a:rPr lang="en-US" altLang="zh-TW" dirty="0"/>
              <a:t> are </a:t>
            </a:r>
            <a:r>
              <a:rPr lang="en-US" altLang="zh-TW" b="1" dirty="0"/>
              <a:t>defined by a higher </a:t>
            </a:r>
            <a:r>
              <a:rPr lang="en-US" altLang="zh-TW" b="1" dirty="0" smtClean="0"/>
              <a:t>layer</a:t>
            </a:r>
            <a:r>
              <a:rPr lang="zh-TW" altLang="en-US" b="1" dirty="0" smtClean="0"/>
              <a:t> </a:t>
            </a:r>
            <a:r>
              <a:rPr lang="en-US" altLang="zh-TW" b="1" dirty="0" smtClean="0"/>
              <a:t>profile</a:t>
            </a:r>
            <a:r>
              <a:rPr lang="en-US" altLang="zh-TW" dirty="0" smtClean="0"/>
              <a:t> </a:t>
            </a:r>
            <a:r>
              <a:rPr lang="en-US" altLang="zh-TW" dirty="0"/>
              <a:t>or are implementation specific. </a:t>
            </a:r>
            <a:endParaRPr lang="en-US" altLang="zh-TW" dirty="0" smtClean="0"/>
          </a:p>
          <a:p>
            <a:pPr lvl="1"/>
            <a:r>
              <a:rPr lang="en-US" altLang="zh-TW" dirty="0" smtClean="0"/>
              <a:t>A </a:t>
            </a:r>
            <a:r>
              <a:rPr lang="en-US" altLang="zh-TW" dirty="0"/>
              <a:t>client shall not assume all </a:t>
            </a:r>
            <a:r>
              <a:rPr lang="en-US" altLang="zh-TW" dirty="0" smtClean="0"/>
              <a:t>characteristic</a:t>
            </a:r>
            <a:r>
              <a:rPr lang="zh-TW" altLang="en-US" dirty="0" smtClean="0"/>
              <a:t> </a:t>
            </a:r>
            <a:r>
              <a:rPr lang="en-US" altLang="zh-TW" dirty="0" smtClean="0"/>
              <a:t>descriptor </a:t>
            </a:r>
            <a:r>
              <a:rPr lang="en-US" altLang="zh-TW" dirty="0"/>
              <a:t>declarations are readable.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1388382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Characteristic User Description</a:t>
            </a:r>
            <a:endParaRPr lang="zh-TW" altLang="en-US" dirty="0"/>
          </a:p>
        </p:txBody>
      </p:sp>
      <p:sp>
        <p:nvSpPr>
          <p:cNvPr id="3" name="內容版面配置區 2"/>
          <p:cNvSpPr>
            <a:spLocks noGrp="1"/>
          </p:cNvSpPr>
          <p:nvPr>
            <p:ph idx="1"/>
          </p:nvPr>
        </p:nvSpPr>
        <p:spPr>
          <a:xfrm>
            <a:off x="457200" y="1600200"/>
            <a:ext cx="8229600" cy="3989039"/>
          </a:xfrm>
        </p:spPr>
        <p:txBody>
          <a:bodyPr>
            <a:normAutofit fontScale="62500" lnSpcReduction="20000"/>
          </a:bodyPr>
          <a:lstStyle/>
          <a:p>
            <a:r>
              <a:rPr lang="en-US" altLang="zh-TW" dirty="0"/>
              <a:t>The </a:t>
            </a:r>
            <a:r>
              <a:rPr lang="en-US" altLang="zh-TW" i="1" dirty="0"/>
              <a:t>Characteristic </a:t>
            </a:r>
            <a:r>
              <a:rPr lang="en-US" altLang="zh-TW" b="1" i="1" dirty="0"/>
              <a:t>User </a:t>
            </a:r>
            <a:r>
              <a:rPr lang="en-US" altLang="zh-TW" b="1" dirty="0"/>
              <a:t>Description </a:t>
            </a:r>
            <a:r>
              <a:rPr lang="en-US" altLang="zh-TW" dirty="0"/>
              <a:t>declaration is an </a:t>
            </a:r>
            <a:r>
              <a:rPr lang="en-US" altLang="zh-TW" b="1" dirty="0"/>
              <a:t>optional</a:t>
            </a:r>
            <a:r>
              <a:rPr lang="en-US" altLang="zh-TW" dirty="0"/>
              <a:t> </a:t>
            </a:r>
            <a:r>
              <a:rPr lang="en-US" altLang="zh-TW" dirty="0" smtClean="0"/>
              <a:t>characteristic</a:t>
            </a:r>
            <a:r>
              <a:rPr lang="zh-TW" altLang="en-US" dirty="0" smtClean="0"/>
              <a:t> </a:t>
            </a:r>
            <a:r>
              <a:rPr lang="en-US" altLang="zh-TW" dirty="0" smtClean="0"/>
              <a:t>descriptor </a:t>
            </a:r>
            <a:r>
              <a:rPr lang="en-US" altLang="zh-TW" dirty="0"/>
              <a:t>that defines </a:t>
            </a:r>
            <a:r>
              <a:rPr lang="en-US" altLang="zh-TW" b="1" dirty="0"/>
              <a:t>a UTF-8 string of variable size </a:t>
            </a:r>
            <a:r>
              <a:rPr lang="en-US" altLang="zh-TW" dirty="0"/>
              <a:t>that is a </a:t>
            </a:r>
            <a:r>
              <a:rPr lang="en-US" altLang="zh-TW" b="1" dirty="0"/>
              <a:t>user </a:t>
            </a:r>
            <a:r>
              <a:rPr lang="en-US" altLang="zh-TW" b="1" dirty="0" smtClean="0"/>
              <a:t>textual</a:t>
            </a:r>
            <a:r>
              <a:rPr lang="zh-TW" altLang="en-US" b="1" dirty="0" smtClean="0"/>
              <a:t> </a:t>
            </a:r>
            <a:r>
              <a:rPr lang="en-US" altLang="zh-TW" b="1" dirty="0" smtClean="0"/>
              <a:t>description </a:t>
            </a:r>
            <a:r>
              <a:rPr lang="en-US" altLang="zh-TW" dirty="0"/>
              <a:t>of the </a:t>
            </a:r>
            <a:r>
              <a:rPr lang="en-US" altLang="zh-TW" i="1" dirty="0"/>
              <a:t>Characteristic Value</a:t>
            </a:r>
            <a:r>
              <a:rPr lang="en-US" altLang="zh-TW" dirty="0"/>
              <a:t>. </a:t>
            </a:r>
            <a:endParaRPr lang="en-US" altLang="zh-TW" dirty="0" smtClean="0"/>
          </a:p>
          <a:p>
            <a:pPr lvl="1"/>
            <a:r>
              <a:rPr lang="en-US" altLang="zh-TW" dirty="0" smtClean="0"/>
              <a:t>If </a:t>
            </a:r>
            <a:r>
              <a:rPr lang="en-US" altLang="zh-TW" dirty="0"/>
              <a:t>the </a:t>
            </a:r>
            <a:r>
              <a:rPr lang="en-US" altLang="zh-TW" i="1" dirty="0"/>
              <a:t>Writable Auxiliary </a:t>
            </a:r>
            <a:r>
              <a:rPr lang="en-US" altLang="zh-TW" dirty="0"/>
              <a:t>bit of the </a:t>
            </a:r>
            <a:r>
              <a:rPr lang="en-US" altLang="zh-TW" i="1" dirty="0" smtClean="0"/>
              <a:t>Characteristic</a:t>
            </a:r>
            <a:r>
              <a:rPr lang="zh-TW" altLang="en-US" i="1" dirty="0" smtClean="0"/>
              <a:t> </a:t>
            </a:r>
            <a:r>
              <a:rPr lang="en-US" altLang="zh-TW" i="1" dirty="0" smtClean="0"/>
              <a:t>Properties </a:t>
            </a:r>
            <a:r>
              <a:rPr lang="en-US" altLang="zh-TW" dirty="0"/>
              <a:t>is set then this characteristic descriptor can be written.</a:t>
            </a:r>
          </a:p>
          <a:p>
            <a:r>
              <a:rPr lang="en-US" altLang="zh-TW" dirty="0"/>
              <a:t>The characteristic descriptor may </a:t>
            </a:r>
            <a:r>
              <a:rPr lang="en-US" altLang="zh-TW" b="1" dirty="0"/>
              <a:t>occur in any position </a:t>
            </a:r>
            <a:r>
              <a:rPr lang="en-US" altLang="zh-TW" dirty="0"/>
              <a:t>within the </a:t>
            </a:r>
            <a:r>
              <a:rPr lang="en-US" altLang="zh-TW" dirty="0" smtClean="0"/>
              <a:t>characteristic</a:t>
            </a:r>
            <a:r>
              <a:rPr lang="zh-TW" altLang="en-US" dirty="0" smtClean="0"/>
              <a:t> </a:t>
            </a:r>
            <a:r>
              <a:rPr lang="en-US" altLang="zh-TW" dirty="0" smtClean="0"/>
              <a:t>definition </a:t>
            </a:r>
            <a:r>
              <a:rPr lang="en-US" altLang="zh-TW" dirty="0"/>
              <a:t>after the </a:t>
            </a:r>
            <a:r>
              <a:rPr lang="en-US" altLang="zh-TW" i="1" dirty="0"/>
              <a:t>Characteristic Value</a:t>
            </a:r>
            <a:r>
              <a:rPr lang="en-US" altLang="zh-TW" dirty="0"/>
              <a:t>. </a:t>
            </a:r>
            <a:endParaRPr lang="en-US" altLang="zh-TW" dirty="0" smtClean="0"/>
          </a:p>
          <a:p>
            <a:r>
              <a:rPr lang="en-US" altLang="zh-TW" b="1" dirty="0" smtClean="0"/>
              <a:t>Only </a:t>
            </a:r>
            <a:r>
              <a:rPr lang="en-US" altLang="zh-TW" b="1" dirty="0"/>
              <a:t>one </a:t>
            </a:r>
            <a:r>
              <a:rPr lang="en-US" altLang="zh-TW" i="1" dirty="0"/>
              <a:t>Characteristic User </a:t>
            </a:r>
            <a:r>
              <a:rPr lang="en-US" altLang="zh-TW" i="1" dirty="0" smtClean="0"/>
              <a:t>Description</a:t>
            </a:r>
            <a:r>
              <a:rPr lang="zh-TW" altLang="en-US" i="1" dirty="0" smtClean="0"/>
              <a:t> </a:t>
            </a:r>
            <a:r>
              <a:rPr lang="en-US" altLang="zh-TW" dirty="0" smtClean="0"/>
              <a:t>declaration </a:t>
            </a:r>
            <a:r>
              <a:rPr lang="en-US" altLang="zh-TW" dirty="0"/>
              <a:t>shall exist in a characteristic definition.</a:t>
            </a:r>
          </a:p>
          <a:p>
            <a:r>
              <a:rPr lang="en-US" altLang="zh-TW" dirty="0"/>
              <a:t>The characteristic descriptor is </a:t>
            </a:r>
            <a:r>
              <a:rPr lang="en-US" altLang="zh-TW" b="1" dirty="0"/>
              <a:t>contained in an Attribute </a:t>
            </a:r>
            <a:r>
              <a:rPr lang="en-US" altLang="zh-TW" dirty="0"/>
              <a:t>and </a:t>
            </a:r>
            <a:endParaRPr lang="en-US" altLang="zh-TW" dirty="0" smtClean="0"/>
          </a:p>
          <a:p>
            <a:pPr lvl="1"/>
            <a:r>
              <a:rPr lang="en-US" altLang="zh-TW" dirty="0" smtClean="0"/>
              <a:t>the </a:t>
            </a:r>
            <a:r>
              <a:rPr lang="en-US" altLang="zh-TW" b="1" i="1" dirty="0"/>
              <a:t>Attribute </a:t>
            </a:r>
            <a:r>
              <a:rPr lang="en-US" altLang="zh-TW" b="1" i="1" dirty="0" smtClean="0"/>
              <a:t>Type</a:t>
            </a:r>
            <a:r>
              <a:rPr lang="zh-TW" altLang="en-US" b="1" i="1" dirty="0" smtClean="0"/>
              <a:t> </a:t>
            </a:r>
            <a:r>
              <a:rPr lang="en-US" altLang="zh-TW" dirty="0" smtClean="0"/>
              <a:t>shall </a:t>
            </a:r>
            <a:r>
              <a:rPr lang="en-US" altLang="zh-TW" dirty="0"/>
              <a:t>be set to the UUID </a:t>
            </a:r>
            <a:r>
              <a:rPr lang="en-US" altLang="zh-TW" b="1" dirty="0"/>
              <a:t>for «Characteristic User Description»</a:t>
            </a:r>
            <a:r>
              <a:rPr lang="en-US" altLang="zh-TW" dirty="0"/>
              <a:t> and the </a:t>
            </a:r>
            <a:r>
              <a:rPr lang="en-US" altLang="zh-TW" b="1" i="1" dirty="0" smtClean="0"/>
              <a:t>Attribute</a:t>
            </a:r>
            <a:r>
              <a:rPr lang="zh-TW" altLang="en-US" b="1" i="1" dirty="0" smtClean="0"/>
              <a:t> </a:t>
            </a:r>
            <a:r>
              <a:rPr lang="en-US" altLang="zh-TW" b="1" i="1" dirty="0" smtClean="0"/>
              <a:t>Value </a:t>
            </a:r>
            <a:r>
              <a:rPr lang="en-US" altLang="zh-TW" dirty="0"/>
              <a:t>shall be set to the </a:t>
            </a:r>
            <a:r>
              <a:rPr lang="en-US" altLang="zh-TW" b="1" dirty="0"/>
              <a:t>characteristic user description UTF-8 string.</a:t>
            </a:r>
            <a:r>
              <a:rPr lang="en-US" altLang="zh-TW" dirty="0"/>
              <a:t> </a:t>
            </a:r>
            <a:endParaRPr lang="en-US" altLang="zh-TW" dirty="0" smtClean="0"/>
          </a:p>
          <a:p>
            <a:r>
              <a:rPr lang="en-US" altLang="zh-TW" dirty="0" smtClean="0"/>
              <a:t>The </a:t>
            </a:r>
            <a:r>
              <a:rPr lang="en-US" altLang="zh-TW" i="1" dirty="0" smtClean="0"/>
              <a:t>Attribute</a:t>
            </a:r>
            <a:r>
              <a:rPr lang="zh-TW" altLang="en-US" i="1" dirty="0" smtClean="0"/>
              <a:t> </a:t>
            </a:r>
            <a:r>
              <a:rPr lang="en-US" altLang="zh-TW" i="1" dirty="0" smtClean="0"/>
              <a:t>Permissions </a:t>
            </a:r>
            <a:r>
              <a:rPr lang="en-US" altLang="zh-TW" dirty="0"/>
              <a:t>are specified by the profile or may be implementation </a:t>
            </a:r>
            <a:r>
              <a:rPr lang="en-US" altLang="zh-TW" dirty="0" smtClean="0"/>
              <a:t>specific</a:t>
            </a:r>
            <a:r>
              <a:rPr lang="zh-TW" altLang="en-US" dirty="0" smtClean="0"/>
              <a:t> </a:t>
            </a:r>
            <a:r>
              <a:rPr lang="en-US" altLang="zh-TW" dirty="0" smtClean="0"/>
              <a:t>if </a:t>
            </a:r>
            <a:r>
              <a:rPr lang="en-US" altLang="zh-TW" dirty="0"/>
              <a:t>not specified otherwise.</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5552600"/>
            <a:ext cx="5693121" cy="1205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4267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Characteristic Presentation Format</a:t>
            </a:r>
            <a:endParaRPr lang="zh-TW" altLang="en-US" dirty="0"/>
          </a:p>
        </p:txBody>
      </p:sp>
      <p:sp>
        <p:nvSpPr>
          <p:cNvPr id="3" name="內容版面配置區 2"/>
          <p:cNvSpPr>
            <a:spLocks noGrp="1"/>
          </p:cNvSpPr>
          <p:nvPr>
            <p:ph idx="1"/>
          </p:nvPr>
        </p:nvSpPr>
        <p:spPr>
          <a:xfrm>
            <a:off x="457200" y="1600200"/>
            <a:ext cx="8229600" cy="3989040"/>
          </a:xfrm>
        </p:spPr>
        <p:txBody>
          <a:bodyPr>
            <a:normAutofit fontScale="55000" lnSpcReduction="20000"/>
          </a:bodyPr>
          <a:lstStyle/>
          <a:p>
            <a:r>
              <a:rPr lang="en-US" altLang="zh-TW" dirty="0" smtClean="0"/>
              <a:t>The </a:t>
            </a:r>
            <a:r>
              <a:rPr lang="en-US" altLang="zh-TW" dirty="0"/>
              <a:t>characteristic </a:t>
            </a:r>
            <a:r>
              <a:rPr lang="en-US" altLang="zh-TW" b="1" dirty="0"/>
              <a:t>descriptor</a:t>
            </a:r>
            <a:r>
              <a:rPr lang="en-US" altLang="zh-TW" dirty="0"/>
              <a:t> is </a:t>
            </a:r>
            <a:r>
              <a:rPr lang="en-US" altLang="zh-TW" b="1" dirty="0"/>
              <a:t>contained in an Attribute</a:t>
            </a:r>
            <a:r>
              <a:rPr lang="en-US" altLang="zh-TW" dirty="0"/>
              <a:t>.</a:t>
            </a:r>
            <a:endParaRPr lang="en-US" altLang="zh-TW" dirty="0" smtClean="0"/>
          </a:p>
          <a:p>
            <a:r>
              <a:rPr lang="en-US" altLang="zh-TW" dirty="0" smtClean="0"/>
              <a:t>The </a:t>
            </a:r>
            <a:r>
              <a:rPr lang="en-US" altLang="zh-TW" i="1" dirty="0"/>
              <a:t>Characteristic Presentation Format </a:t>
            </a:r>
            <a:r>
              <a:rPr lang="en-US" altLang="zh-TW" dirty="0"/>
              <a:t>declaration is an </a:t>
            </a:r>
            <a:r>
              <a:rPr lang="en-US" altLang="zh-TW" b="1" dirty="0"/>
              <a:t>optional</a:t>
            </a:r>
            <a:r>
              <a:rPr lang="en-US" altLang="zh-TW" dirty="0"/>
              <a:t> </a:t>
            </a:r>
            <a:r>
              <a:rPr lang="en-US" altLang="zh-TW" dirty="0" smtClean="0"/>
              <a:t>characteristic</a:t>
            </a:r>
            <a:r>
              <a:rPr lang="zh-TW" altLang="en-US" dirty="0" smtClean="0"/>
              <a:t> </a:t>
            </a:r>
            <a:r>
              <a:rPr lang="en-US" altLang="zh-TW" b="1" dirty="0" smtClean="0"/>
              <a:t>descriptor</a:t>
            </a:r>
            <a:r>
              <a:rPr lang="en-US" altLang="zh-TW" dirty="0" smtClean="0"/>
              <a:t> </a:t>
            </a:r>
            <a:r>
              <a:rPr lang="en-US" altLang="zh-TW" dirty="0"/>
              <a:t>that defines the format of the </a:t>
            </a:r>
            <a:r>
              <a:rPr lang="en-US" altLang="zh-TW" i="1" dirty="0"/>
              <a:t>Characteristic Value</a:t>
            </a:r>
            <a:r>
              <a:rPr lang="en-US" altLang="zh-TW" dirty="0"/>
              <a:t>. </a:t>
            </a:r>
            <a:endParaRPr lang="en-US" altLang="zh-TW" dirty="0" smtClean="0"/>
          </a:p>
          <a:p>
            <a:r>
              <a:rPr lang="en-US" altLang="zh-TW" dirty="0" smtClean="0"/>
              <a:t>The characteristic</a:t>
            </a:r>
            <a:r>
              <a:rPr lang="zh-TW" altLang="en-US" dirty="0" smtClean="0"/>
              <a:t> </a:t>
            </a:r>
            <a:r>
              <a:rPr lang="en-US" altLang="zh-TW" dirty="0" smtClean="0"/>
              <a:t>descriptor </a:t>
            </a:r>
            <a:r>
              <a:rPr lang="en-US" altLang="zh-TW" dirty="0"/>
              <a:t>may occur in any position within the characteristic definition </a:t>
            </a:r>
            <a:r>
              <a:rPr lang="en-US" altLang="zh-TW" b="1" dirty="0" smtClean="0"/>
              <a:t>after</a:t>
            </a:r>
            <a:r>
              <a:rPr lang="zh-TW" altLang="en-US" b="1" dirty="0" smtClean="0"/>
              <a:t> </a:t>
            </a:r>
            <a:r>
              <a:rPr lang="en-US" altLang="zh-TW" b="1" dirty="0" smtClean="0"/>
              <a:t>the </a:t>
            </a:r>
            <a:r>
              <a:rPr lang="en-US" altLang="zh-TW" b="1" i="1" dirty="0"/>
              <a:t>Characteristic Value</a:t>
            </a:r>
            <a:r>
              <a:rPr lang="en-US" altLang="zh-TW" dirty="0"/>
              <a:t>. </a:t>
            </a:r>
            <a:endParaRPr lang="en-US" altLang="zh-TW" dirty="0" smtClean="0"/>
          </a:p>
          <a:p>
            <a:r>
              <a:rPr lang="en-US" altLang="zh-TW" dirty="0" smtClean="0"/>
              <a:t>If </a:t>
            </a:r>
            <a:r>
              <a:rPr lang="en-US" altLang="zh-TW" dirty="0"/>
              <a:t>more than one </a:t>
            </a:r>
            <a:r>
              <a:rPr lang="en-US" altLang="zh-TW" i="1" dirty="0"/>
              <a:t>Characteristic Presentation </a:t>
            </a:r>
            <a:r>
              <a:rPr lang="en-US" altLang="zh-TW" i="1" dirty="0" smtClean="0"/>
              <a:t>Format</a:t>
            </a:r>
            <a:r>
              <a:rPr lang="zh-TW" altLang="en-US" i="1" dirty="0" smtClean="0"/>
              <a:t> </a:t>
            </a:r>
            <a:r>
              <a:rPr lang="en-US" altLang="zh-TW" dirty="0" smtClean="0"/>
              <a:t>declarations </a:t>
            </a:r>
            <a:r>
              <a:rPr lang="en-US" altLang="zh-TW" dirty="0"/>
              <a:t>exist, in a characteristic definition, then a </a:t>
            </a:r>
            <a:r>
              <a:rPr lang="en-US" altLang="zh-TW" i="1" dirty="0"/>
              <a:t>Characteristic </a:t>
            </a:r>
            <a:r>
              <a:rPr lang="en-US" altLang="zh-TW" i="1" dirty="0" smtClean="0"/>
              <a:t>Aggregate</a:t>
            </a:r>
            <a:r>
              <a:rPr lang="zh-TW" altLang="en-US" i="1" dirty="0" smtClean="0"/>
              <a:t> </a:t>
            </a:r>
            <a:r>
              <a:rPr lang="en-US" altLang="zh-TW" i="1" dirty="0" smtClean="0"/>
              <a:t>Format </a:t>
            </a:r>
            <a:r>
              <a:rPr lang="en-US" altLang="zh-TW" dirty="0"/>
              <a:t>declaration shall exist as part of the characteristic definition.</a:t>
            </a:r>
          </a:p>
          <a:p>
            <a:r>
              <a:rPr lang="en-US" altLang="zh-TW" dirty="0"/>
              <a:t>The characteristic </a:t>
            </a:r>
            <a:r>
              <a:rPr lang="en-US" altLang="zh-TW" b="1" dirty="0"/>
              <a:t>format value </a:t>
            </a:r>
            <a:r>
              <a:rPr lang="en-US" altLang="zh-TW" dirty="0"/>
              <a:t>is composed of </a:t>
            </a:r>
            <a:r>
              <a:rPr lang="en-US" altLang="zh-TW" b="1" dirty="0"/>
              <a:t>five parts</a:t>
            </a:r>
            <a:r>
              <a:rPr lang="en-US" altLang="zh-TW" dirty="0"/>
              <a:t>: format, exponent</a:t>
            </a:r>
            <a:r>
              <a:rPr lang="en-US" altLang="zh-TW" dirty="0" smtClean="0"/>
              <a:t>,</a:t>
            </a:r>
            <a:r>
              <a:rPr lang="zh-TW" altLang="en-US" dirty="0" smtClean="0"/>
              <a:t> </a:t>
            </a:r>
            <a:r>
              <a:rPr lang="en-US" altLang="zh-TW" dirty="0" smtClean="0"/>
              <a:t>unit</a:t>
            </a:r>
            <a:r>
              <a:rPr lang="en-US" altLang="zh-TW" dirty="0"/>
              <a:t>, name space, and description</a:t>
            </a:r>
            <a:r>
              <a:rPr lang="en-US" altLang="zh-TW" dirty="0" smtClean="0"/>
              <a:t>.</a:t>
            </a:r>
          </a:p>
          <a:p>
            <a:r>
              <a:rPr lang="en-US" altLang="zh-TW" dirty="0" smtClean="0"/>
              <a:t>The </a:t>
            </a:r>
            <a:r>
              <a:rPr lang="en-US" altLang="zh-TW" b="1" i="1" dirty="0"/>
              <a:t>Attribute </a:t>
            </a:r>
            <a:r>
              <a:rPr lang="en-US" altLang="zh-TW" b="1" i="1" dirty="0" smtClean="0"/>
              <a:t>Type</a:t>
            </a:r>
            <a:r>
              <a:rPr lang="zh-TW" altLang="en-US" b="1" i="1" dirty="0" smtClean="0"/>
              <a:t> </a:t>
            </a:r>
            <a:r>
              <a:rPr lang="en-US" altLang="zh-TW" dirty="0" smtClean="0"/>
              <a:t>shall </a:t>
            </a:r>
            <a:r>
              <a:rPr lang="en-US" altLang="zh-TW" dirty="0"/>
              <a:t>be set to the </a:t>
            </a:r>
            <a:r>
              <a:rPr lang="en-US" altLang="zh-TW" b="1" dirty="0"/>
              <a:t>UUID for «Characteristic Format»</a:t>
            </a:r>
            <a:r>
              <a:rPr lang="en-US" altLang="zh-TW" dirty="0"/>
              <a:t>. </a:t>
            </a:r>
            <a:endParaRPr lang="en-US" altLang="zh-TW" dirty="0" smtClean="0"/>
          </a:p>
          <a:p>
            <a:r>
              <a:rPr lang="en-US" altLang="zh-TW" b="1" dirty="0" smtClean="0"/>
              <a:t>The </a:t>
            </a:r>
            <a:r>
              <a:rPr lang="en-US" altLang="zh-TW" b="1" i="1" dirty="0"/>
              <a:t>Attribute Value </a:t>
            </a:r>
            <a:r>
              <a:rPr lang="en-US" altLang="zh-TW" dirty="0" smtClean="0"/>
              <a:t>shall</a:t>
            </a:r>
            <a:r>
              <a:rPr lang="zh-TW" altLang="en-US" dirty="0" smtClean="0"/>
              <a:t> </a:t>
            </a:r>
            <a:r>
              <a:rPr lang="en-US" altLang="zh-TW" dirty="0" smtClean="0"/>
              <a:t>be </a:t>
            </a:r>
            <a:r>
              <a:rPr lang="en-US" altLang="zh-TW" dirty="0"/>
              <a:t>set to the </a:t>
            </a:r>
            <a:r>
              <a:rPr lang="en-US" altLang="zh-TW" b="1" dirty="0"/>
              <a:t>characteristic descriptor value</a:t>
            </a:r>
            <a:r>
              <a:rPr lang="en-US" altLang="zh-TW" dirty="0"/>
              <a:t>. </a:t>
            </a:r>
            <a:endParaRPr lang="en-US" altLang="zh-TW" dirty="0" smtClean="0"/>
          </a:p>
          <a:p>
            <a:r>
              <a:rPr lang="en-US" altLang="zh-TW" dirty="0" smtClean="0"/>
              <a:t>The </a:t>
            </a:r>
            <a:r>
              <a:rPr lang="en-US" altLang="zh-TW" i="1" dirty="0"/>
              <a:t>Attribute Permissions </a:t>
            </a:r>
            <a:r>
              <a:rPr lang="en-US" altLang="zh-TW" dirty="0"/>
              <a:t>shall </a:t>
            </a:r>
            <a:r>
              <a:rPr lang="en-US" altLang="zh-TW" dirty="0" smtClean="0"/>
              <a:t>be</a:t>
            </a:r>
            <a:r>
              <a:rPr lang="zh-TW" altLang="en-US" dirty="0" smtClean="0"/>
              <a:t> </a:t>
            </a:r>
            <a:r>
              <a:rPr lang="en-US" altLang="zh-TW" dirty="0" smtClean="0"/>
              <a:t>read </a:t>
            </a:r>
            <a:r>
              <a:rPr lang="en-US" altLang="zh-TW" dirty="0"/>
              <a:t>only and not require authentication or authorization.</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5229200"/>
            <a:ext cx="7572543" cy="135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9603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Generic Access Profile GAP</a:t>
            </a:r>
            <a:endParaRPr lang="zh-TW" altLang="en-US" dirty="0"/>
          </a:p>
        </p:txBody>
      </p:sp>
      <p:sp>
        <p:nvSpPr>
          <p:cNvPr id="3" name="內容版面配置區 2"/>
          <p:cNvSpPr>
            <a:spLocks noGrp="1"/>
          </p:cNvSpPr>
          <p:nvPr>
            <p:ph idx="1"/>
          </p:nvPr>
        </p:nvSpPr>
        <p:spPr>
          <a:xfrm>
            <a:off x="457200" y="1412776"/>
            <a:ext cx="8229600" cy="4713387"/>
          </a:xfrm>
        </p:spPr>
        <p:txBody>
          <a:bodyPr>
            <a:normAutofit fontScale="77500" lnSpcReduction="20000"/>
          </a:bodyPr>
          <a:lstStyle/>
          <a:p>
            <a:r>
              <a:rPr lang="en-US" altLang="zh-TW" dirty="0" smtClean="0"/>
              <a:t>Define Profile Roles</a:t>
            </a:r>
          </a:p>
          <a:p>
            <a:pPr lvl="1"/>
            <a:r>
              <a:rPr lang="en-US" altLang="zh-TW" dirty="0" smtClean="0"/>
              <a:t>Broadcaster (advertiser)</a:t>
            </a:r>
          </a:p>
          <a:p>
            <a:pPr lvl="1"/>
            <a:r>
              <a:rPr lang="en-US" altLang="zh-TW" dirty="0" smtClean="0"/>
              <a:t>Observer (scanner)</a:t>
            </a:r>
          </a:p>
          <a:p>
            <a:pPr lvl="1"/>
            <a:r>
              <a:rPr lang="en-US" altLang="zh-TW" dirty="0" smtClean="0"/>
              <a:t>Central (master)</a:t>
            </a:r>
          </a:p>
          <a:p>
            <a:pPr lvl="1"/>
            <a:r>
              <a:rPr lang="en-US" altLang="zh-TW" dirty="0" smtClean="0"/>
              <a:t>Peripheral (slave)</a:t>
            </a:r>
          </a:p>
          <a:p>
            <a:r>
              <a:rPr lang="en-US" altLang="zh-TW" dirty="0" smtClean="0"/>
              <a:t>Define Procedures</a:t>
            </a:r>
          </a:p>
          <a:p>
            <a:pPr lvl="1"/>
            <a:r>
              <a:rPr lang="en-US" altLang="zh-TW" dirty="0" smtClean="0"/>
              <a:t>Discovering identities, names, and basic capabilities</a:t>
            </a:r>
          </a:p>
          <a:p>
            <a:pPr lvl="1"/>
            <a:r>
              <a:rPr lang="en-US" altLang="zh-TW" dirty="0" smtClean="0"/>
              <a:t>Creating bonds</a:t>
            </a:r>
          </a:p>
          <a:p>
            <a:pPr lvl="1"/>
            <a:r>
              <a:rPr lang="en-US" altLang="zh-TW" dirty="0" smtClean="0"/>
              <a:t>Exchange of Security Information</a:t>
            </a:r>
          </a:p>
          <a:p>
            <a:pPr lvl="1"/>
            <a:r>
              <a:rPr lang="en-US" altLang="zh-TW" dirty="0" smtClean="0"/>
              <a:t>Establish connections</a:t>
            </a:r>
          </a:p>
          <a:p>
            <a:pPr lvl="1"/>
            <a:r>
              <a:rPr lang="en-US" altLang="zh-TW" dirty="0" smtClean="0"/>
              <a:t>Resolvable Private addresses</a:t>
            </a:r>
          </a:p>
          <a:p>
            <a:r>
              <a:rPr lang="en-US" altLang="zh-TW" dirty="0" smtClean="0"/>
              <a:t>Define Advertising and Scan Response Data formats</a:t>
            </a:r>
          </a:p>
          <a:p>
            <a:r>
              <a:rPr lang="en-US" altLang="zh-TW" dirty="0" smtClean="0"/>
              <a:t>All profiles are built upon GAP</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24891306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Profile Roles</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60" y="1344960"/>
            <a:ext cx="426720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530" y="1344960"/>
            <a:ext cx="4600575" cy="494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82986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314325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297334"/>
            <a:ext cx="3152775"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4780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Link Layer </a:t>
            </a:r>
            <a:r>
              <a:rPr lang="en-US" altLang="zh-TW" dirty="0" smtClean="0"/>
              <a:t>State Machine</a:t>
            </a:r>
            <a:endParaRPr lang="zh-TW" altLang="en-US" dirty="0"/>
          </a:p>
        </p:txBody>
      </p:sp>
      <p:sp>
        <p:nvSpPr>
          <p:cNvPr id="3" name="內容版面配置區 2"/>
          <p:cNvSpPr>
            <a:spLocks noGrp="1"/>
          </p:cNvSpPr>
          <p:nvPr>
            <p:ph idx="1"/>
          </p:nvPr>
        </p:nvSpPr>
        <p:spPr>
          <a:xfrm>
            <a:off x="457200" y="1241511"/>
            <a:ext cx="3322712" cy="5081389"/>
          </a:xfrm>
        </p:spPr>
        <p:txBody>
          <a:bodyPr>
            <a:normAutofit fontScale="62500" lnSpcReduction="20000"/>
          </a:bodyPr>
          <a:lstStyle/>
          <a:p>
            <a:r>
              <a:rPr lang="en-US" altLang="zh-TW" dirty="0"/>
              <a:t>The Link Layer state machine </a:t>
            </a:r>
            <a:r>
              <a:rPr lang="en-US" altLang="zh-TW" b="1" dirty="0"/>
              <a:t>allows only one state</a:t>
            </a:r>
            <a:r>
              <a:rPr lang="en-US" altLang="zh-TW" dirty="0"/>
              <a:t> to be active at a time. </a:t>
            </a:r>
          </a:p>
          <a:p>
            <a:r>
              <a:rPr lang="en-US" altLang="zh-TW" dirty="0"/>
              <a:t>The</a:t>
            </a:r>
            <a:r>
              <a:rPr lang="zh-TW" altLang="en-US" dirty="0"/>
              <a:t> </a:t>
            </a:r>
            <a:r>
              <a:rPr lang="en-US" altLang="zh-TW" dirty="0"/>
              <a:t>Link Layer shall have </a:t>
            </a:r>
            <a:r>
              <a:rPr lang="en-US" altLang="zh-TW" b="1" dirty="0"/>
              <a:t>at least one </a:t>
            </a:r>
            <a:r>
              <a:rPr lang="en-US" altLang="zh-TW" dirty="0"/>
              <a:t>Link Layer </a:t>
            </a:r>
            <a:r>
              <a:rPr lang="en-US" altLang="zh-TW" b="1" dirty="0"/>
              <a:t>state machine </a:t>
            </a:r>
            <a:r>
              <a:rPr lang="en-US" altLang="zh-TW" dirty="0"/>
              <a:t>that supports one</a:t>
            </a:r>
            <a:r>
              <a:rPr lang="zh-TW" altLang="en-US" dirty="0"/>
              <a:t> </a:t>
            </a:r>
            <a:r>
              <a:rPr lang="en-US" altLang="zh-TW" dirty="0"/>
              <a:t>of Advertising State or Scanning State. </a:t>
            </a:r>
          </a:p>
          <a:p>
            <a:r>
              <a:rPr lang="en-US" altLang="zh-TW" dirty="0"/>
              <a:t>The Link Layer </a:t>
            </a:r>
            <a:r>
              <a:rPr lang="en-US" altLang="zh-TW" b="1" dirty="0"/>
              <a:t>may have multiple</a:t>
            </a:r>
            <a:r>
              <a:rPr lang="zh-TW" altLang="en-US" dirty="0"/>
              <a:t> </a:t>
            </a:r>
            <a:r>
              <a:rPr lang="en-US" altLang="zh-TW" b="1" dirty="0"/>
              <a:t>instances</a:t>
            </a:r>
            <a:r>
              <a:rPr lang="en-US" altLang="zh-TW" dirty="0"/>
              <a:t> of the Link Layer state machine.</a:t>
            </a:r>
          </a:p>
          <a:p>
            <a:r>
              <a:rPr lang="en-US" altLang="zh-TW" dirty="0"/>
              <a:t>Certain combinations of states and</a:t>
            </a:r>
            <a:r>
              <a:rPr lang="zh-TW" altLang="en-US" dirty="0"/>
              <a:t> </a:t>
            </a:r>
            <a:r>
              <a:rPr lang="en-US" altLang="zh-TW" dirty="0"/>
              <a:t>roles within multiple state machines in the Link Layer are </a:t>
            </a:r>
            <a:r>
              <a:rPr lang="en-US" altLang="zh-TW" dirty="0" smtClean="0"/>
              <a:t>prohibited.</a:t>
            </a:r>
            <a:endParaRPr lang="zh-TW" altLang="en-US" dirty="0"/>
          </a:p>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241511"/>
            <a:ext cx="5285504" cy="5081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28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Operating States and Roles</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0808"/>
            <a:ext cx="7272808" cy="4569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230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Link Layer States</a:t>
            </a:r>
            <a:endParaRPr lang="zh-TW" altLang="en-US" dirty="0"/>
          </a:p>
        </p:txBody>
      </p:sp>
      <p:sp>
        <p:nvSpPr>
          <p:cNvPr id="3" name="內容版面配置區 2"/>
          <p:cNvSpPr>
            <a:spLocks noGrp="1"/>
          </p:cNvSpPr>
          <p:nvPr>
            <p:ph idx="1"/>
          </p:nvPr>
        </p:nvSpPr>
        <p:spPr>
          <a:xfrm>
            <a:off x="457200" y="1556792"/>
            <a:ext cx="8229600" cy="4608512"/>
          </a:xfrm>
        </p:spPr>
        <p:txBody>
          <a:bodyPr>
            <a:normAutofit fontScale="55000" lnSpcReduction="20000"/>
          </a:bodyPr>
          <a:lstStyle/>
          <a:p>
            <a:r>
              <a:rPr lang="en-US" altLang="zh-TW" b="1" dirty="0" smtClean="0"/>
              <a:t>Standby </a:t>
            </a:r>
            <a:r>
              <a:rPr lang="en-US" altLang="zh-TW" b="1" dirty="0"/>
              <a:t>State </a:t>
            </a:r>
            <a:r>
              <a:rPr lang="en-US" altLang="zh-TW" dirty="0"/>
              <a:t>does </a:t>
            </a:r>
            <a:r>
              <a:rPr lang="en-US" altLang="zh-TW" b="1" dirty="0"/>
              <a:t>not transmit or receive </a:t>
            </a:r>
            <a:r>
              <a:rPr lang="en-US" altLang="zh-TW" dirty="0"/>
              <a:t>any packets.</a:t>
            </a:r>
          </a:p>
          <a:p>
            <a:pPr lvl="1"/>
            <a:r>
              <a:rPr lang="en-US" altLang="zh-TW" dirty="0" smtClean="0"/>
              <a:t>Can be </a:t>
            </a:r>
            <a:r>
              <a:rPr lang="en-US" altLang="zh-TW" b="1" dirty="0" smtClean="0"/>
              <a:t>entered </a:t>
            </a:r>
            <a:r>
              <a:rPr lang="en-US" altLang="zh-TW" b="1" dirty="0"/>
              <a:t>from any other state</a:t>
            </a:r>
            <a:r>
              <a:rPr lang="en-US" altLang="zh-TW" dirty="0"/>
              <a:t>.</a:t>
            </a:r>
          </a:p>
          <a:p>
            <a:r>
              <a:rPr lang="en-US" altLang="zh-TW" b="1" dirty="0" smtClean="0"/>
              <a:t>Advertising </a:t>
            </a:r>
            <a:r>
              <a:rPr lang="en-US" altLang="zh-TW" b="1" dirty="0"/>
              <a:t>State </a:t>
            </a:r>
            <a:r>
              <a:rPr lang="en-US" altLang="zh-TW" dirty="0"/>
              <a:t>will be transmitting advertising </a:t>
            </a:r>
            <a:r>
              <a:rPr lang="en-US" altLang="zh-TW" dirty="0" smtClean="0"/>
              <a:t>channel packets </a:t>
            </a:r>
            <a:r>
              <a:rPr lang="en-US" altLang="zh-TW" dirty="0"/>
              <a:t>and </a:t>
            </a:r>
            <a:r>
              <a:rPr lang="en-US" altLang="zh-TW" b="1" dirty="0"/>
              <a:t>possibly listening to and responding to </a:t>
            </a:r>
            <a:r>
              <a:rPr lang="en-US" altLang="zh-TW" dirty="0"/>
              <a:t>responses triggered </a:t>
            </a:r>
            <a:r>
              <a:rPr lang="en-US" altLang="zh-TW" dirty="0" smtClean="0"/>
              <a:t>by these </a:t>
            </a:r>
            <a:r>
              <a:rPr lang="en-US" altLang="zh-TW" dirty="0"/>
              <a:t>advertising channel packets. </a:t>
            </a:r>
            <a:endParaRPr lang="en-US" altLang="zh-TW" dirty="0" smtClean="0"/>
          </a:p>
          <a:p>
            <a:pPr lvl="1"/>
            <a:r>
              <a:rPr lang="en-US" altLang="zh-TW" dirty="0" smtClean="0"/>
              <a:t>A </a:t>
            </a:r>
            <a:r>
              <a:rPr lang="en-US" altLang="zh-TW" dirty="0"/>
              <a:t>device in the Advertising State is </a:t>
            </a:r>
            <a:r>
              <a:rPr lang="en-US" altLang="zh-TW" dirty="0" smtClean="0"/>
              <a:t>known as </a:t>
            </a:r>
            <a:r>
              <a:rPr lang="en-US" altLang="zh-TW" b="1" dirty="0"/>
              <a:t>an advertiser</a:t>
            </a:r>
            <a:r>
              <a:rPr lang="en-US" altLang="zh-TW" dirty="0"/>
              <a:t>. </a:t>
            </a:r>
            <a:endParaRPr lang="en-US" altLang="zh-TW" dirty="0" smtClean="0"/>
          </a:p>
          <a:p>
            <a:pPr lvl="1"/>
            <a:r>
              <a:rPr lang="en-US" altLang="zh-TW" dirty="0" smtClean="0"/>
              <a:t>Can be entered </a:t>
            </a:r>
            <a:r>
              <a:rPr lang="en-US" altLang="zh-TW" dirty="0"/>
              <a:t>from the Standby State.</a:t>
            </a:r>
          </a:p>
          <a:p>
            <a:r>
              <a:rPr lang="en-US" altLang="zh-TW" b="1" dirty="0" smtClean="0"/>
              <a:t>Scanning </a:t>
            </a:r>
            <a:r>
              <a:rPr lang="en-US" altLang="zh-TW" b="1" dirty="0"/>
              <a:t>State </a:t>
            </a:r>
            <a:r>
              <a:rPr lang="en-US" altLang="zh-TW" dirty="0"/>
              <a:t>will be </a:t>
            </a:r>
            <a:r>
              <a:rPr lang="en-US" altLang="zh-TW" b="1" dirty="0"/>
              <a:t>listening for advertising </a:t>
            </a:r>
            <a:r>
              <a:rPr lang="en-US" altLang="zh-TW" b="1" dirty="0" smtClean="0"/>
              <a:t>channel </a:t>
            </a:r>
            <a:r>
              <a:rPr lang="en-US" altLang="zh-TW" dirty="0" smtClean="0"/>
              <a:t>packets </a:t>
            </a:r>
            <a:r>
              <a:rPr lang="en-US" altLang="zh-TW" dirty="0"/>
              <a:t>from devices that are advertising</a:t>
            </a:r>
            <a:r>
              <a:rPr lang="en-US" altLang="zh-TW" dirty="0" smtClean="0"/>
              <a:t>. </a:t>
            </a:r>
          </a:p>
          <a:p>
            <a:pPr lvl="1"/>
            <a:r>
              <a:rPr lang="en-US" altLang="zh-TW" dirty="0" smtClean="0"/>
              <a:t>A </a:t>
            </a:r>
            <a:r>
              <a:rPr lang="en-US" altLang="zh-TW" dirty="0"/>
              <a:t>device in the Scanning State </a:t>
            </a:r>
            <a:r>
              <a:rPr lang="en-US" altLang="zh-TW" dirty="0" smtClean="0"/>
              <a:t>is known </a:t>
            </a:r>
            <a:r>
              <a:rPr lang="en-US" altLang="zh-TW" b="1" dirty="0"/>
              <a:t>as a scanner</a:t>
            </a:r>
            <a:r>
              <a:rPr lang="en-US" altLang="zh-TW" dirty="0"/>
              <a:t>. </a:t>
            </a:r>
            <a:endParaRPr lang="en-US" altLang="zh-TW" dirty="0" smtClean="0"/>
          </a:p>
          <a:p>
            <a:pPr lvl="1"/>
            <a:r>
              <a:rPr lang="en-US" altLang="zh-TW" dirty="0" smtClean="0"/>
              <a:t> </a:t>
            </a:r>
            <a:r>
              <a:rPr lang="en-US" altLang="zh-TW" dirty="0"/>
              <a:t>can be entered from the </a:t>
            </a:r>
            <a:r>
              <a:rPr lang="en-US" altLang="zh-TW" dirty="0" smtClean="0"/>
              <a:t>Standby State</a:t>
            </a:r>
            <a:r>
              <a:rPr lang="en-US" altLang="zh-TW" dirty="0"/>
              <a:t>.</a:t>
            </a:r>
          </a:p>
          <a:p>
            <a:r>
              <a:rPr lang="en-US" altLang="zh-TW" b="1" dirty="0" smtClean="0"/>
              <a:t>Initiating </a:t>
            </a:r>
            <a:r>
              <a:rPr lang="en-US" altLang="zh-TW" b="1" dirty="0"/>
              <a:t>State </a:t>
            </a:r>
            <a:r>
              <a:rPr lang="en-US" altLang="zh-TW" dirty="0"/>
              <a:t>will be listening for advertising </a:t>
            </a:r>
            <a:r>
              <a:rPr lang="en-US" altLang="zh-TW" dirty="0" smtClean="0"/>
              <a:t>channel packets </a:t>
            </a:r>
            <a:r>
              <a:rPr lang="en-US" altLang="zh-TW" dirty="0"/>
              <a:t>from </a:t>
            </a:r>
            <a:r>
              <a:rPr lang="en-US" altLang="zh-TW" b="1" dirty="0"/>
              <a:t>a specific device(s)</a:t>
            </a:r>
            <a:r>
              <a:rPr lang="en-US" altLang="zh-TW" dirty="0"/>
              <a:t> and responding to these packets to initiate </a:t>
            </a:r>
            <a:r>
              <a:rPr lang="en-US" altLang="zh-TW" dirty="0" smtClean="0"/>
              <a:t>a connection </a:t>
            </a:r>
            <a:r>
              <a:rPr lang="en-US" altLang="zh-TW" dirty="0"/>
              <a:t>with another device</a:t>
            </a:r>
            <a:r>
              <a:rPr lang="en-US" altLang="zh-TW" dirty="0" smtClean="0"/>
              <a:t>.</a:t>
            </a:r>
          </a:p>
          <a:p>
            <a:pPr lvl="1"/>
            <a:r>
              <a:rPr lang="en-US" altLang="zh-TW" dirty="0" smtClean="0"/>
              <a:t>Initiating </a:t>
            </a:r>
            <a:r>
              <a:rPr lang="en-US" altLang="zh-TW" dirty="0"/>
              <a:t>State is known as </a:t>
            </a:r>
            <a:r>
              <a:rPr lang="en-US" altLang="zh-TW" b="1" dirty="0" smtClean="0"/>
              <a:t>an initiator</a:t>
            </a:r>
            <a:r>
              <a:rPr lang="en-US" altLang="zh-TW" dirty="0" smtClean="0"/>
              <a:t>.</a:t>
            </a:r>
          </a:p>
          <a:p>
            <a:pPr lvl="1"/>
            <a:r>
              <a:rPr lang="en-US" altLang="zh-TW" dirty="0" smtClean="0"/>
              <a:t>can </a:t>
            </a:r>
            <a:r>
              <a:rPr lang="en-US" altLang="zh-TW" dirty="0"/>
              <a:t>be entered from the Standby State.</a:t>
            </a:r>
          </a:p>
          <a:p>
            <a:r>
              <a:rPr lang="en-US" altLang="zh-TW" dirty="0"/>
              <a:t>The </a:t>
            </a:r>
            <a:r>
              <a:rPr lang="en-US" altLang="zh-TW" b="1" dirty="0"/>
              <a:t>Connection State </a:t>
            </a:r>
            <a:r>
              <a:rPr lang="en-US" altLang="zh-TW" dirty="0"/>
              <a:t>can be entered either from the Initiating State or </a:t>
            </a:r>
            <a:r>
              <a:rPr lang="en-US" altLang="zh-TW" dirty="0" smtClean="0"/>
              <a:t>the Advertising </a:t>
            </a:r>
            <a:r>
              <a:rPr lang="en-US" altLang="zh-TW" dirty="0"/>
              <a:t>State</a:t>
            </a:r>
            <a:r>
              <a:rPr lang="en-US" altLang="zh-TW" dirty="0" smtClean="0"/>
              <a:t>.</a:t>
            </a:r>
          </a:p>
          <a:p>
            <a:pPr lvl="1"/>
            <a:r>
              <a:rPr lang="en-US" altLang="zh-TW" dirty="0" smtClean="0"/>
              <a:t>A </a:t>
            </a:r>
            <a:r>
              <a:rPr lang="en-US" altLang="zh-TW" dirty="0"/>
              <a:t>device in the Connection State is known as being </a:t>
            </a:r>
            <a:r>
              <a:rPr lang="en-US" altLang="zh-TW" b="1" dirty="0"/>
              <a:t>in a connection</a:t>
            </a:r>
            <a:r>
              <a:rPr lang="en-US" altLang="zh-TW" dirty="0"/>
              <a:t>.</a:t>
            </a:r>
            <a:endParaRPr lang="zh-TW" altLang="en-US" dirty="0"/>
          </a:p>
        </p:txBody>
      </p:sp>
      <p:sp>
        <p:nvSpPr>
          <p:cNvPr id="4" name="頁尾版面配置區 3"/>
          <p:cNvSpPr>
            <a:spLocks noGrp="1"/>
          </p:cNvSpPr>
          <p:nvPr>
            <p:ph type="ftr" sz="quarter" idx="11"/>
          </p:nvPr>
        </p:nvSpPr>
        <p:spPr/>
        <p:txBody>
          <a:bodyPr/>
          <a:lstStyle/>
          <a:p>
            <a:r>
              <a:rPr lang="en-US" altLang="zh-TW" smtClean="0"/>
              <a:t>Biotrump International Technology, International Innovation Research Center</a:t>
            </a:r>
            <a:endParaRPr lang="zh-TW" altLang="en-US"/>
          </a:p>
        </p:txBody>
      </p:sp>
    </p:spTree>
    <p:extLst>
      <p:ext uri="{BB962C8B-B14F-4D97-AF65-F5344CB8AC3E}">
        <p14:creationId xmlns:p14="http://schemas.microsoft.com/office/powerpoint/2010/main" val="48095845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9045</TotalTime>
  <Words>5300</Words>
  <Application>Microsoft Office PowerPoint</Application>
  <PresentationFormat>如螢幕大小 (4:3)</PresentationFormat>
  <Paragraphs>456</Paragraphs>
  <Slides>69</Slides>
  <Notes>0</Notes>
  <HiddenSlides>0</HiddenSlides>
  <MMClips>0</MMClips>
  <ScaleCrop>false</ScaleCrop>
  <HeadingPairs>
    <vt:vector size="4" baseType="variant">
      <vt:variant>
        <vt:lpstr>佈景主題</vt:lpstr>
      </vt:variant>
      <vt:variant>
        <vt:i4>1</vt:i4>
      </vt:variant>
      <vt:variant>
        <vt:lpstr>投影片標題</vt:lpstr>
      </vt:variant>
      <vt:variant>
        <vt:i4>69</vt:i4>
      </vt:variant>
    </vt:vector>
  </HeadingPairs>
  <TitlesOfParts>
    <vt:vector size="70" baseType="lpstr">
      <vt:lpstr>Office 佈景主題</vt:lpstr>
      <vt:lpstr>OPEN PROJECT#1 : HW+SW Baby Motion Sensor with BTLE</vt:lpstr>
      <vt:lpstr>DISCLAIMER</vt:lpstr>
      <vt:lpstr>Part I  BTLE introduction</vt:lpstr>
      <vt:lpstr>Product Hierarchy</vt:lpstr>
      <vt:lpstr>Bluetooth Low Energy</vt:lpstr>
      <vt:lpstr>Architecture</vt:lpstr>
      <vt:lpstr>Link Layer State Machine</vt:lpstr>
      <vt:lpstr>Operating States and Roles</vt:lpstr>
      <vt:lpstr>Link Layer States</vt:lpstr>
      <vt:lpstr>Two roles in the connection State </vt:lpstr>
      <vt:lpstr>Link Layer state machine state combinations</vt:lpstr>
      <vt:lpstr>Star Topology</vt:lpstr>
      <vt:lpstr>PowerPoint 簡報</vt:lpstr>
      <vt:lpstr>PowerPoint 簡報</vt:lpstr>
      <vt:lpstr>Advertising and Data Channel Indexes</vt:lpstr>
      <vt:lpstr>AIR INTERFACE PACKETS</vt:lpstr>
      <vt:lpstr>Access Address</vt:lpstr>
      <vt:lpstr>ADVERTISING CHANNEL PDU</vt:lpstr>
      <vt:lpstr>Device address</vt:lpstr>
      <vt:lpstr>Advertising channel PDU type</vt:lpstr>
      <vt:lpstr>Data Channel PDU</vt:lpstr>
      <vt:lpstr>BIT STREAM PROCESSING</vt:lpstr>
      <vt:lpstr>LINK LAYER DEVICE FILTERING</vt:lpstr>
      <vt:lpstr>White List</vt:lpstr>
      <vt:lpstr>Standby State</vt:lpstr>
      <vt:lpstr>Advertising State</vt:lpstr>
      <vt:lpstr>Advertising</vt:lpstr>
      <vt:lpstr>OVERVIEW OF BLUETOOTH LOW ENERGY OPERATION</vt:lpstr>
      <vt:lpstr>advertising event type</vt:lpstr>
      <vt:lpstr>Scanning State</vt:lpstr>
      <vt:lpstr>Active Scanning</vt:lpstr>
      <vt:lpstr>Initiating State</vt:lpstr>
      <vt:lpstr>CONNECTION STATE</vt:lpstr>
      <vt:lpstr>PowerPoint 簡報</vt:lpstr>
      <vt:lpstr>PowerPoint 簡報</vt:lpstr>
      <vt:lpstr>Connection Setup – Master Role</vt:lpstr>
      <vt:lpstr>Connection Setup – Slave Role</vt:lpstr>
      <vt:lpstr>Closing Connection Events</vt:lpstr>
      <vt:lpstr>ATT Layer Overview</vt:lpstr>
      <vt:lpstr>Attribute Protocol Overview</vt:lpstr>
      <vt:lpstr>Attribute Protocol (ATT) </vt:lpstr>
      <vt:lpstr>ATT 4 Fields</vt:lpstr>
      <vt:lpstr>PowerPoint 簡報</vt:lpstr>
      <vt:lpstr>Attribute Operation</vt:lpstr>
      <vt:lpstr>PowerPoint 簡報</vt:lpstr>
      <vt:lpstr>Generic Attribute Profile GATT</vt:lpstr>
      <vt:lpstr>GATT Client Server Architecture</vt:lpstr>
      <vt:lpstr>BTLE application</vt:lpstr>
      <vt:lpstr>Use Cases and Services</vt:lpstr>
      <vt:lpstr>GATT PROFILE HIERARCHY</vt:lpstr>
      <vt:lpstr>PowerPoint 簡報</vt:lpstr>
      <vt:lpstr>GATT Definition</vt:lpstr>
      <vt:lpstr>PowerPoint 簡報</vt:lpstr>
      <vt:lpstr>SERVICE DEFINITION</vt:lpstr>
      <vt:lpstr>service declaration</vt:lpstr>
      <vt:lpstr>INCLUDE DEFINITION</vt:lpstr>
      <vt:lpstr>CHARACTERISTIC DEFINITION</vt:lpstr>
      <vt:lpstr>PowerPoint 簡報</vt:lpstr>
      <vt:lpstr>Characteristic Declaration</vt:lpstr>
      <vt:lpstr>Characteristic Properties  in attribute value</vt:lpstr>
      <vt:lpstr>PowerPoint 簡報</vt:lpstr>
      <vt:lpstr>Characteristic Value Attribute Handle Characteristic UUID</vt:lpstr>
      <vt:lpstr>Characteristic Value Declaration</vt:lpstr>
      <vt:lpstr>Characteristic Descriptor Declarations</vt:lpstr>
      <vt:lpstr>Characteristic User Description</vt:lpstr>
      <vt:lpstr>Characteristic Presentation Format</vt:lpstr>
      <vt:lpstr>Generic Access Profile GAP</vt:lpstr>
      <vt:lpstr>Profile Roles</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motion sensor with BTLE</dc:title>
  <dc:creator>Thomas Tsai</dc:creator>
  <cp:lastModifiedBy>Thomas Tsai</cp:lastModifiedBy>
  <cp:revision>279</cp:revision>
  <dcterms:created xsi:type="dcterms:W3CDTF">2013-09-29T00:35:28Z</dcterms:created>
  <dcterms:modified xsi:type="dcterms:W3CDTF">2013-10-27T09:27:52Z</dcterms:modified>
  <cp:contentStatus>完稿</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