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1" r:id="rId17"/>
    <p:sldId id="272" r:id="rId18"/>
    <p:sldId id="273" r:id="rId19"/>
    <p:sldId id="274" r:id="rId20"/>
    <p:sldId id="276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57" autoAdjust="0"/>
  </p:normalViewPr>
  <p:slideViewPr>
    <p:cSldViewPr>
      <p:cViewPr>
        <p:scale>
          <a:sx n="96" d="100"/>
          <a:sy n="96" d="100"/>
        </p:scale>
        <p:origin x="-207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44DF7-8692-46F2-9228-3EF45DDA8E7C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FE26-1A43-4033-8972-259C672B8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4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Eg</a:t>
            </a:r>
            <a:r>
              <a:rPr lang="en-US" dirty="0" smtClean="0"/>
              <a:t>. Linear time convex hull algorithm for simple polygons.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FE26-1A43-4033-8972-259C672B82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Winding numbers are not well defined for polygon with spurs</a:t>
            </a:r>
          </a:p>
          <a:p>
            <a:endParaRPr lang="en-US" dirty="0" smtClean="0"/>
          </a:p>
          <a:p>
            <a:r>
              <a:rPr lang="en-US" altLang="zh-TW" dirty="0" err="1" smtClean="0"/>
              <a:t>Hsien</a:t>
            </a:r>
            <a:r>
              <a:rPr lang="en-US" altLang="zh-TW" dirty="0" smtClean="0"/>
              <a:t>: Also</a:t>
            </a:r>
            <a:r>
              <a:rPr lang="en-US" altLang="zh-TW" baseline="0" dirty="0" smtClean="0"/>
              <a:t> for a different reason; on cstheory.se Jeff post an example with no spurs, winding number 1 and no proper path crossing, but the polygon is not weakly simple.  Need a definition for proper walk crossing.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FE26-1A43-4033-8972-259C672B82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vertex is a fork if it is contained in</a:t>
            </a:r>
            <a:r>
              <a:rPr lang="en-US" baseline="0" dirty="0" smtClean="0"/>
              <a:t> the interior of some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FE26-1A43-4033-8972-259C672B82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equivalent, I mean they are the same curve on the plane. </a:t>
            </a:r>
          </a:p>
          <a:p>
            <a:r>
              <a:rPr lang="en-US" baseline="0" dirty="0" smtClean="0"/>
              <a:t>Using a sweep line algorithm, we can reduce a polygon with forks to polygon without forks. </a:t>
            </a:r>
          </a:p>
          <a:p>
            <a:r>
              <a:rPr lang="en-US" baseline="0" dirty="0" smtClean="0"/>
              <a:t>The rest of the talk focus only on polygon without forks.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FE26-1A43-4033-8972-259C672B82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FE26-1A43-4033-8972-259C672B82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8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will be clear later the second requirement is there</a:t>
            </a:r>
            <a:r>
              <a:rPr lang="en-US" baseline="0" dirty="0" smtClean="0"/>
              <a:t> for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FE26-1A43-4033-8972-259C672B82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5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expansion of an expandable edge </a:t>
            </a:r>
            <a:r>
              <a:rPr lang="en-US" dirty="0" err="1" smtClean="0"/>
              <a:t>uv</a:t>
            </a:r>
            <a:r>
              <a:rPr lang="en-US" dirty="0" smtClean="0"/>
              <a:t> can be deﬁned</a:t>
            </a:r>
          </a:p>
          <a:p>
            <a:r>
              <a:rPr lang="en-US" dirty="0" smtClean="0"/>
              <a:t>geometrically as follows. Consider an ellipse C with u and v</a:t>
            </a:r>
          </a:p>
          <a:p>
            <a:r>
              <a:rPr lang="en-US" dirty="0" smtClean="0"/>
              <a:t>inside and all other nodes outside, that intersects precisely</a:t>
            </a:r>
          </a:p>
          <a:p>
            <a:r>
              <a:rPr lang="en-US" dirty="0" smtClean="0"/>
              <a:t>the edges incident to either u or v but not both. Because</a:t>
            </a:r>
          </a:p>
          <a:p>
            <a:r>
              <a:rPr lang="en-US" dirty="0" smtClean="0"/>
              <a:t>edges of G are straight line segments, C intersects each edge</a:t>
            </a:r>
          </a:p>
          <a:p>
            <a:r>
              <a:rPr lang="en-US" dirty="0" smtClean="0"/>
              <a:t>at most once. We subdivide each edge up (where p 6= v)</a:t>
            </a:r>
          </a:p>
          <a:p>
            <a:r>
              <a:rPr lang="en-US" dirty="0" smtClean="0"/>
              <a:t>with a new node [up] at the intersection point up ∩ C; we</a:t>
            </a:r>
          </a:p>
          <a:p>
            <a:r>
              <a:rPr lang="en-US" dirty="0" smtClean="0"/>
              <a:t>similarly subdivide edges incident to v. Finally, we modify</a:t>
            </a:r>
          </a:p>
          <a:p>
            <a:r>
              <a:rPr lang="en-US" dirty="0" smtClean="0"/>
              <a:t>both G and W by replacing each </a:t>
            </a:r>
            <a:r>
              <a:rPr lang="en-US" dirty="0" err="1" smtClean="0"/>
              <a:t>subwalk</a:t>
            </a:r>
            <a:r>
              <a:rPr lang="en-US" dirty="0" smtClean="0"/>
              <a:t> of W that lies</a:t>
            </a:r>
          </a:p>
          <a:p>
            <a:r>
              <a:rPr lang="en-US" dirty="0" smtClean="0"/>
              <a:t>within the region surrounded by C and starts and ends on C</a:t>
            </a:r>
          </a:p>
          <a:p>
            <a:r>
              <a:rPr lang="en-US" dirty="0" smtClean="0"/>
              <a:t>with a straight line segment. In particular, we contract any</a:t>
            </a:r>
          </a:p>
          <a:p>
            <a:r>
              <a:rPr lang="en-US" dirty="0" err="1" smtClean="0"/>
              <a:t>subwalk</a:t>
            </a:r>
            <a:r>
              <a:rPr lang="en-US" dirty="0" smtClean="0"/>
              <a:t> that starts and ends at the same point of C to that</a:t>
            </a:r>
          </a:p>
          <a:p>
            <a:r>
              <a:rPr lang="en-US" dirty="0" smtClean="0"/>
              <a:t>point; otherwise, these new segments become new edges</a:t>
            </a:r>
          </a:p>
          <a:p>
            <a:r>
              <a:rPr lang="en-US" dirty="0" smtClean="0"/>
              <a:t>of G. If any of these new edges cross, the original walk W</a:t>
            </a:r>
          </a:p>
          <a:p>
            <a:r>
              <a:rPr lang="en-US" dirty="0" smtClean="0"/>
              <a:t>is not weakly simple; otherwise, all necessary invariants</a:t>
            </a:r>
          </a:p>
          <a:p>
            <a:r>
              <a:rPr lang="en-US" dirty="0" smtClean="0"/>
              <a:t>are maintained.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FE26-1A43-4033-8972-259C672B82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</a:t>
            </a:r>
            <a:r>
              <a:rPr lang="en-US" baseline="0" dirty="0" smtClean="0"/>
              <a:t> in the final state, plane graph is either a trivial graph or a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FE26-1A43-4033-8972-259C672B82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8FE26-1A43-4033-8972-259C672B82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3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5CE64-C497-4ADD-8CD8-741714C6CAA5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4597-FD36-40D9-A174-C7E26C530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Weakly Simply Polygon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7162800" cy="2209800"/>
          </a:xfrm>
        </p:spPr>
        <p:txBody>
          <a:bodyPr/>
          <a:lstStyle/>
          <a:p>
            <a:r>
              <a:rPr lang="en-US" dirty="0" err="1" smtClean="0"/>
              <a:t>Hsien-Chih</a:t>
            </a:r>
            <a:r>
              <a:rPr lang="en-US" dirty="0" smtClean="0"/>
              <a:t> Chang, Jeff Erickson, Chao </a:t>
            </a:r>
            <a:r>
              <a:rPr lang="en-US" dirty="0" err="1" smtClean="0"/>
              <a:t>Xu</a:t>
            </a:r>
            <a:endParaRPr lang="en-US" dirty="0"/>
          </a:p>
          <a:p>
            <a:r>
              <a:rPr lang="en-US" sz="2000" dirty="0" smtClean="0"/>
              <a:t>University of Illinois Urbana-Champaign</a:t>
            </a:r>
          </a:p>
          <a:p>
            <a:r>
              <a:rPr lang="en-US" sz="2000" dirty="0" smtClean="0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75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Instead of a polygon without forks, we can consider the polygon to be a walk on a plane graph. Similarly we can define a weakly simple walk of a plane graph.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want to decide if a walk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on the plane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weakly simple.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9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An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𝑢𝑣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a base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if each occurrence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in the walk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is immediately preceded or followed by the other endpoint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 cstate="print"/>
                <a:stretch>
                  <a:fillRect l="-1852" t="-130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𝑢𝑣</m:t>
                    </m:r>
                  </m:oMath>
                </a14:m>
                <a:r>
                  <a:rPr lang="en-US" dirty="0" smtClean="0"/>
                  <a:t> is expandable if 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𝑢𝑣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a base for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𝑢𝑣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unique base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0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9144000" cy="676022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橢圓 111"/>
          <p:cNvSpPr/>
          <p:nvPr/>
        </p:nvSpPr>
        <p:spPr>
          <a:xfrm>
            <a:off x="5868144" y="486916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7020272" y="486916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123728" y="4725144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123728" y="314096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347864" y="227687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115616" y="53012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563888" y="53012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stCxn id="7" idx="3"/>
            <a:endCxn id="17" idx="7"/>
          </p:cNvCxnSpPr>
          <p:nvPr/>
        </p:nvCxnSpPr>
        <p:spPr>
          <a:xfrm flipH="1">
            <a:off x="2606693" y="2399797"/>
            <a:ext cx="762262" cy="906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195736" y="486916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54" idx="0"/>
            <a:endCxn id="17" idx="4"/>
          </p:cNvCxnSpPr>
          <p:nvPr/>
        </p:nvCxnSpPr>
        <p:spPr>
          <a:xfrm flipV="1">
            <a:off x="2411760" y="3429000"/>
            <a:ext cx="144016" cy="1656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53" idx="0"/>
            <a:endCxn id="54" idx="4"/>
          </p:cNvCxnSpPr>
          <p:nvPr/>
        </p:nvCxnSpPr>
        <p:spPr>
          <a:xfrm flipV="1">
            <a:off x="2411760" y="5229200"/>
            <a:ext cx="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3" idx="0"/>
            <a:endCxn id="49" idx="4"/>
          </p:cNvCxnSpPr>
          <p:nvPr/>
        </p:nvCxnSpPr>
        <p:spPr>
          <a:xfrm flipV="1">
            <a:off x="2267744" y="3645024"/>
            <a:ext cx="144016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2483768" y="32849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483768" y="486916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8" idx="0"/>
            <a:endCxn id="49" idx="4"/>
          </p:cNvCxnSpPr>
          <p:nvPr/>
        </p:nvCxnSpPr>
        <p:spPr>
          <a:xfrm flipH="1" flipV="1">
            <a:off x="2411760" y="3645024"/>
            <a:ext cx="144016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3131840" y="206084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123728" y="602128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99592" y="5085184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4283968" y="3861048"/>
            <a:ext cx="576064" cy="576064"/>
          </a:xfrm>
          <a:prstGeom prst="rightArrow">
            <a:avLst/>
          </a:prstGeom>
          <a:solidFill>
            <a:srgbClr val="CC0000">
              <a:alpha val="30196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2339752" y="35010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2339752" y="62373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2339752" y="50851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/>
          <p:cNvCxnSpPr>
            <a:stCxn id="10" idx="2"/>
            <a:endCxn id="18" idx="6"/>
          </p:cNvCxnSpPr>
          <p:nvPr/>
        </p:nvCxnSpPr>
        <p:spPr>
          <a:xfrm flipH="1" flipV="1">
            <a:off x="2627784" y="4941168"/>
            <a:ext cx="936104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9" idx="6"/>
            <a:endCxn id="13" idx="2"/>
          </p:cNvCxnSpPr>
          <p:nvPr/>
        </p:nvCxnSpPr>
        <p:spPr>
          <a:xfrm flipV="1">
            <a:off x="1259632" y="4941168"/>
            <a:ext cx="936104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3347864" y="5085184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7668344" y="227687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5436096" y="53012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7884368" y="53012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>
            <a:stCxn id="84" idx="3"/>
            <a:endCxn id="92" idx="7"/>
          </p:cNvCxnSpPr>
          <p:nvPr/>
        </p:nvCxnSpPr>
        <p:spPr>
          <a:xfrm flipH="1">
            <a:off x="7287213" y="2399797"/>
            <a:ext cx="402222" cy="474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6084168" y="50851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接點 88"/>
          <p:cNvCxnSpPr>
            <a:stCxn id="100" idx="0"/>
            <a:endCxn id="92" idx="4"/>
          </p:cNvCxnSpPr>
          <p:nvPr/>
        </p:nvCxnSpPr>
        <p:spPr>
          <a:xfrm flipV="1">
            <a:off x="6732240" y="2996952"/>
            <a:ext cx="504056" cy="2592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99" idx="0"/>
            <a:endCxn id="100" idx="4"/>
          </p:cNvCxnSpPr>
          <p:nvPr/>
        </p:nvCxnSpPr>
        <p:spPr>
          <a:xfrm flipV="1">
            <a:off x="6732240" y="5733256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88" idx="6"/>
            <a:endCxn id="93" idx="2"/>
          </p:cNvCxnSpPr>
          <p:nvPr/>
        </p:nvCxnSpPr>
        <p:spPr>
          <a:xfrm>
            <a:off x="6228184" y="5157192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7164288" y="285293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7236296" y="50851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7452320" y="206084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6444208" y="602128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5220072" y="5085184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6660232" y="62373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6660232" y="558924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>
            <a:stCxn id="86" idx="2"/>
            <a:endCxn id="93" idx="6"/>
          </p:cNvCxnSpPr>
          <p:nvPr/>
        </p:nvCxnSpPr>
        <p:spPr>
          <a:xfrm flipH="1" flipV="1">
            <a:off x="7380312" y="5157192"/>
            <a:ext cx="504056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85" idx="6"/>
            <a:endCxn id="88" idx="2"/>
          </p:cNvCxnSpPr>
          <p:nvPr/>
        </p:nvCxnSpPr>
        <p:spPr>
          <a:xfrm flipV="1">
            <a:off x="5580112" y="5157192"/>
            <a:ext cx="504056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橢圓 104"/>
          <p:cNvSpPr/>
          <p:nvPr/>
        </p:nvSpPr>
        <p:spPr>
          <a:xfrm>
            <a:off x="7668344" y="5085184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橢圓 105"/>
          <p:cNvSpPr/>
          <p:nvPr/>
        </p:nvSpPr>
        <p:spPr>
          <a:xfrm>
            <a:off x="1547664" y="2708920"/>
            <a:ext cx="1728192" cy="302433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5868144" y="2708920"/>
            <a:ext cx="1728192" cy="302433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6948264" y="2636912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6444208" y="537321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爆炸 1 61"/>
          <p:cNvSpPr/>
          <p:nvPr/>
        </p:nvSpPr>
        <p:spPr>
          <a:xfrm>
            <a:off x="6660232" y="5013176"/>
            <a:ext cx="288032" cy="288032"/>
          </a:xfrm>
          <a:prstGeom prst="irregularSeal1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62463" y="609600"/>
            <a:ext cx="7182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walk is weakly simple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walk after the </a:t>
            </a:r>
            <a:r>
              <a:rPr lang="en-US" dirty="0" smtClean="0"/>
              <a:t>expansion is </a:t>
            </a:r>
            <a:r>
              <a:rPr lang="en-US" dirty="0"/>
              <a:t>weakly simple. </a:t>
            </a:r>
          </a:p>
          <a:p>
            <a:r>
              <a:rPr lang="en-US" dirty="0" smtClean="0"/>
              <a:t>The expansion might </a:t>
            </a:r>
            <a:r>
              <a:rPr lang="en-US" dirty="0"/>
              <a:t>introduces </a:t>
            </a:r>
            <a:r>
              <a:rPr lang="en-US" dirty="0" smtClean="0"/>
              <a:t>local </a:t>
            </a:r>
            <a:r>
              <a:rPr lang="en-US" dirty="0"/>
              <a:t>non-planarity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algorithm:</a:t>
            </a:r>
          </a:p>
          <a:p>
            <a:pPr marL="514350" indent="-514350">
              <a:buAutoNum type="arabicPeriod"/>
            </a:pPr>
            <a:r>
              <a:rPr lang="en-US" dirty="0" smtClean="0"/>
              <a:t>A linear time preprocessing stage, after preprocessing every vertex has an base.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an expandable edge, expand it. Repeat this step until there is no more expandable edge. Reject if any expansion introduce </a:t>
            </a:r>
            <a:r>
              <a:rPr lang="en-US" dirty="0"/>
              <a:t>local </a:t>
            </a:r>
            <a:r>
              <a:rPr lang="en-US" dirty="0" smtClean="0"/>
              <a:t>non-planarity.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graph is either a cycle or a empty graph, and it’s easy to check if it’s weakly simple. </a:t>
            </a:r>
          </a:p>
        </p:txBody>
      </p:sp>
    </p:spTree>
    <p:extLst>
      <p:ext uri="{BB962C8B-B14F-4D97-AF65-F5344CB8AC3E}">
        <p14:creationId xmlns:p14="http://schemas.microsoft.com/office/powerpoint/2010/main" val="31867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Define a potential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W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Notice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0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, and every expansion decrease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by at least 1.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expansions.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naïve implementation represent the walk by a circular string. The the expansion modify the walk locally by replacing strings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𝑢𝑣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𝑢𝑎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Each expansion can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time, thus the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 cstate="print"/>
                <a:stretch>
                  <a:fillRect l="-1333" t="-192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33400" y="541892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472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can reuse the nodes instead of delete them. Namely we 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2" cstate="print"/>
                <a:stretch>
                  <a:fillRect l="-1852" t="-145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9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-3731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a                                              x*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*b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y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c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z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u                                 v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34924"/>
              </p:ext>
            </p:extLst>
          </p:nvPr>
        </p:nvGraphicFramePr>
        <p:xfrm>
          <a:off x="5029200" y="419890"/>
          <a:ext cx="609600" cy="3048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09600"/>
              </a:tblGrid>
              <a:tr h="15298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65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22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05293"/>
              </p:ext>
            </p:extLst>
          </p:nvPr>
        </p:nvGraphicFramePr>
        <p:xfrm>
          <a:off x="2590800" y="572290"/>
          <a:ext cx="609600" cy="2895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09600"/>
              </a:tblGrid>
              <a:tr h="855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45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55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95600" y="2096290"/>
            <a:ext cx="2438400" cy="127238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95600" y="2401090"/>
            <a:ext cx="1219200" cy="6858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95600" y="3086890"/>
            <a:ext cx="1219200" cy="15240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95600" y="800890"/>
            <a:ext cx="243840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1067590"/>
            <a:ext cx="2438400" cy="209550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724400" y="1410490"/>
            <a:ext cx="609600" cy="53340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24400" y="1943890"/>
            <a:ext cx="609600" cy="38100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343400" y="1158872"/>
            <a:ext cx="990600" cy="670718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43400" y="1829590"/>
            <a:ext cx="990600" cy="114300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4" y="4378418"/>
            <a:ext cx="4653826" cy="2362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r="2704"/>
          <a:stretch/>
        </p:blipFill>
        <p:spPr>
          <a:xfrm>
            <a:off x="4564026" y="4448278"/>
            <a:ext cx="4592379" cy="222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1518" y="4649972"/>
                <a:ext cx="369332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18" y="4649972"/>
                <a:ext cx="369332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7800" y="5019304"/>
                <a:ext cx="376450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019304"/>
                <a:ext cx="37645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′(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measure the number of times the walk crosses the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before and after the expansion.</a:t>
                </a:r>
              </a:p>
              <a:p>
                <a:r>
                  <a:rPr lang="en-US" dirty="0" smtClean="0"/>
                  <a:t>The time spent on expanding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𝑢𝑣</m:t>
                    </m:r>
                  </m:oMath>
                </a14:m>
                <a:r>
                  <a:rPr lang="en-US" dirty="0" smtClean="0"/>
                  <a:t>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if we do not reuse the vertices. </a:t>
                </a:r>
              </a:p>
              <a:p>
                <a:r>
                  <a:rPr lang="en-US" dirty="0" smtClean="0"/>
                  <a:t>It will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)+(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time if we reuse the vertices.</a:t>
                </a:r>
              </a:p>
              <a:p>
                <a:r>
                  <a:rPr lang="en-US" dirty="0" smtClean="0"/>
                  <a:t>Heavy-light decomposition implies the running time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  <a:blipFill rotWithShape="1">
                <a:blip r:embed="rId2" cstate="print"/>
                <a:stretch>
                  <a:fillRect l="-1630" t="-2210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0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 that works for simple polygons could work for degenerate cases. </a:t>
            </a:r>
          </a:p>
          <a:p>
            <a:r>
              <a:rPr lang="en-US" dirty="0" smtClean="0"/>
              <a:t>We define weakly simple polygon, which intuitively means the polygon overlaps but doesn’t cross itself. </a:t>
            </a:r>
          </a:p>
          <a:p>
            <a:r>
              <a:rPr lang="en-US" dirty="0" smtClean="0"/>
              <a:t>Moreover, we provide an efficient algorithm to decide if a polygon is weakly simple.</a:t>
            </a:r>
          </a:p>
        </p:txBody>
      </p:sp>
    </p:spTree>
    <p:extLst>
      <p:ext uri="{BB962C8B-B14F-4D97-AF65-F5344CB8AC3E}">
        <p14:creationId xmlns:p14="http://schemas.microsoft.com/office/powerpoint/2010/main" val="31761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716016" y="18864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195736" y="134076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211960" y="134076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203848" y="134076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220072" y="134076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228184" y="134076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236296" y="134076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flipH="1">
            <a:off x="2441587" y="434491"/>
            <a:ext cx="2316610" cy="9484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3"/>
          <p:cNvCxnSpPr>
            <a:stCxn id="4" idx="3"/>
            <a:endCxn id="7" idx="7"/>
          </p:cNvCxnSpPr>
          <p:nvPr/>
        </p:nvCxnSpPr>
        <p:spPr>
          <a:xfrm flipH="1">
            <a:off x="3449699" y="434491"/>
            <a:ext cx="1308498" cy="94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6"/>
          <p:cNvCxnSpPr>
            <a:stCxn id="4" idx="4"/>
            <a:endCxn id="6" idx="0"/>
          </p:cNvCxnSpPr>
          <p:nvPr/>
        </p:nvCxnSpPr>
        <p:spPr>
          <a:xfrm flipH="1">
            <a:off x="4355976" y="476672"/>
            <a:ext cx="504056" cy="864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9"/>
          <p:cNvCxnSpPr>
            <a:stCxn id="4" idx="4"/>
            <a:endCxn id="8" idx="0"/>
          </p:cNvCxnSpPr>
          <p:nvPr/>
        </p:nvCxnSpPr>
        <p:spPr>
          <a:xfrm>
            <a:off x="4860032" y="476672"/>
            <a:ext cx="504056" cy="864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22"/>
          <p:cNvCxnSpPr>
            <a:stCxn id="4" idx="5"/>
            <a:endCxn id="9" idx="1"/>
          </p:cNvCxnSpPr>
          <p:nvPr/>
        </p:nvCxnSpPr>
        <p:spPr>
          <a:xfrm>
            <a:off x="4961867" y="434491"/>
            <a:ext cx="1308498" cy="94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25"/>
          <p:cNvCxnSpPr>
            <a:stCxn id="4" idx="5"/>
            <a:endCxn id="10" idx="1"/>
          </p:cNvCxnSpPr>
          <p:nvPr/>
        </p:nvCxnSpPr>
        <p:spPr>
          <a:xfrm>
            <a:off x="4961867" y="434491"/>
            <a:ext cx="2316610" cy="94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38"/>
          <p:cNvSpPr/>
          <p:nvPr/>
        </p:nvSpPr>
        <p:spPr>
          <a:xfrm>
            <a:off x="7020272" y="256490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8" name="橢圓 40"/>
          <p:cNvSpPr/>
          <p:nvPr/>
        </p:nvSpPr>
        <p:spPr>
          <a:xfrm>
            <a:off x="7812360" y="256490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9" name="直線接點 68"/>
          <p:cNvCxnSpPr>
            <a:stCxn id="10" idx="4"/>
            <a:endCxn id="17" idx="0"/>
          </p:cNvCxnSpPr>
          <p:nvPr/>
        </p:nvCxnSpPr>
        <p:spPr>
          <a:xfrm flipH="1">
            <a:off x="7164288" y="1628800"/>
            <a:ext cx="216024" cy="9361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下箭號 77"/>
          <p:cNvSpPr/>
          <p:nvPr/>
        </p:nvSpPr>
        <p:spPr>
          <a:xfrm>
            <a:off x="4499992" y="2286000"/>
            <a:ext cx="648072" cy="576064"/>
          </a:xfrm>
          <a:prstGeom prst="downArrow">
            <a:avLst/>
          </a:prstGeom>
          <a:solidFill>
            <a:srgbClr val="CC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21" name="橢圓 78"/>
          <p:cNvSpPr/>
          <p:nvPr/>
        </p:nvSpPr>
        <p:spPr>
          <a:xfrm>
            <a:off x="4716016" y="300608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2" name="橢圓 79"/>
          <p:cNvSpPr/>
          <p:nvPr/>
        </p:nvSpPr>
        <p:spPr>
          <a:xfrm>
            <a:off x="2195736" y="415820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3" name="橢圓 80"/>
          <p:cNvSpPr/>
          <p:nvPr/>
        </p:nvSpPr>
        <p:spPr>
          <a:xfrm>
            <a:off x="4211960" y="415820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4" name="橢圓 81"/>
          <p:cNvSpPr/>
          <p:nvPr/>
        </p:nvSpPr>
        <p:spPr>
          <a:xfrm>
            <a:off x="3203848" y="415820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5" name="橢圓 82"/>
          <p:cNvSpPr/>
          <p:nvPr/>
        </p:nvSpPr>
        <p:spPr>
          <a:xfrm>
            <a:off x="5220072" y="415820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6" name="橢圓 83"/>
          <p:cNvSpPr/>
          <p:nvPr/>
        </p:nvSpPr>
        <p:spPr>
          <a:xfrm>
            <a:off x="6228184" y="415820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7" name="橢圓 84"/>
          <p:cNvSpPr/>
          <p:nvPr/>
        </p:nvSpPr>
        <p:spPr>
          <a:xfrm>
            <a:off x="7236296" y="415820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28" name="直線接點 85"/>
          <p:cNvCxnSpPr>
            <a:stCxn id="21" idx="3"/>
            <a:endCxn id="22" idx="7"/>
          </p:cNvCxnSpPr>
          <p:nvPr/>
        </p:nvCxnSpPr>
        <p:spPr>
          <a:xfrm flipH="1">
            <a:off x="2441587" y="3251931"/>
            <a:ext cx="2316610" cy="94845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86"/>
          <p:cNvCxnSpPr>
            <a:stCxn id="21" idx="3"/>
            <a:endCxn id="24" idx="7"/>
          </p:cNvCxnSpPr>
          <p:nvPr/>
        </p:nvCxnSpPr>
        <p:spPr>
          <a:xfrm flipH="1">
            <a:off x="3449699" y="3251931"/>
            <a:ext cx="1308498" cy="94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87"/>
          <p:cNvCxnSpPr>
            <a:stCxn id="21" idx="4"/>
            <a:endCxn id="23" idx="0"/>
          </p:cNvCxnSpPr>
          <p:nvPr/>
        </p:nvCxnSpPr>
        <p:spPr>
          <a:xfrm flipH="1">
            <a:off x="4355976" y="3294112"/>
            <a:ext cx="504056" cy="864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88"/>
          <p:cNvCxnSpPr>
            <a:stCxn id="21" idx="4"/>
            <a:endCxn id="25" idx="0"/>
          </p:cNvCxnSpPr>
          <p:nvPr/>
        </p:nvCxnSpPr>
        <p:spPr>
          <a:xfrm>
            <a:off x="4860032" y="3294112"/>
            <a:ext cx="504056" cy="864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89"/>
          <p:cNvCxnSpPr>
            <a:stCxn id="21" idx="5"/>
            <a:endCxn id="26" idx="1"/>
          </p:cNvCxnSpPr>
          <p:nvPr/>
        </p:nvCxnSpPr>
        <p:spPr>
          <a:xfrm>
            <a:off x="4961867" y="3251931"/>
            <a:ext cx="1308498" cy="94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90"/>
          <p:cNvCxnSpPr>
            <a:stCxn id="21" idx="5"/>
            <a:endCxn id="27" idx="1"/>
          </p:cNvCxnSpPr>
          <p:nvPr/>
        </p:nvCxnSpPr>
        <p:spPr>
          <a:xfrm>
            <a:off x="4961867" y="3251931"/>
            <a:ext cx="2316610" cy="948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91"/>
          <p:cNvSpPr/>
          <p:nvPr/>
        </p:nvSpPr>
        <p:spPr>
          <a:xfrm>
            <a:off x="1259632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5" name="橢圓 92"/>
          <p:cNvSpPr/>
          <p:nvPr/>
        </p:nvSpPr>
        <p:spPr>
          <a:xfrm>
            <a:off x="2843808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6" name="橢圓 93"/>
          <p:cNvSpPr/>
          <p:nvPr/>
        </p:nvSpPr>
        <p:spPr>
          <a:xfrm>
            <a:off x="2051720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7" name="橢圓 94"/>
          <p:cNvSpPr/>
          <p:nvPr/>
        </p:nvSpPr>
        <p:spPr>
          <a:xfrm>
            <a:off x="3563888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8" name="橢圓 95"/>
          <p:cNvSpPr/>
          <p:nvPr/>
        </p:nvSpPr>
        <p:spPr>
          <a:xfrm>
            <a:off x="5148064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9" name="橢圓 96"/>
          <p:cNvSpPr/>
          <p:nvPr/>
        </p:nvSpPr>
        <p:spPr>
          <a:xfrm>
            <a:off x="4355976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0" name="橢圓 97"/>
          <p:cNvSpPr/>
          <p:nvPr/>
        </p:nvSpPr>
        <p:spPr>
          <a:xfrm>
            <a:off x="7020272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1" name="橢圓 98"/>
          <p:cNvSpPr/>
          <p:nvPr/>
        </p:nvSpPr>
        <p:spPr>
          <a:xfrm>
            <a:off x="7812360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42" name="直線接點 99"/>
          <p:cNvCxnSpPr>
            <a:stCxn id="22" idx="3"/>
            <a:endCxn id="34" idx="7"/>
          </p:cNvCxnSpPr>
          <p:nvPr/>
        </p:nvCxnSpPr>
        <p:spPr>
          <a:xfrm flipH="1">
            <a:off x="1505483" y="4404059"/>
            <a:ext cx="732434" cy="10204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100"/>
          <p:cNvCxnSpPr>
            <a:stCxn id="22" idx="4"/>
            <a:endCxn id="36" idx="0"/>
          </p:cNvCxnSpPr>
          <p:nvPr/>
        </p:nvCxnSpPr>
        <p:spPr>
          <a:xfrm flipH="1">
            <a:off x="2195736" y="4446240"/>
            <a:ext cx="144016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101"/>
          <p:cNvCxnSpPr>
            <a:stCxn id="22" idx="5"/>
            <a:endCxn id="35" idx="0"/>
          </p:cNvCxnSpPr>
          <p:nvPr/>
        </p:nvCxnSpPr>
        <p:spPr>
          <a:xfrm>
            <a:off x="2441587" y="4404059"/>
            <a:ext cx="546237" cy="978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103"/>
          <p:cNvCxnSpPr>
            <a:stCxn id="23" idx="5"/>
            <a:endCxn id="38" idx="1"/>
          </p:cNvCxnSpPr>
          <p:nvPr/>
        </p:nvCxnSpPr>
        <p:spPr>
          <a:xfrm>
            <a:off x="4457811" y="4404059"/>
            <a:ext cx="732434" cy="102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104"/>
          <p:cNvCxnSpPr>
            <a:stCxn id="23" idx="4"/>
            <a:endCxn id="39" idx="0"/>
          </p:cNvCxnSpPr>
          <p:nvPr/>
        </p:nvCxnSpPr>
        <p:spPr>
          <a:xfrm>
            <a:off x="4355976" y="4446240"/>
            <a:ext cx="144016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105"/>
          <p:cNvCxnSpPr>
            <a:stCxn id="27" idx="4"/>
            <a:endCxn id="40" idx="0"/>
          </p:cNvCxnSpPr>
          <p:nvPr/>
        </p:nvCxnSpPr>
        <p:spPr>
          <a:xfrm flipH="1">
            <a:off x="7164288" y="4446240"/>
            <a:ext cx="216024" cy="9361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107"/>
          <p:cNvSpPr/>
          <p:nvPr/>
        </p:nvSpPr>
        <p:spPr>
          <a:xfrm>
            <a:off x="5796136" y="256490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9" name="橢圓 108"/>
          <p:cNvSpPr/>
          <p:nvPr/>
        </p:nvSpPr>
        <p:spPr>
          <a:xfrm>
            <a:off x="6588224" y="256490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0" name="直線接點 109"/>
          <p:cNvCxnSpPr>
            <a:stCxn id="8" idx="4"/>
            <a:endCxn id="48" idx="1"/>
          </p:cNvCxnSpPr>
          <p:nvPr/>
        </p:nvCxnSpPr>
        <p:spPr>
          <a:xfrm>
            <a:off x="5364088" y="1628800"/>
            <a:ext cx="474229" cy="9782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112"/>
          <p:cNvCxnSpPr>
            <a:stCxn id="8" idx="5"/>
            <a:endCxn id="49" idx="1"/>
          </p:cNvCxnSpPr>
          <p:nvPr/>
        </p:nvCxnSpPr>
        <p:spPr>
          <a:xfrm>
            <a:off x="5465923" y="1586619"/>
            <a:ext cx="1164482" cy="102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116"/>
          <p:cNvSpPr/>
          <p:nvPr/>
        </p:nvSpPr>
        <p:spPr>
          <a:xfrm>
            <a:off x="5796136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3" name="橢圓 117"/>
          <p:cNvSpPr/>
          <p:nvPr/>
        </p:nvSpPr>
        <p:spPr>
          <a:xfrm>
            <a:off x="6588224" y="538234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4" name="直線接點 118"/>
          <p:cNvCxnSpPr>
            <a:endCxn id="52" idx="1"/>
          </p:cNvCxnSpPr>
          <p:nvPr/>
        </p:nvCxnSpPr>
        <p:spPr>
          <a:xfrm>
            <a:off x="5364088" y="4446240"/>
            <a:ext cx="474229" cy="9782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119"/>
          <p:cNvCxnSpPr>
            <a:endCxn id="53" idx="1"/>
          </p:cNvCxnSpPr>
          <p:nvPr/>
        </p:nvCxnSpPr>
        <p:spPr>
          <a:xfrm>
            <a:off x="5465923" y="4404059"/>
            <a:ext cx="1164482" cy="102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120"/>
          <p:cNvCxnSpPr>
            <a:stCxn id="23" idx="3"/>
            <a:endCxn id="37" idx="0"/>
          </p:cNvCxnSpPr>
          <p:nvPr/>
        </p:nvCxnSpPr>
        <p:spPr>
          <a:xfrm flipH="1">
            <a:off x="3707904" y="4404059"/>
            <a:ext cx="546237" cy="9782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乘號 123"/>
          <p:cNvSpPr/>
          <p:nvPr/>
        </p:nvSpPr>
        <p:spPr>
          <a:xfrm>
            <a:off x="1043608" y="5166320"/>
            <a:ext cx="720080" cy="720080"/>
          </a:xfrm>
          <a:prstGeom prst="mathMultiply">
            <a:avLst>
              <a:gd name="adj1" fmla="val 17473"/>
            </a:avLst>
          </a:prstGeom>
          <a:solidFill>
            <a:srgbClr val="CC0000">
              <a:alpha val="30196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8" name="乘號 124"/>
          <p:cNvSpPr/>
          <p:nvPr/>
        </p:nvSpPr>
        <p:spPr>
          <a:xfrm>
            <a:off x="3347864" y="5166320"/>
            <a:ext cx="720080" cy="720080"/>
          </a:xfrm>
          <a:prstGeom prst="mathMultiply">
            <a:avLst>
              <a:gd name="adj1" fmla="val 17473"/>
            </a:avLst>
          </a:prstGeom>
          <a:solidFill>
            <a:srgbClr val="CC0000">
              <a:alpha val="30196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9" name="直線接點 58"/>
          <p:cNvCxnSpPr/>
          <p:nvPr/>
        </p:nvCxnSpPr>
        <p:spPr>
          <a:xfrm>
            <a:off x="7482147" y="1586619"/>
            <a:ext cx="474229" cy="978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7482147" y="4404059"/>
            <a:ext cx="474229" cy="978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079519" y="1727520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19" y="1727520"/>
                <a:ext cx="376450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167751" y="1740804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751" y="1740804"/>
                <a:ext cx="369332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171214" y="5943600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14" y="5943600"/>
                <a:ext cx="376450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523238" y="594565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38" y="5945650"/>
                <a:ext cx="369332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63337" y="5939185"/>
                <a:ext cx="66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𝑢𝑎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37" y="5939185"/>
                <a:ext cx="664797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665813" y="5939185"/>
                <a:ext cx="644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𝑢𝑐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13" y="5939185"/>
                <a:ext cx="644022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044545" y="5917049"/>
                <a:ext cx="63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𝑣𝑧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45" y="5917049"/>
                <a:ext cx="639086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22441" y="5914376"/>
                <a:ext cx="656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𝑣𝑦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441" y="5914376"/>
                <a:ext cx="656718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Pier Francesco Cortese, Giuseppe Di Battista, Maurizio Patrignani, and Maurizio Pizzonia. On embedding a cycle in </a:t>
            </a:r>
            <a:r>
              <a:rPr lang="it-IT" dirty="0" smtClean="0"/>
              <a:t>a plane </a:t>
            </a:r>
            <a:r>
              <a:rPr lang="it-IT" dirty="0"/>
              <a:t>graph. Discrete </a:t>
            </a:r>
            <a:r>
              <a:rPr lang="it-IT" dirty="0" smtClean="0"/>
              <a:t>Mathematics </a:t>
            </a:r>
            <a:r>
              <a:rPr lang="it-IT" dirty="0"/>
              <a:t>309(7):1856–1869, 2009</a:t>
            </a:r>
            <a:r>
              <a:rPr lang="it-IT" dirty="0" smtClean="0"/>
              <a:t>.</a:t>
            </a:r>
          </a:p>
          <a:p>
            <a:r>
              <a:rPr lang="en-US" dirty="0"/>
              <a:t>Ares </a:t>
            </a:r>
            <a:r>
              <a:rPr lang="en-US" dirty="0" err="1"/>
              <a:t>Ribó</a:t>
            </a:r>
            <a:r>
              <a:rPr lang="en-US" dirty="0"/>
              <a:t> Mor. Realization and Counting Problems for </a:t>
            </a:r>
            <a:r>
              <a:rPr lang="en-US" dirty="0" smtClean="0"/>
              <a:t>Planar Structures</a:t>
            </a:r>
            <a:r>
              <a:rPr lang="en-US" dirty="0"/>
              <a:t>: Trees and Linkages, Polytopes and </a:t>
            </a:r>
            <a:r>
              <a:rPr lang="en-US" dirty="0" err="1" smtClean="0"/>
              <a:t>Polyominoes</a:t>
            </a:r>
            <a:r>
              <a:rPr lang="en-US" dirty="0" smtClean="0"/>
              <a:t>. Ph.D</a:t>
            </a:r>
            <a:r>
              <a:rPr lang="en-US" dirty="0"/>
              <a:t>. thesis, </a:t>
            </a:r>
            <a:r>
              <a:rPr lang="en-US" dirty="0" err="1"/>
              <a:t>Freie</a:t>
            </a:r>
            <a:r>
              <a:rPr lang="en-US" dirty="0"/>
              <a:t> </a:t>
            </a:r>
            <a:r>
              <a:rPr lang="en-US" dirty="0" err="1"/>
              <a:t>Universität</a:t>
            </a:r>
            <a:r>
              <a:rPr lang="en-US" dirty="0"/>
              <a:t> Berlin, 2006</a:t>
            </a:r>
            <a:r>
              <a:rPr lang="en-US" dirty="0" smtClean="0"/>
              <a:t>.</a:t>
            </a:r>
          </a:p>
          <a:p>
            <a:r>
              <a:rPr lang="fr-FR" dirty="0" err="1"/>
              <a:t>Godfried</a:t>
            </a:r>
            <a:r>
              <a:rPr lang="fr-FR" dirty="0"/>
              <a:t> T. Toussaint.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geodesic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</a:t>
            </a:r>
            <a:r>
              <a:rPr lang="fr-FR" dirty="0" err="1" smtClean="0"/>
              <a:t>insidea</a:t>
            </a:r>
            <a:r>
              <a:rPr lang="fr-FR" dirty="0" smtClean="0"/>
              <a:t> </a:t>
            </a:r>
            <a:r>
              <a:rPr lang="fr-FR" dirty="0"/>
              <a:t>simple </a:t>
            </a:r>
            <a:r>
              <a:rPr lang="fr-FR" dirty="0" err="1"/>
              <a:t>polygon</a:t>
            </a:r>
            <a:r>
              <a:rPr lang="fr-FR" dirty="0"/>
              <a:t>. Revue d’Intelligence Artificielle 3(2):</a:t>
            </a:r>
            <a:r>
              <a:rPr lang="fr-FR" dirty="0" smtClean="0"/>
              <a:t>9–42, 1989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6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</a:t>
                </a:r>
                <a:r>
                  <a:rPr lang="en-US" dirty="0" smtClean="0"/>
                  <a:t> closed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on the plane is weakly simple if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, there is a simple closed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whose </a:t>
                </a:r>
                <a:r>
                  <a:rPr lang="en-US" dirty="0" err="1" smtClean="0"/>
                  <a:t>Fréchet</a:t>
                </a:r>
                <a:r>
                  <a:rPr lang="en-US" dirty="0" smtClean="0"/>
                  <a:t> distance 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is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617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1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9144000" cy="32423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19200"/>
            <a:ext cx="8229600" cy="4906963"/>
          </a:xfrm>
          <a:blipFill rotWithShape="1">
            <a:blip r:embed="rId3" cstate="print"/>
            <a:stretch>
              <a:fillRect l="-1852" t="-161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3352800" y="3352800"/>
            <a:ext cx="57912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91"/>
          <p:cNvSpPr/>
          <p:nvPr/>
        </p:nvSpPr>
        <p:spPr>
          <a:xfrm>
            <a:off x="3352800" y="52913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9" name="橢圓 90"/>
          <p:cNvSpPr/>
          <p:nvPr/>
        </p:nvSpPr>
        <p:spPr>
          <a:xfrm>
            <a:off x="5519936" y="52913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useful Characterization</a:t>
            </a:r>
            <a:endParaRPr lang="en-US" dirty="0"/>
          </a:p>
        </p:txBody>
      </p:sp>
      <p:sp>
        <p:nvSpPr>
          <p:cNvPr id="14" name="橢圓 45"/>
          <p:cNvSpPr/>
          <p:nvPr/>
        </p:nvSpPr>
        <p:spPr>
          <a:xfrm>
            <a:off x="3589784" y="54864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5" name="橢圓 46"/>
          <p:cNvSpPr/>
          <p:nvPr/>
        </p:nvSpPr>
        <p:spPr>
          <a:xfrm>
            <a:off x="5715000" y="54864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6" name="直線接點 47"/>
          <p:cNvCxnSpPr>
            <a:stCxn id="39" idx="5"/>
            <a:endCxn id="15" idx="1"/>
          </p:cNvCxnSpPr>
          <p:nvPr/>
        </p:nvCxnSpPr>
        <p:spPr>
          <a:xfrm>
            <a:off x="4694925" y="5084309"/>
            <a:ext cx="1041166" cy="423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50"/>
          <p:cNvCxnSpPr>
            <a:stCxn id="23" idx="0"/>
          </p:cNvCxnSpPr>
          <p:nvPr/>
        </p:nvCxnSpPr>
        <p:spPr>
          <a:xfrm flipV="1">
            <a:off x="4491608" y="3733800"/>
            <a:ext cx="156592" cy="998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54"/>
          <p:cNvCxnSpPr>
            <a:stCxn id="14" idx="7"/>
            <a:endCxn id="23" idx="3"/>
          </p:cNvCxnSpPr>
          <p:nvPr/>
        </p:nvCxnSpPr>
        <p:spPr>
          <a:xfrm flipV="1">
            <a:off x="3712709" y="4855709"/>
            <a:ext cx="727982" cy="651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6"/>
          <p:cNvCxnSpPr>
            <a:stCxn id="15" idx="1"/>
            <a:endCxn id="38" idx="5"/>
          </p:cNvCxnSpPr>
          <p:nvPr/>
        </p:nvCxnSpPr>
        <p:spPr>
          <a:xfrm flipH="1" flipV="1">
            <a:off x="4855709" y="4847325"/>
            <a:ext cx="880382" cy="660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66"/>
          <p:cNvCxnSpPr>
            <a:stCxn id="14" idx="7"/>
            <a:endCxn id="39" idx="3"/>
          </p:cNvCxnSpPr>
          <p:nvPr/>
        </p:nvCxnSpPr>
        <p:spPr>
          <a:xfrm flipV="1">
            <a:off x="3712709" y="5084309"/>
            <a:ext cx="880382" cy="423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69"/>
          <p:cNvSpPr/>
          <p:nvPr/>
        </p:nvSpPr>
        <p:spPr>
          <a:xfrm>
            <a:off x="4580384" y="35897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6" name="橢圓 87"/>
          <p:cNvSpPr/>
          <p:nvPr/>
        </p:nvSpPr>
        <p:spPr>
          <a:xfrm>
            <a:off x="4376936" y="457200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3" name="橢圓 70"/>
          <p:cNvSpPr/>
          <p:nvPr/>
        </p:nvSpPr>
        <p:spPr>
          <a:xfrm>
            <a:off x="4419600" y="47327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24" name="直線接點 71"/>
          <p:cNvCxnSpPr>
            <a:stCxn id="38" idx="0"/>
            <a:endCxn id="22" idx="4"/>
          </p:cNvCxnSpPr>
          <p:nvPr/>
        </p:nvCxnSpPr>
        <p:spPr>
          <a:xfrm flipH="1" flipV="1">
            <a:off x="4652392" y="3733800"/>
            <a:ext cx="152400" cy="99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86"/>
          <p:cNvSpPr/>
          <p:nvPr/>
        </p:nvSpPr>
        <p:spPr>
          <a:xfrm>
            <a:off x="4376936" y="33863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8" name="橢圓 70"/>
          <p:cNvSpPr/>
          <p:nvPr/>
        </p:nvSpPr>
        <p:spPr>
          <a:xfrm>
            <a:off x="4732784" y="47244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9" name="橢圓 70"/>
          <p:cNvSpPr/>
          <p:nvPr/>
        </p:nvSpPr>
        <p:spPr>
          <a:xfrm>
            <a:off x="4572000" y="4961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9" name="橢圓 91"/>
          <p:cNvSpPr/>
          <p:nvPr/>
        </p:nvSpPr>
        <p:spPr>
          <a:xfrm>
            <a:off x="6248400" y="52913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0" name="橢圓 90"/>
          <p:cNvSpPr/>
          <p:nvPr/>
        </p:nvSpPr>
        <p:spPr>
          <a:xfrm>
            <a:off x="8415536" y="52913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1" name="橢圓 45"/>
          <p:cNvSpPr/>
          <p:nvPr/>
        </p:nvSpPr>
        <p:spPr>
          <a:xfrm>
            <a:off x="6637784" y="54102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2" name="橢圓 46"/>
          <p:cNvSpPr/>
          <p:nvPr/>
        </p:nvSpPr>
        <p:spPr>
          <a:xfrm>
            <a:off x="8458200" y="54102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3" name="直線接點 47"/>
          <p:cNvCxnSpPr>
            <a:stCxn id="74" idx="5"/>
            <a:endCxn id="62" idx="1"/>
          </p:cNvCxnSpPr>
          <p:nvPr/>
        </p:nvCxnSpPr>
        <p:spPr>
          <a:xfrm>
            <a:off x="7590525" y="4999725"/>
            <a:ext cx="888766" cy="431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50"/>
          <p:cNvCxnSpPr>
            <a:stCxn id="70" idx="0"/>
            <a:endCxn id="83" idx="2"/>
          </p:cNvCxnSpPr>
          <p:nvPr/>
        </p:nvCxnSpPr>
        <p:spPr>
          <a:xfrm flipH="1" flipV="1">
            <a:off x="7467600" y="3509392"/>
            <a:ext cx="4192" cy="12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54"/>
          <p:cNvCxnSpPr>
            <a:stCxn id="61" idx="7"/>
            <a:endCxn id="70" idx="3"/>
          </p:cNvCxnSpPr>
          <p:nvPr/>
        </p:nvCxnSpPr>
        <p:spPr>
          <a:xfrm flipV="1">
            <a:off x="6760709" y="4847325"/>
            <a:ext cx="660166" cy="583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56"/>
          <p:cNvCxnSpPr>
            <a:stCxn id="62" idx="1"/>
            <a:endCxn id="73" idx="5"/>
          </p:cNvCxnSpPr>
          <p:nvPr/>
        </p:nvCxnSpPr>
        <p:spPr>
          <a:xfrm flipH="1" flipV="1">
            <a:off x="7666725" y="4847325"/>
            <a:ext cx="812566" cy="583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61" idx="7"/>
            <a:endCxn id="74" idx="3"/>
          </p:cNvCxnSpPr>
          <p:nvPr/>
        </p:nvCxnSpPr>
        <p:spPr>
          <a:xfrm flipV="1">
            <a:off x="6760709" y="4999725"/>
            <a:ext cx="727982" cy="431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86"/>
          <p:cNvSpPr/>
          <p:nvPr/>
        </p:nvSpPr>
        <p:spPr>
          <a:xfrm>
            <a:off x="7272536" y="33863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8" name="橢圓 69"/>
          <p:cNvSpPr/>
          <p:nvPr/>
        </p:nvSpPr>
        <p:spPr>
          <a:xfrm>
            <a:off x="7552184" y="3818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9" name="橢圓 87"/>
          <p:cNvSpPr/>
          <p:nvPr/>
        </p:nvSpPr>
        <p:spPr>
          <a:xfrm>
            <a:off x="7272536" y="457200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0" name="橢圓 70"/>
          <p:cNvSpPr/>
          <p:nvPr/>
        </p:nvSpPr>
        <p:spPr>
          <a:xfrm>
            <a:off x="7399784" y="47244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1" name="直線接點 71"/>
          <p:cNvCxnSpPr>
            <a:stCxn id="73" idx="0"/>
            <a:endCxn id="68" idx="4"/>
          </p:cNvCxnSpPr>
          <p:nvPr/>
        </p:nvCxnSpPr>
        <p:spPr>
          <a:xfrm flipV="1">
            <a:off x="7615808" y="3962400"/>
            <a:ext cx="8384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0"/>
          <p:cNvSpPr/>
          <p:nvPr/>
        </p:nvSpPr>
        <p:spPr>
          <a:xfrm>
            <a:off x="7543800" y="47244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4" name="橢圓 70"/>
          <p:cNvSpPr/>
          <p:nvPr/>
        </p:nvSpPr>
        <p:spPr>
          <a:xfrm>
            <a:off x="7467600" y="48768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5" name="直線接點 47"/>
          <p:cNvCxnSpPr>
            <a:stCxn id="89" idx="5"/>
            <a:endCxn id="81" idx="3"/>
          </p:cNvCxnSpPr>
          <p:nvPr/>
        </p:nvCxnSpPr>
        <p:spPr>
          <a:xfrm>
            <a:off x="7590525" y="5160509"/>
            <a:ext cx="1193566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50"/>
          <p:cNvCxnSpPr>
            <a:stCxn id="90" idx="1"/>
            <a:endCxn id="68" idx="3"/>
          </p:cNvCxnSpPr>
          <p:nvPr/>
        </p:nvCxnSpPr>
        <p:spPr>
          <a:xfrm flipV="1">
            <a:off x="7260091" y="3941309"/>
            <a:ext cx="313184" cy="727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54"/>
          <p:cNvCxnSpPr>
            <a:stCxn id="82" idx="0"/>
            <a:endCxn id="90" idx="2"/>
          </p:cNvCxnSpPr>
          <p:nvPr/>
        </p:nvCxnSpPr>
        <p:spPr>
          <a:xfrm flipV="1">
            <a:off x="6404992" y="4720208"/>
            <a:ext cx="834008" cy="926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56"/>
          <p:cNvCxnSpPr>
            <a:stCxn id="81" idx="7"/>
            <a:endCxn id="88" idx="6"/>
          </p:cNvCxnSpPr>
          <p:nvPr/>
        </p:nvCxnSpPr>
        <p:spPr>
          <a:xfrm flipH="1" flipV="1">
            <a:off x="7848600" y="4720208"/>
            <a:ext cx="1037325" cy="948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82" idx="6"/>
            <a:endCxn id="89" idx="4"/>
          </p:cNvCxnSpPr>
          <p:nvPr/>
        </p:nvCxnSpPr>
        <p:spPr>
          <a:xfrm flipV="1">
            <a:off x="6477000" y="5181600"/>
            <a:ext cx="1062608" cy="537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1"/>
          <p:cNvCxnSpPr>
            <a:stCxn id="88" idx="6"/>
            <a:endCxn id="83" idx="6"/>
          </p:cNvCxnSpPr>
          <p:nvPr/>
        </p:nvCxnSpPr>
        <p:spPr>
          <a:xfrm flipH="1" flipV="1">
            <a:off x="7611616" y="3509392"/>
            <a:ext cx="236984" cy="1210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46"/>
          <p:cNvSpPr/>
          <p:nvPr/>
        </p:nvSpPr>
        <p:spPr>
          <a:xfrm>
            <a:off x="8763000" y="56471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2" name="橢圓 45"/>
          <p:cNvSpPr/>
          <p:nvPr/>
        </p:nvSpPr>
        <p:spPr>
          <a:xfrm>
            <a:off x="6332984" y="56471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3" name="橢圓 45"/>
          <p:cNvSpPr/>
          <p:nvPr/>
        </p:nvSpPr>
        <p:spPr>
          <a:xfrm>
            <a:off x="7467600" y="3437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8" name="橢圓 70"/>
          <p:cNvSpPr/>
          <p:nvPr/>
        </p:nvSpPr>
        <p:spPr>
          <a:xfrm>
            <a:off x="7704584" y="46482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9" name="橢圓 70"/>
          <p:cNvSpPr/>
          <p:nvPr/>
        </p:nvSpPr>
        <p:spPr>
          <a:xfrm>
            <a:off x="7467600" y="50375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0" name="橢圓 70"/>
          <p:cNvSpPr/>
          <p:nvPr/>
        </p:nvSpPr>
        <p:spPr>
          <a:xfrm>
            <a:off x="7239000" y="46482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3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381001"/>
                <a:ext cx="8311371" cy="9906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 are alternative definitions which fails to capture the weakly simple property for various reasons.  For example, Toussaint defined weakly simple as polygons with turning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1 </m:t>
                    </m:r>
                  </m:oMath>
                </a14:m>
                <a:r>
                  <a:rPr lang="en-US" dirty="0" smtClean="0"/>
                  <a:t>and no </a:t>
                </a:r>
                <a:r>
                  <a:rPr lang="en-US" dirty="0" err="1" smtClean="0"/>
                  <a:t>subpath</a:t>
                </a:r>
                <a:r>
                  <a:rPr lang="en-US" dirty="0" smtClean="0"/>
                  <a:t> have a “proper crossing”. [Toussaint 1989]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81001"/>
                <a:ext cx="8311371" cy="990600"/>
              </a:xfrm>
              <a:blipFill rotWithShape="1">
                <a:blip r:embed="rId2"/>
                <a:stretch>
                  <a:fillRect l="-587" t="-8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橢圓 3"/>
          <p:cNvSpPr/>
          <p:nvPr/>
        </p:nvSpPr>
        <p:spPr>
          <a:xfrm>
            <a:off x="3639814" y="172347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9" name="橢圓 25"/>
          <p:cNvSpPr/>
          <p:nvPr/>
        </p:nvSpPr>
        <p:spPr>
          <a:xfrm>
            <a:off x="4215878" y="2587573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0" name="直線接點 34"/>
          <p:cNvCxnSpPr>
            <a:stCxn id="48" idx="4"/>
            <a:endCxn id="49" idx="1"/>
          </p:cNvCxnSpPr>
          <p:nvPr/>
        </p:nvCxnSpPr>
        <p:spPr>
          <a:xfrm>
            <a:off x="3711822" y="1867493"/>
            <a:ext cx="525147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39"/>
          <p:cNvSpPr/>
          <p:nvPr/>
        </p:nvSpPr>
        <p:spPr>
          <a:xfrm>
            <a:off x="4863950" y="172347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2" name="直線接點 40"/>
          <p:cNvCxnSpPr>
            <a:stCxn id="48" idx="6"/>
            <a:endCxn id="51" idx="2"/>
          </p:cNvCxnSpPr>
          <p:nvPr/>
        </p:nvCxnSpPr>
        <p:spPr>
          <a:xfrm>
            <a:off x="3783830" y="1795485"/>
            <a:ext cx="1080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45"/>
          <p:cNvSpPr/>
          <p:nvPr/>
        </p:nvSpPr>
        <p:spPr>
          <a:xfrm>
            <a:off x="3711822" y="503584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4" name="橢圓 46"/>
          <p:cNvSpPr/>
          <p:nvPr/>
        </p:nvSpPr>
        <p:spPr>
          <a:xfrm>
            <a:off x="4935958" y="503584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5" name="直線接點 47"/>
          <p:cNvCxnSpPr>
            <a:stCxn id="53" idx="6"/>
            <a:endCxn id="54" idx="2"/>
          </p:cNvCxnSpPr>
          <p:nvPr/>
        </p:nvCxnSpPr>
        <p:spPr>
          <a:xfrm>
            <a:off x="3855838" y="5107853"/>
            <a:ext cx="1080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0"/>
          <p:cNvCxnSpPr>
            <a:stCxn id="51" idx="4"/>
            <a:endCxn id="61" idx="7"/>
          </p:cNvCxnSpPr>
          <p:nvPr/>
        </p:nvCxnSpPr>
        <p:spPr>
          <a:xfrm flipH="1">
            <a:off x="4482819" y="1867493"/>
            <a:ext cx="453139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3"/>
          <p:cNvSpPr/>
          <p:nvPr/>
        </p:nvSpPr>
        <p:spPr>
          <a:xfrm>
            <a:off x="4215878" y="417174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8" name="直線接點 54"/>
          <p:cNvCxnSpPr>
            <a:stCxn id="53" idx="0"/>
            <a:endCxn id="57" idx="3"/>
          </p:cNvCxnSpPr>
          <p:nvPr/>
        </p:nvCxnSpPr>
        <p:spPr>
          <a:xfrm flipV="1">
            <a:off x="3783830" y="4294674"/>
            <a:ext cx="453139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6"/>
          <p:cNvCxnSpPr>
            <a:stCxn id="54" idx="0"/>
            <a:endCxn id="62" idx="5"/>
          </p:cNvCxnSpPr>
          <p:nvPr/>
        </p:nvCxnSpPr>
        <p:spPr>
          <a:xfrm flipH="1" flipV="1">
            <a:off x="4482819" y="4294674"/>
            <a:ext cx="525147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66"/>
          <p:cNvCxnSpPr>
            <a:stCxn id="57" idx="0"/>
            <a:endCxn id="49" idx="4"/>
          </p:cNvCxnSpPr>
          <p:nvPr/>
        </p:nvCxnSpPr>
        <p:spPr>
          <a:xfrm flipV="1">
            <a:off x="4287886" y="2731589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9"/>
          <p:cNvSpPr/>
          <p:nvPr/>
        </p:nvSpPr>
        <p:spPr>
          <a:xfrm>
            <a:off x="4359894" y="2587573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2" name="橢圓 70"/>
          <p:cNvSpPr/>
          <p:nvPr/>
        </p:nvSpPr>
        <p:spPr>
          <a:xfrm>
            <a:off x="4359894" y="4171749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3" name="直線接點 71"/>
          <p:cNvCxnSpPr>
            <a:stCxn id="62" idx="0"/>
            <a:endCxn id="61" idx="4"/>
          </p:cNvCxnSpPr>
          <p:nvPr/>
        </p:nvCxnSpPr>
        <p:spPr>
          <a:xfrm flipV="1">
            <a:off x="4431902" y="2731589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86"/>
          <p:cNvSpPr/>
          <p:nvPr/>
        </p:nvSpPr>
        <p:spPr>
          <a:xfrm>
            <a:off x="4071862" y="2371549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5" name="橢圓 87"/>
          <p:cNvSpPr/>
          <p:nvPr/>
        </p:nvSpPr>
        <p:spPr>
          <a:xfrm>
            <a:off x="4071862" y="3955725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6" name="橢圓 88"/>
          <p:cNvSpPr/>
          <p:nvPr/>
        </p:nvSpPr>
        <p:spPr>
          <a:xfrm>
            <a:off x="4647926" y="1507453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7" name="橢圓 89"/>
          <p:cNvSpPr/>
          <p:nvPr/>
        </p:nvSpPr>
        <p:spPr>
          <a:xfrm>
            <a:off x="3423790" y="1507453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8" name="橢圓 90"/>
          <p:cNvSpPr/>
          <p:nvPr/>
        </p:nvSpPr>
        <p:spPr>
          <a:xfrm>
            <a:off x="4719934" y="4819821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9" name="橢圓 91"/>
          <p:cNvSpPr/>
          <p:nvPr/>
        </p:nvSpPr>
        <p:spPr>
          <a:xfrm>
            <a:off x="3495798" y="4819821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0" name="橢圓 96"/>
          <p:cNvSpPr/>
          <p:nvPr/>
        </p:nvSpPr>
        <p:spPr>
          <a:xfrm>
            <a:off x="5724128" y="17008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1" name="橢圓 97"/>
          <p:cNvSpPr/>
          <p:nvPr/>
        </p:nvSpPr>
        <p:spPr>
          <a:xfrm>
            <a:off x="6300192" y="256490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2" name="直線接點 98"/>
          <p:cNvCxnSpPr>
            <a:stCxn id="70" idx="4"/>
            <a:endCxn id="71" idx="1"/>
          </p:cNvCxnSpPr>
          <p:nvPr/>
        </p:nvCxnSpPr>
        <p:spPr>
          <a:xfrm>
            <a:off x="5796136" y="1844824"/>
            <a:ext cx="525147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99"/>
          <p:cNvSpPr/>
          <p:nvPr/>
        </p:nvSpPr>
        <p:spPr>
          <a:xfrm>
            <a:off x="6948264" y="17008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4" name="直線接點 100"/>
          <p:cNvCxnSpPr>
            <a:stCxn id="70" idx="6"/>
            <a:endCxn id="73" idx="2"/>
          </p:cNvCxnSpPr>
          <p:nvPr/>
        </p:nvCxnSpPr>
        <p:spPr>
          <a:xfrm>
            <a:off x="5868144" y="1772816"/>
            <a:ext cx="1080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101"/>
          <p:cNvSpPr/>
          <p:nvPr/>
        </p:nvSpPr>
        <p:spPr>
          <a:xfrm>
            <a:off x="5796136" y="501317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6" name="橢圓 102"/>
          <p:cNvSpPr/>
          <p:nvPr/>
        </p:nvSpPr>
        <p:spPr>
          <a:xfrm>
            <a:off x="7020272" y="501317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7" name="直線接點 103"/>
          <p:cNvCxnSpPr>
            <a:stCxn id="75" idx="6"/>
            <a:endCxn id="76" idx="2"/>
          </p:cNvCxnSpPr>
          <p:nvPr/>
        </p:nvCxnSpPr>
        <p:spPr>
          <a:xfrm>
            <a:off x="5940152" y="5085184"/>
            <a:ext cx="1080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104"/>
          <p:cNvCxnSpPr>
            <a:stCxn id="73" idx="4"/>
            <a:endCxn id="83" idx="7"/>
          </p:cNvCxnSpPr>
          <p:nvPr/>
        </p:nvCxnSpPr>
        <p:spPr>
          <a:xfrm flipH="1">
            <a:off x="6567133" y="1844824"/>
            <a:ext cx="453139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105"/>
          <p:cNvSpPr/>
          <p:nvPr/>
        </p:nvSpPr>
        <p:spPr>
          <a:xfrm>
            <a:off x="6300192" y="414908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80" name="直線接點 106"/>
          <p:cNvCxnSpPr>
            <a:stCxn id="75" idx="0"/>
            <a:endCxn id="79" idx="3"/>
          </p:cNvCxnSpPr>
          <p:nvPr/>
        </p:nvCxnSpPr>
        <p:spPr>
          <a:xfrm flipV="1">
            <a:off x="5868144" y="4272005"/>
            <a:ext cx="453139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107"/>
          <p:cNvCxnSpPr>
            <a:stCxn id="76" idx="0"/>
            <a:endCxn id="84" idx="5"/>
          </p:cNvCxnSpPr>
          <p:nvPr/>
        </p:nvCxnSpPr>
        <p:spPr>
          <a:xfrm flipH="1" flipV="1">
            <a:off x="6567133" y="4272005"/>
            <a:ext cx="525147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108"/>
          <p:cNvCxnSpPr>
            <a:endCxn id="71" idx="4"/>
          </p:cNvCxnSpPr>
          <p:nvPr/>
        </p:nvCxnSpPr>
        <p:spPr>
          <a:xfrm flipH="1" flipV="1">
            <a:off x="6372200" y="2708920"/>
            <a:ext cx="144016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109"/>
          <p:cNvSpPr/>
          <p:nvPr/>
        </p:nvSpPr>
        <p:spPr>
          <a:xfrm>
            <a:off x="6444208" y="256490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4" name="橢圓 110"/>
          <p:cNvSpPr/>
          <p:nvPr/>
        </p:nvSpPr>
        <p:spPr>
          <a:xfrm>
            <a:off x="6444208" y="414908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85" name="直線接點 111"/>
          <p:cNvCxnSpPr>
            <a:endCxn id="83" idx="4"/>
          </p:cNvCxnSpPr>
          <p:nvPr/>
        </p:nvCxnSpPr>
        <p:spPr>
          <a:xfrm flipV="1">
            <a:off x="6372200" y="2708920"/>
            <a:ext cx="144016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112"/>
          <p:cNvSpPr/>
          <p:nvPr/>
        </p:nvSpPr>
        <p:spPr>
          <a:xfrm>
            <a:off x="6156176" y="234888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7" name="橢圓 113"/>
          <p:cNvSpPr/>
          <p:nvPr/>
        </p:nvSpPr>
        <p:spPr>
          <a:xfrm>
            <a:off x="6156176" y="393305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8" name="橢圓 114"/>
          <p:cNvSpPr/>
          <p:nvPr/>
        </p:nvSpPr>
        <p:spPr>
          <a:xfrm>
            <a:off x="6732240" y="1484784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9" name="橢圓 115"/>
          <p:cNvSpPr/>
          <p:nvPr/>
        </p:nvSpPr>
        <p:spPr>
          <a:xfrm>
            <a:off x="5508104" y="1484784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0" name="橢圓 116"/>
          <p:cNvSpPr/>
          <p:nvPr/>
        </p:nvSpPr>
        <p:spPr>
          <a:xfrm>
            <a:off x="6804248" y="4797152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1" name="橢圓 117"/>
          <p:cNvSpPr/>
          <p:nvPr/>
        </p:nvSpPr>
        <p:spPr>
          <a:xfrm>
            <a:off x="5580112" y="4797152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948264" y="3244334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proper crossing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295400" y="6019800"/>
            <a:ext cx="6254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right side is a “zoomed in view”. Each large disk is one node, </a:t>
            </a:r>
          </a:p>
          <a:p>
            <a:r>
              <a:rPr lang="en-US" dirty="0" smtClean="0"/>
              <a:t>and the line segments between the same large disks overlaps.</a:t>
            </a:r>
            <a:endParaRPr lang="en-US" dirty="0"/>
          </a:p>
        </p:txBody>
      </p:sp>
      <p:sp>
        <p:nvSpPr>
          <p:cNvPr id="95" name="橢圓 3"/>
          <p:cNvSpPr/>
          <p:nvPr/>
        </p:nvSpPr>
        <p:spPr>
          <a:xfrm>
            <a:off x="1306794" y="1655539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7" name="直線接點 34"/>
          <p:cNvCxnSpPr>
            <a:stCxn id="95" idx="4"/>
            <a:endCxn id="108" idx="1"/>
          </p:cNvCxnSpPr>
          <p:nvPr/>
        </p:nvCxnSpPr>
        <p:spPr>
          <a:xfrm>
            <a:off x="1408518" y="1858987"/>
            <a:ext cx="613870" cy="690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橢圓 39"/>
          <p:cNvSpPr/>
          <p:nvPr/>
        </p:nvSpPr>
        <p:spPr>
          <a:xfrm>
            <a:off x="2632282" y="1655539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9" name="直線接點 40"/>
          <p:cNvCxnSpPr>
            <a:stCxn id="95" idx="6"/>
            <a:endCxn id="98" idx="2"/>
          </p:cNvCxnSpPr>
          <p:nvPr/>
        </p:nvCxnSpPr>
        <p:spPr>
          <a:xfrm>
            <a:off x="1510242" y="1757263"/>
            <a:ext cx="1122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橢圓 45"/>
          <p:cNvSpPr/>
          <p:nvPr/>
        </p:nvSpPr>
        <p:spPr>
          <a:xfrm>
            <a:off x="1311730" y="4986414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1" name="橢圓 46"/>
          <p:cNvSpPr/>
          <p:nvPr/>
        </p:nvSpPr>
        <p:spPr>
          <a:xfrm>
            <a:off x="2692152" y="4978152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02" name="直線接點 47"/>
          <p:cNvCxnSpPr>
            <a:stCxn id="100" idx="6"/>
            <a:endCxn id="101" idx="2"/>
          </p:cNvCxnSpPr>
          <p:nvPr/>
        </p:nvCxnSpPr>
        <p:spPr>
          <a:xfrm flipV="1">
            <a:off x="1515178" y="5079876"/>
            <a:ext cx="1176974" cy="8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50"/>
          <p:cNvCxnSpPr>
            <a:stCxn id="98" idx="4"/>
            <a:endCxn id="108" idx="7"/>
          </p:cNvCxnSpPr>
          <p:nvPr/>
        </p:nvCxnSpPr>
        <p:spPr>
          <a:xfrm flipH="1">
            <a:off x="2166248" y="1858987"/>
            <a:ext cx="567758" cy="690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54"/>
          <p:cNvCxnSpPr>
            <a:stCxn id="100" idx="0"/>
            <a:endCxn id="109" idx="3"/>
          </p:cNvCxnSpPr>
          <p:nvPr/>
        </p:nvCxnSpPr>
        <p:spPr>
          <a:xfrm flipV="1">
            <a:off x="1413454" y="4296716"/>
            <a:ext cx="613870" cy="689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56"/>
          <p:cNvCxnSpPr>
            <a:stCxn id="101" idx="0"/>
            <a:endCxn id="109" idx="5"/>
          </p:cNvCxnSpPr>
          <p:nvPr/>
        </p:nvCxnSpPr>
        <p:spPr>
          <a:xfrm flipH="1" flipV="1">
            <a:off x="2171184" y="4296716"/>
            <a:ext cx="622692" cy="681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69"/>
          <p:cNvSpPr/>
          <p:nvPr/>
        </p:nvSpPr>
        <p:spPr>
          <a:xfrm>
            <a:off x="1992594" y="2519635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9" name="橢圓 70"/>
          <p:cNvSpPr/>
          <p:nvPr/>
        </p:nvSpPr>
        <p:spPr>
          <a:xfrm>
            <a:off x="1997530" y="4123062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10" name="直線接點 71"/>
          <p:cNvCxnSpPr>
            <a:stCxn id="109" idx="0"/>
            <a:endCxn id="108" idx="4"/>
          </p:cNvCxnSpPr>
          <p:nvPr/>
        </p:nvCxnSpPr>
        <p:spPr>
          <a:xfrm flipH="1" flipV="1">
            <a:off x="2094318" y="2723083"/>
            <a:ext cx="4936" cy="1399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283036" y="1300118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036" y="1300118"/>
                <a:ext cx="371447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653079" y="130944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079" y="1309441"/>
                <a:ext cx="367665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67884" y="3974167"/>
            <a:ext cx="377924" cy="369332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35" name="TextBox 1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52836" y="2555612"/>
            <a:ext cx="350672" cy="36933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37" name="TextBox 1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41842" y="5211219"/>
            <a:ext cx="370934" cy="369332"/>
          </a:xfrm>
          <a:prstGeom prst="rect">
            <a:avLst/>
          </a:prstGeom>
          <a:blipFill rotWithShape="1">
            <a:blip r:embed="rId7" cstate="print"/>
            <a:stretch>
              <a:fillRect b="-1333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38" name="TextBox 1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2070" y="5214129"/>
            <a:ext cx="356444" cy="36933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737106" y="5573819"/>
                <a:ext cx="1342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𝑎𝑏𝑐𝑑𝑒𝑓𝑑𝑐𝑎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06" y="5573819"/>
                <a:ext cx="1342868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678902" y="5580551"/>
                <a:ext cx="1342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𝑎𝑏𝑐𝑑𝑓𝑒𝑑𝑐𝑎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02" y="5580551"/>
                <a:ext cx="1342868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7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橢圓 86"/>
          <p:cNvSpPr/>
          <p:nvPr/>
        </p:nvSpPr>
        <p:spPr>
          <a:xfrm>
            <a:off x="3386336" y="51389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Spurs: vertices whose two incident edges overlap.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橢圓 3"/>
          <p:cNvSpPr/>
          <p:nvPr/>
        </p:nvSpPr>
        <p:spPr>
          <a:xfrm>
            <a:off x="2970347" y="28820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" name="橢圓 25"/>
          <p:cNvSpPr/>
          <p:nvPr/>
        </p:nvSpPr>
        <p:spPr>
          <a:xfrm>
            <a:off x="3546411" y="37461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" name="直線接點 34"/>
          <p:cNvCxnSpPr>
            <a:stCxn id="4" idx="4"/>
            <a:endCxn id="5" idx="1"/>
          </p:cNvCxnSpPr>
          <p:nvPr/>
        </p:nvCxnSpPr>
        <p:spPr>
          <a:xfrm>
            <a:off x="3042355" y="3026028"/>
            <a:ext cx="525147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39"/>
          <p:cNvSpPr/>
          <p:nvPr/>
        </p:nvSpPr>
        <p:spPr>
          <a:xfrm>
            <a:off x="4194483" y="28820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8" name="直線接點 40"/>
          <p:cNvCxnSpPr>
            <a:stCxn id="4" idx="6"/>
            <a:endCxn id="7" idx="2"/>
          </p:cNvCxnSpPr>
          <p:nvPr/>
        </p:nvCxnSpPr>
        <p:spPr>
          <a:xfrm>
            <a:off x="3114363" y="2954020"/>
            <a:ext cx="1080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50"/>
          <p:cNvCxnSpPr>
            <a:stCxn id="7" idx="4"/>
            <a:endCxn id="17" idx="7"/>
          </p:cNvCxnSpPr>
          <p:nvPr/>
        </p:nvCxnSpPr>
        <p:spPr>
          <a:xfrm flipH="1">
            <a:off x="3813352" y="3026028"/>
            <a:ext cx="453139" cy="74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66"/>
          <p:cNvCxnSpPr>
            <a:stCxn id="18" idx="0"/>
            <a:endCxn id="5" idx="4"/>
          </p:cNvCxnSpPr>
          <p:nvPr/>
        </p:nvCxnSpPr>
        <p:spPr>
          <a:xfrm flipH="1" flipV="1">
            <a:off x="3618419" y="3890124"/>
            <a:ext cx="34989" cy="1452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69"/>
          <p:cNvSpPr/>
          <p:nvPr/>
        </p:nvSpPr>
        <p:spPr>
          <a:xfrm>
            <a:off x="3690427" y="3746108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8" name="橢圓 70"/>
          <p:cNvSpPr/>
          <p:nvPr/>
        </p:nvSpPr>
        <p:spPr>
          <a:xfrm>
            <a:off x="3581400" y="5342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9" name="直線接點 71"/>
          <p:cNvCxnSpPr>
            <a:stCxn id="18" idx="0"/>
            <a:endCxn id="17" idx="4"/>
          </p:cNvCxnSpPr>
          <p:nvPr/>
        </p:nvCxnSpPr>
        <p:spPr>
          <a:xfrm flipV="1">
            <a:off x="3653408" y="3890124"/>
            <a:ext cx="109027" cy="1452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86"/>
          <p:cNvSpPr/>
          <p:nvPr/>
        </p:nvSpPr>
        <p:spPr>
          <a:xfrm>
            <a:off x="3402395" y="3530084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2" name="橢圓 88"/>
          <p:cNvSpPr/>
          <p:nvPr/>
        </p:nvSpPr>
        <p:spPr>
          <a:xfrm>
            <a:off x="3978459" y="266598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3" name="橢圓 89"/>
          <p:cNvSpPr/>
          <p:nvPr/>
        </p:nvSpPr>
        <p:spPr>
          <a:xfrm>
            <a:off x="2754323" y="266598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9" name="Right Arrow 28"/>
          <p:cNvSpPr/>
          <p:nvPr/>
        </p:nvSpPr>
        <p:spPr>
          <a:xfrm>
            <a:off x="2057400" y="4572000"/>
            <a:ext cx="98495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01694" y="462645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spur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1200" y="2905819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Toussaint’s definition fails because turning numbers are not well defined.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橢圓 88"/>
          <p:cNvSpPr/>
          <p:nvPr/>
        </p:nvSpPr>
        <p:spPr>
          <a:xfrm rot="5400000">
            <a:off x="8110736" y="40435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6" name="橢圓 90"/>
          <p:cNvSpPr/>
          <p:nvPr/>
        </p:nvSpPr>
        <p:spPr>
          <a:xfrm rot="5400000">
            <a:off x="4798368" y="403860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1" name="橢圓 86"/>
          <p:cNvSpPr/>
          <p:nvPr/>
        </p:nvSpPr>
        <p:spPr>
          <a:xfrm rot="5400000">
            <a:off x="7043936" y="40721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2" name="橢圓 87"/>
          <p:cNvSpPr/>
          <p:nvPr/>
        </p:nvSpPr>
        <p:spPr>
          <a:xfrm rot="5400000">
            <a:off x="5867400" y="40721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Forks: A vertex is a fork if it is contained in</a:t>
            </a:r>
            <a:r>
              <a:rPr lang="en-US" baseline="0" dirty="0" smtClean="0"/>
              <a:t> the interior of some edges.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2" name="TextBox 4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465" y="4488551"/>
            <a:ext cx="533514" cy="530476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69659" y="4328879"/>
            <a:ext cx="532777" cy="530476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90374" y="1970396"/>
                <a:ext cx="1104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𝑎𝑏𝑐𝑑𝑒𝑓𝑎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74" y="1970396"/>
                <a:ext cx="11040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890141" y="5675576"/>
                <a:ext cx="4703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Forks: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are contained inside the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41" y="5675576"/>
                <a:ext cx="4703019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l="-10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橢圓 3"/>
          <p:cNvSpPr/>
          <p:nvPr/>
        </p:nvSpPr>
        <p:spPr>
          <a:xfrm rot="5400000">
            <a:off x="8326760" y="303542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0" name="橢圓 25"/>
          <p:cNvSpPr/>
          <p:nvPr/>
        </p:nvSpPr>
        <p:spPr>
          <a:xfrm rot="5400000">
            <a:off x="7239000" y="4199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3" name="直線接點 34"/>
          <p:cNvCxnSpPr>
            <a:stCxn id="58" idx="4"/>
            <a:endCxn id="60" idx="1"/>
          </p:cNvCxnSpPr>
          <p:nvPr/>
        </p:nvCxnSpPr>
        <p:spPr>
          <a:xfrm flipH="1">
            <a:off x="7361925" y="3107432"/>
            <a:ext cx="964835" cy="111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39"/>
          <p:cNvSpPr/>
          <p:nvPr/>
        </p:nvSpPr>
        <p:spPr>
          <a:xfrm rot="5400000">
            <a:off x="8326760" y="433576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5" name="直線接點 40"/>
          <p:cNvCxnSpPr>
            <a:stCxn id="58" idx="6"/>
            <a:endCxn id="64" idx="2"/>
          </p:cNvCxnSpPr>
          <p:nvPr/>
        </p:nvCxnSpPr>
        <p:spPr>
          <a:xfrm>
            <a:off x="8398768" y="3179440"/>
            <a:ext cx="0" cy="1156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45"/>
          <p:cNvSpPr/>
          <p:nvPr/>
        </p:nvSpPr>
        <p:spPr>
          <a:xfrm rot="5400000">
            <a:off x="5014392" y="310743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7" name="橢圓 46"/>
          <p:cNvSpPr/>
          <p:nvPr/>
        </p:nvSpPr>
        <p:spPr>
          <a:xfrm rot="5400000">
            <a:off x="5014392" y="43434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68" name="直線接點 47"/>
          <p:cNvCxnSpPr>
            <a:stCxn id="66" idx="6"/>
            <a:endCxn id="67" idx="2"/>
          </p:cNvCxnSpPr>
          <p:nvPr/>
        </p:nvCxnSpPr>
        <p:spPr>
          <a:xfrm>
            <a:off x="5086400" y="3251448"/>
            <a:ext cx="0" cy="10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53"/>
          <p:cNvSpPr/>
          <p:nvPr/>
        </p:nvSpPr>
        <p:spPr>
          <a:xfrm rot="5400000">
            <a:off x="6104384" y="4199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5" name="直線接點 54"/>
          <p:cNvCxnSpPr>
            <a:stCxn id="66" idx="0"/>
            <a:endCxn id="74" idx="3"/>
          </p:cNvCxnSpPr>
          <p:nvPr/>
        </p:nvCxnSpPr>
        <p:spPr>
          <a:xfrm>
            <a:off x="5158408" y="3179440"/>
            <a:ext cx="967067" cy="1041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56"/>
          <p:cNvCxnSpPr>
            <a:stCxn id="67" idx="0"/>
            <a:endCxn id="64" idx="4"/>
          </p:cNvCxnSpPr>
          <p:nvPr/>
        </p:nvCxnSpPr>
        <p:spPr>
          <a:xfrm flipV="1">
            <a:off x="5158408" y="4407768"/>
            <a:ext cx="3168352" cy="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66"/>
          <p:cNvCxnSpPr>
            <a:stCxn id="74" idx="0"/>
            <a:endCxn id="60" idx="4"/>
          </p:cNvCxnSpPr>
          <p:nvPr/>
        </p:nvCxnSpPr>
        <p:spPr>
          <a:xfrm>
            <a:off x="6248400" y="4271392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9"/>
          <p:cNvSpPr/>
          <p:nvPr/>
        </p:nvSpPr>
        <p:spPr>
          <a:xfrm rot="5400000">
            <a:off x="8110736" y="281940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7" name="橢圓 91"/>
          <p:cNvSpPr/>
          <p:nvPr/>
        </p:nvSpPr>
        <p:spPr>
          <a:xfrm rot="5400000">
            <a:off x="4798368" y="289140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0" name="橢圓 3"/>
          <p:cNvSpPr/>
          <p:nvPr/>
        </p:nvSpPr>
        <p:spPr>
          <a:xfrm rot="5400000">
            <a:off x="3788076" y="3048001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1" name="直線接點 34"/>
          <p:cNvCxnSpPr>
            <a:stCxn id="50" idx="5"/>
            <a:endCxn id="62" idx="1"/>
          </p:cNvCxnSpPr>
          <p:nvPr/>
        </p:nvCxnSpPr>
        <p:spPr>
          <a:xfrm flipH="1">
            <a:off x="2916854" y="3221655"/>
            <a:ext cx="901016" cy="1151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39"/>
          <p:cNvSpPr/>
          <p:nvPr/>
        </p:nvSpPr>
        <p:spPr>
          <a:xfrm rot="5400000">
            <a:off x="3788076" y="4343400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3" name="直線接點 40"/>
          <p:cNvCxnSpPr>
            <a:stCxn id="50" idx="6"/>
            <a:endCxn id="52" idx="2"/>
          </p:cNvCxnSpPr>
          <p:nvPr/>
        </p:nvCxnSpPr>
        <p:spPr>
          <a:xfrm>
            <a:off x="3889800" y="3251449"/>
            <a:ext cx="0" cy="1091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45"/>
          <p:cNvSpPr/>
          <p:nvPr/>
        </p:nvSpPr>
        <p:spPr>
          <a:xfrm rot="5400000">
            <a:off x="457201" y="3052937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55" name="橢圓 46"/>
          <p:cNvSpPr/>
          <p:nvPr/>
        </p:nvSpPr>
        <p:spPr>
          <a:xfrm rot="5400000">
            <a:off x="465463" y="4343400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56" name="直線接點 47"/>
          <p:cNvCxnSpPr>
            <a:stCxn id="54" idx="6"/>
            <a:endCxn id="55" idx="2"/>
          </p:cNvCxnSpPr>
          <p:nvPr/>
        </p:nvCxnSpPr>
        <p:spPr>
          <a:xfrm>
            <a:off x="558925" y="3256385"/>
            <a:ext cx="8262" cy="1087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0"/>
          <p:cNvCxnSpPr>
            <a:stCxn id="52" idx="4"/>
            <a:endCxn id="62" idx="0"/>
          </p:cNvCxnSpPr>
          <p:nvPr/>
        </p:nvCxnSpPr>
        <p:spPr>
          <a:xfrm flipH="1">
            <a:off x="2946648" y="4445124"/>
            <a:ext cx="8414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4"/>
          <p:cNvCxnSpPr>
            <a:stCxn id="54" idx="7"/>
            <a:endCxn id="69" idx="3"/>
          </p:cNvCxnSpPr>
          <p:nvPr/>
        </p:nvCxnSpPr>
        <p:spPr>
          <a:xfrm>
            <a:off x="630855" y="3226591"/>
            <a:ext cx="948091" cy="11466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56"/>
          <p:cNvCxnSpPr>
            <a:stCxn id="55" idx="0"/>
            <a:endCxn id="69" idx="4"/>
          </p:cNvCxnSpPr>
          <p:nvPr/>
        </p:nvCxnSpPr>
        <p:spPr>
          <a:xfrm>
            <a:off x="668911" y="4445124"/>
            <a:ext cx="8802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9"/>
          <p:cNvSpPr/>
          <p:nvPr/>
        </p:nvSpPr>
        <p:spPr>
          <a:xfrm rot="5400000">
            <a:off x="2743200" y="4343400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9" name="橢圓 70"/>
          <p:cNvSpPr/>
          <p:nvPr/>
        </p:nvSpPr>
        <p:spPr>
          <a:xfrm rot="5400000">
            <a:off x="1549152" y="4343400"/>
            <a:ext cx="203448" cy="203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0" name="直線接點 71"/>
          <p:cNvCxnSpPr>
            <a:stCxn id="69" idx="0"/>
            <a:endCxn id="62" idx="4"/>
          </p:cNvCxnSpPr>
          <p:nvPr/>
        </p:nvCxnSpPr>
        <p:spPr>
          <a:xfrm>
            <a:off x="1752600" y="4445124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7235" y="273060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" y="2730609"/>
                <a:ext cx="36766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1578" y="2634734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78" y="2634734"/>
                <a:ext cx="35644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8978" y="396642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78" y="3966428"/>
                <a:ext cx="35067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6653" y="3949809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53" y="3949809"/>
                <a:ext cx="37792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1"/>
                <a:ext cx="8180386" cy="12953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Polygon with forks can be converted to equivalent polygon without forks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blow up.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1"/>
                <a:ext cx="8180386" cy="1295399"/>
              </a:xfrm>
              <a:blipFill rotWithShape="1">
                <a:blip r:embed="rId3" cstate="print"/>
                <a:stretch>
                  <a:fillRect l="-1714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5289" y="5638800"/>
                <a:ext cx="7922911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algorithm (without forks)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algorithm (with forks)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89" y="5638800"/>
                <a:ext cx="7922911" cy="68198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橢圓 88"/>
          <p:cNvSpPr/>
          <p:nvPr/>
        </p:nvSpPr>
        <p:spPr>
          <a:xfrm rot="5400000">
            <a:off x="3769568" y="40435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6" name="橢圓 90"/>
          <p:cNvSpPr/>
          <p:nvPr/>
        </p:nvSpPr>
        <p:spPr>
          <a:xfrm rot="5400000">
            <a:off x="457200" y="403860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 rot="5400000">
            <a:off x="2702768" y="40721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 rot="5400000">
            <a:off x="1526232" y="40721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9" name="橢圓 3"/>
          <p:cNvSpPr/>
          <p:nvPr/>
        </p:nvSpPr>
        <p:spPr>
          <a:xfrm rot="5400000">
            <a:off x="3985592" y="303542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0" name="橢圓 25"/>
          <p:cNvSpPr/>
          <p:nvPr/>
        </p:nvSpPr>
        <p:spPr>
          <a:xfrm rot="5400000">
            <a:off x="2897832" y="4199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1" name="直線接點 34"/>
          <p:cNvCxnSpPr>
            <a:stCxn id="89" idx="4"/>
            <a:endCxn id="90" idx="1"/>
          </p:cNvCxnSpPr>
          <p:nvPr/>
        </p:nvCxnSpPr>
        <p:spPr>
          <a:xfrm flipH="1">
            <a:off x="3020757" y="3107432"/>
            <a:ext cx="964835" cy="111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39"/>
          <p:cNvSpPr/>
          <p:nvPr/>
        </p:nvSpPr>
        <p:spPr>
          <a:xfrm rot="5400000">
            <a:off x="3985592" y="433576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3" name="直線接點 40"/>
          <p:cNvCxnSpPr>
            <a:stCxn id="89" idx="6"/>
            <a:endCxn id="92" idx="2"/>
          </p:cNvCxnSpPr>
          <p:nvPr/>
        </p:nvCxnSpPr>
        <p:spPr>
          <a:xfrm>
            <a:off x="4057600" y="3179440"/>
            <a:ext cx="0" cy="1156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45"/>
          <p:cNvSpPr/>
          <p:nvPr/>
        </p:nvSpPr>
        <p:spPr>
          <a:xfrm rot="5400000">
            <a:off x="673224" y="310743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5" name="橢圓 46"/>
          <p:cNvSpPr/>
          <p:nvPr/>
        </p:nvSpPr>
        <p:spPr>
          <a:xfrm rot="5400000">
            <a:off x="673224" y="43434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6" name="直線接點 47"/>
          <p:cNvCxnSpPr>
            <a:stCxn id="94" idx="6"/>
            <a:endCxn id="95" idx="2"/>
          </p:cNvCxnSpPr>
          <p:nvPr/>
        </p:nvCxnSpPr>
        <p:spPr>
          <a:xfrm>
            <a:off x="745232" y="3251448"/>
            <a:ext cx="0" cy="10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53"/>
          <p:cNvSpPr/>
          <p:nvPr/>
        </p:nvSpPr>
        <p:spPr>
          <a:xfrm rot="5400000">
            <a:off x="1763216" y="4199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8" name="直線接點 54"/>
          <p:cNvCxnSpPr>
            <a:stCxn id="94" idx="0"/>
            <a:endCxn id="97" idx="3"/>
          </p:cNvCxnSpPr>
          <p:nvPr/>
        </p:nvCxnSpPr>
        <p:spPr>
          <a:xfrm>
            <a:off x="817240" y="3179440"/>
            <a:ext cx="967067" cy="1041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56"/>
          <p:cNvCxnSpPr>
            <a:stCxn id="95" idx="0"/>
            <a:endCxn id="92" idx="4"/>
          </p:cNvCxnSpPr>
          <p:nvPr/>
        </p:nvCxnSpPr>
        <p:spPr>
          <a:xfrm flipV="1">
            <a:off x="817240" y="4407768"/>
            <a:ext cx="3168352" cy="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66"/>
          <p:cNvCxnSpPr>
            <a:stCxn id="97" idx="0"/>
            <a:endCxn id="90" idx="4"/>
          </p:cNvCxnSpPr>
          <p:nvPr/>
        </p:nvCxnSpPr>
        <p:spPr>
          <a:xfrm>
            <a:off x="1907232" y="4271392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89"/>
          <p:cNvSpPr/>
          <p:nvPr/>
        </p:nvSpPr>
        <p:spPr>
          <a:xfrm rot="5400000">
            <a:off x="3769568" y="281940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2" name="橢圓 91"/>
          <p:cNvSpPr/>
          <p:nvPr/>
        </p:nvSpPr>
        <p:spPr>
          <a:xfrm rot="5400000">
            <a:off x="457200" y="289140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3" name="橢圓 88"/>
          <p:cNvSpPr/>
          <p:nvPr/>
        </p:nvSpPr>
        <p:spPr>
          <a:xfrm rot="5400000">
            <a:off x="8110736" y="40435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4" name="橢圓 90"/>
          <p:cNvSpPr/>
          <p:nvPr/>
        </p:nvSpPr>
        <p:spPr>
          <a:xfrm rot="5400000">
            <a:off x="4798368" y="403860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5" name="橢圓 86"/>
          <p:cNvSpPr/>
          <p:nvPr/>
        </p:nvSpPr>
        <p:spPr>
          <a:xfrm rot="5400000">
            <a:off x="7043936" y="40721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6" name="橢圓 87"/>
          <p:cNvSpPr/>
          <p:nvPr/>
        </p:nvSpPr>
        <p:spPr>
          <a:xfrm rot="5400000">
            <a:off x="5867400" y="4072136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7" name="橢圓 3"/>
          <p:cNvSpPr/>
          <p:nvPr/>
        </p:nvSpPr>
        <p:spPr>
          <a:xfrm rot="5400000">
            <a:off x="8326760" y="303542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8" name="橢圓 25"/>
          <p:cNvSpPr/>
          <p:nvPr/>
        </p:nvSpPr>
        <p:spPr>
          <a:xfrm rot="5400000">
            <a:off x="7239000" y="4199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09" name="直線接點 34"/>
          <p:cNvCxnSpPr>
            <a:stCxn id="107" idx="4"/>
            <a:endCxn id="108" idx="1"/>
          </p:cNvCxnSpPr>
          <p:nvPr/>
        </p:nvCxnSpPr>
        <p:spPr>
          <a:xfrm flipH="1">
            <a:off x="7361925" y="3107432"/>
            <a:ext cx="964835" cy="111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橢圓 39"/>
          <p:cNvSpPr/>
          <p:nvPr/>
        </p:nvSpPr>
        <p:spPr>
          <a:xfrm rot="5400000">
            <a:off x="8326760" y="433576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11" name="直線接點 40"/>
          <p:cNvCxnSpPr>
            <a:stCxn id="107" idx="6"/>
            <a:endCxn id="110" idx="2"/>
          </p:cNvCxnSpPr>
          <p:nvPr/>
        </p:nvCxnSpPr>
        <p:spPr>
          <a:xfrm>
            <a:off x="8398768" y="3179440"/>
            <a:ext cx="0" cy="1156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45"/>
          <p:cNvSpPr/>
          <p:nvPr/>
        </p:nvSpPr>
        <p:spPr>
          <a:xfrm rot="5400000">
            <a:off x="5014392" y="310743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3" name="橢圓 46"/>
          <p:cNvSpPr/>
          <p:nvPr/>
        </p:nvSpPr>
        <p:spPr>
          <a:xfrm rot="5400000">
            <a:off x="5014392" y="434340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14" name="直線接點 47"/>
          <p:cNvCxnSpPr>
            <a:stCxn id="112" idx="6"/>
            <a:endCxn id="113" idx="2"/>
          </p:cNvCxnSpPr>
          <p:nvPr/>
        </p:nvCxnSpPr>
        <p:spPr>
          <a:xfrm>
            <a:off x="5086400" y="3251448"/>
            <a:ext cx="0" cy="10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橢圓 53"/>
          <p:cNvSpPr/>
          <p:nvPr/>
        </p:nvSpPr>
        <p:spPr>
          <a:xfrm rot="5400000">
            <a:off x="6104384" y="41993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16" name="直線接點 54"/>
          <p:cNvCxnSpPr>
            <a:stCxn id="112" idx="0"/>
            <a:endCxn id="115" idx="3"/>
          </p:cNvCxnSpPr>
          <p:nvPr/>
        </p:nvCxnSpPr>
        <p:spPr>
          <a:xfrm>
            <a:off x="5158408" y="3179440"/>
            <a:ext cx="967067" cy="1041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56"/>
          <p:cNvCxnSpPr>
            <a:stCxn id="113" idx="0"/>
            <a:endCxn id="110" idx="4"/>
          </p:cNvCxnSpPr>
          <p:nvPr/>
        </p:nvCxnSpPr>
        <p:spPr>
          <a:xfrm flipV="1">
            <a:off x="5158408" y="4407768"/>
            <a:ext cx="3168352" cy="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66"/>
          <p:cNvCxnSpPr>
            <a:stCxn id="115" idx="0"/>
            <a:endCxn id="108" idx="4"/>
          </p:cNvCxnSpPr>
          <p:nvPr/>
        </p:nvCxnSpPr>
        <p:spPr>
          <a:xfrm>
            <a:off x="6248400" y="4271392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89"/>
          <p:cNvSpPr/>
          <p:nvPr/>
        </p:nvSpPr>
        <p:spPr>
          <a:xfrm rot="5400000">
            <a:off x="8110736" y="2819400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0" name="橢圓 91"/>
          <p:cNvSpPr/>
          <p:nvPr/>
        </p:nvSpPr>
        <p:spPr>
          <a:xfrm rot="5400000">
            <a:off x="4798368" y="2891408"/>
            <a:ext cx="576064" cy="576064"/>
          </a:xfrm>
          <a:prstGeom prst="ellipse">
            <a:avLst/>
          </a:prstGeom>
          <a:solidFill>
            <a:srgbClr val="CC0000">
              <a:alpha val="2902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1" name="橢圓 39"/>
          <p:cNvSpPr/>
          <p:nvPr/>
        </p:nvSpPr>
        <p:spPr>
          <a:xfrm rot="5400000">
            <a:off x="6096000" y="4343400"/>
            <a:ext cx="144016" cy="14401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22" name="橢圓 39"/>
          <p:cNvSpPr/>
          <p:nvPr/>
        </p:nvSpPr>
        <p:spPr>
          <a:xfrm rot="5400000">
            <a:off x="7247384" y="4351784"/>
            <a:ext cx="144016" cy="14401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9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weakly simple polygon</a:t>
            </a:r>
            <a:br>
              <a:rPr lang="en-US" dirty="0" smtClean="0"/>
            </a:br>
            <a:r>
              <a:rPr lang="en-US" dirty="0" smtClean="0"/>
              <a:t>without forks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6716393"/>
                  </p:ext>
                </p:extLst>
              </p:nvPr>
            </p:nvGraphicFramePr>
            <p:xfrm>
              <a:off x="1447800" y="2895600"/>
              <a:ext cx="64008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0"/>
                    <a:gridCol w="2082800"/>
                    <a:gridCol w="2235200"/>
                  </a:tblGrid>
                  <a:tr h="5689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With spurs?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r>
                            <a:rPr lang="en-US" baseline="0" dirty="0" smtClean="0"/>
                            <a:t> (n = number of vertices)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Reference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251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 Spurs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251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With</a:t>
                          </a:r>
                          <a:r>
                            <a:rPr lang="en-US" baseline="0" dirty="0" smtClean="0"/>
                            <a:t> spurs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Cortese</a:t>
                          </a:r>
                          <a:r>
                            <a:rPr lang="en-US" dirty="0" smtClean="0"/>
                            <a:t> et al. 2009]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With spurs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This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paper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="" xmlns:p14="http://schemas.microsoft.com/office/powerpoint/2010/main" val="3306716393"/>
                  </p:ext>
                </p:extLst>
              </p:nvPr>
            </p:nvGraphicFramePr>
            <p:xfrm>
              <a:off x="1447800" y="2895600"/>
              <a:ext cx="64008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0"/>
                    <a:gridCol w="2082800"/>
                    <a:gridCol w="22352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With spurs?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r>
                            <a:rPr lang="en-US" baseline="0" dirty="0" smtClean="0"/>
                            <a:t> (n = number of vertices)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Reference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 Spurs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87" t="-183333" r="-10762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With</a:t>
                          </a:r>
                          <a:r>
                            <a:rPr lang="en-US" baseline="0" dirty="0" smtClean="0"/>
                            <a:t> spurs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87" t="-283333" r="-10762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Cortese</a:t>
                          </a:r>
                          <a:r>
                            <a:rPr lang="en-US" dirty="0" smtClean="0"/>
                            <a:t> et al. 2009]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With spurs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87" t="-365079" r="-107625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This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paper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9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1252</Words>
  <Application>Microsoft Office PowerPoint</Application>
  <PresentationFormat>On-screen Show (4:3)</PresentationFormat>
  <Paragraphs>136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Detecting Weakly Simply Polygon</vt:lpstr>
      <vt:lpstr>Motivation</vt:lpstr>
      <vt:lpstr>Definition</vt:lpstr>
      <vt:lpstr>A useful Characterization</vt:lpstr>
      <vt:lpstr>PowerPoint Presentation</vt:lpstr>
      <vt:lpstr>PowerPoint Presentation</vt:lpstr>
      <vt:lpstr>PowerPoint Presentation</vt:lpstr>
      <vt:lpstr>PowerPoint Presentation</vt:lpstr>
      <vt:lpstr>Detecting weakly simple polygon without forks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mgccl</dc:creator>
  <cp:lastModifiedBy>mgccl</cp:lastModifiedBy>
  <cp:revision>39</cp:revision>
  <dcterms:created xsi:type="dcterms:W3CDTF">2014-06-04T22:24:44Z</dcterms:created>
  <dcterms:modified xsi:type="dcterms:W3CDTF">2014-06-08T22:04:16Z</dcterms:modified>
</cp:coreProperties>
</file>