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userDrawn="1">
          <p15:clr>
            <a:srgbClr val="A4A3A4"/>
          </p15:clr>
        </p15:guide>
        <p15:guide id="3" orient="horz" pos="43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7" autoAdjust="0"/>
    <p:restoredTop sz="94660"/>
  </p:normalViewPr>
  <p:slideViewPr>
    <p:cSldViewPr snapToGrid="0" showGuides="1">
      <p:cViewPr varScale="1">
        <p:scale>
          <a:sx n="67" d="100"/>
          <a:sy n="67" d="100"/>
        </p:scale>
        <p:origin x="452" y="68"/>
      </p:cViewPr>
      <p:guideLst>
        <p:guide/>
        <p:guide orient="horz" pos="431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72094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018604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E242F8-034C-4087-9540-467D4A73CE6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003958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780749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E242F8-034C-4087-9540-467D4A73CE6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43600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42824521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5276191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192038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922265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0AA651-F796-4ABC-B638-1DE9B99E9416}" type="datetimeFigureOut">
              <a:rPr lang="en-IN" smtClean="0"/>
              <a:t>22-02-2021</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41591179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729989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A0AA651-F796-4ABC-B638-1DE9B99E9416}" type="datetimeFigureOut">
              <a:rPr lang="en-IN" smtClean="0"/>
              <a:t>22-02-2021</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575338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0AA651-F796-4ABC-B638-1DE9B99E9416}" type="datetimeFigureOut">
              <a:rPr lang="en-IN" smtClean="0"/>
              <a:t>22-02-2021</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135613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0AA651-F796-4ABC-B638-1DE9B99E9416}" type="datetimeFigureOut">
              <a:rPr lang="en-IN" smtClean="0"/>
              <a:t>22-02-2021</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0126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2239440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0AA651-F796-4ABC-B638-1DE9B99E9416}" type="datetimeFigureOut">
              <a:rPr lang="en-IN" smtClean="0"/>
              <a:t>22-02-2021</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5E242F8-034C-4087-9540-467D4A73CE68}" type="slidenum">
              <a:rPr lang="en-IN" smtClean="0"/>
              <a:t>‹#›</a:t>
            </a:fld>
            <a:endParaRPr lang="en-IN"/>
          </a:p>
        </p:txBody>
      </p:sp>
    </p:spTree>
    <p:extLst>
      <p:ext uri="{BB962C8B-B14F-4D97-AF65-F5344CB8AC3E}">
        <p14:creationId xmlns:p14="http://schemas.microsoft.com/office/powerpoint/2010/main" val="3407278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A0AA651-F796-4ABC-B638-1DE9B99E9416}" type="datetimeFigureOut">
              <a:rPr lang="en-IN" smtClean="0"/>
              <a:t>22-02-2021</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5E242F8-034C-4087-9540-467D4A73CE68}" type="slidenum">
              <a:rPr lang="en-IN" smtClean="0"/>
              <a:t>‹#›</a:t>
            </a:fld>
            <a:endParaRPr lang="en-IN"/>
          </a:p>
        </p:txBody>
      </p:sp>
    </p:spTree>
    <p:extLst>
      <p:ext uri="{BB962C8B-B14F-4D97-AF65-F5344CB8AC3E}">
        <p14:creationId xmlns:p14="http://schemas.microsoft.com/office/powerpoint/2010/main" val="1349547091"/>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898F-C467-4A9C-8AB9-36B2A8856736}"/>
              </a:ext>
            </a:extLst>
          </p:cNvPr>
          <p:cNvSpPr>
            <a:spLocks noGrp="1"/>
          </p:cNvSpPr>
          <p:nvPr>
            <p:ph type="ctrTitle"/>
          </p:nvPr>
        </p:nvSpPr>
        <p:spPr>
          <a:xfrm>
            <a:off x="1562100" y="1543049"/>
            <a:ext cx="9886951" cy="2075221"/>
          </a:xfrm>
        </p:spPr>
        <p:txBody>
          <a:bodyPr>
            <a:normAutofit fontScale="90000"/>
          </a:bodyPr>
          <a:lstStyle/>
          <a:p>
            <a:r>
              <a:rPr lang="en-IN" sz="3600" dirty="0">
                <a:latin typeface="Times New Roman" panose="02020603050405020304" pitchFamily="18" charset="0"/>
                <a:cs typeface="Times New Roman" panose="02020603050405020304" pitchFamily="18" charset="0"/>
              </a:rPr>
              <a:t>          WEB APPLICATION ON FERTILIZERS</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MANAGEMENT SYSTEM </a:t>
            </a: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br>
              <a:rPr lang="en-IN" sz="3600" dirty="0">
                <a:latin typeface="Times New Roman" panose="02020603050405020304" pitchFamily="18" charset="0"/>
                <a:cs typeface="Times New Roman" panose="02020603050405020304" pitchFamily="18" charset="0"/>
              </a:rPr>
            </a:br>
            <a:br>
              <a:rPr lang="en-IN" sz="3600" dirty="0">
                <a:latin typeface="Times New Roman" panose="02020603050405020304" pitchFamily="18" charset="0"/>
                <a:cs typeface="Times New Roman" panose="02020603050405020304" pitchFamily="18" charset="0"/>
              </a:rPr>
            </a:br>
            <a:r>
              <a:rPr lang="en-IN" sz="3600" dirty="0">
                <a:latin typeface="Times New Roman" panose="02020603050405020304" pitchFamily="18" charset="0"/>
                <a:cs typeface="Times New Roman" panose="02020603050405020304" pitchFamily="18" charset="0"/>
              </a:rPr>
              <a:t>                          </a:t>
            </a:r>
            <a:r>
              <a:rPr lang="en-IN" sz="2700" dirty="0">
                <a:latin typeface="Times New Roman" panose="02020603050405020304" pitchFamily="18" charset="0"/>
                <a:cs typeface="Times New Roman" panose="02020603050405020304" pitchFamily="18" charset="0"/>
              </a:rPr>
              <a:t>under the guidance of</a:t>
            </a:r>
            <a:br>
              <a:rPr lang="en-IN" sz="20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                                   Mr. V. RAJU</a:t>
            </a:r>
            <a:br>
              <a:rPr lang="en-IN" sz="2000" dirty="0">
                <a:latin typeface="Times New Roman" panose="02020603050405020304" pitchFamily="18" charset="0"/>
                <a:cs typeface="Times New Roman" panose="02020603050405020304" pitchFamily="18" charset="0"/>
              </a:rPr>
            </a:br>
            <a:r>
              <a:rPr lang="en-IN" sz="2700" dirty="0">
                <a:latin typeface="Times New Roman" panose="02020603050405020304" pitchFamily="18" charset="0"/>
                <a:cs typeface="Times New Roman" panose="02020603050405020304" pitchFamily="18" charset="0"/>
              </a:rPr>
              <a:t>                                     Associate Professor</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Batch No : 2</a:t>
            </a:r>
          </a:p>
        </p:txBody>
      </p:sp>
      <p:sp>
        <p:nvSpPr>
          <p:cNvPr id="3" name="Subtitle 2">
            <a:extLst>
              <a:ext uri="{FF2B5EF4-FFF2-40B4-BE49-F238E27FC236}">
                <a16:creationId xmlns:a16="http://schemas.microsoft.com/office/drawing/2014/main" id="{4651ECC9-9527-4EE1-82E2-FEE943C265CA}"/>
              </a:ext>
            </a:extLst>
          </p:cNvPr>
          <p:cNvSpPr>
            <a:spLocks noGrp="1"/>
          </p:cNvSpPr>
          <p:nvPr>
            <p:ph type="subTitle" idx="1"/>
          </p:nvPr>
        </p:nvSpPr>
        <p:spPr>
          <a:xfrm>
            <a:off x="7667625" y="4463845"/>
            <a:ext cx="4157431" cy="1691149"/>
          </a:xfrm>
        </p:spPr>
        <p:txBody>
          <a:bodyPr>
            <a:normAutofit fontScale="92500" lnSpcReduction="20000"/>
          </a:bodyPr>
          <a:lstStyle/>
          <a:p>
            <a:r>
              <a:rPr lang="en-IN" sz="22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SUBMITTED BY:</a:t>
            </a:r>
          </a:p>
          <a:p>
            <a:endParaRPr lang="en-IN"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endParaRPr>
          </a:p>
          <a:p>
            <a:r>
              <a:rPr lang="en-IN" sz="18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Yadama.Ruchitha-177Z1A05A2</a:t>
            </a:r>
          </a:p>
          <a:p>
            <a:r>
              <a:rPr lang="en-IN" sz="18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Palreddy.BinduBhargavi-177Z1A0578</a:t>
            </a:r>
          </a:p>
          <a:p>
            <a:r>
              <a:rPr lang="en-IN" sz="18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rPr>
              <a:t>Surannagari.Akhila-177Z1A0595</a:t>
            </a:r>
          </a:p>
        </p:txBody>
      </p:sp>
    </p:spTree>
    <p:extLst>
      <p:ext uri="{BB962C8B-B14F-4D97-AF65-F5344CB8AC3E}">
        <p14:creationId xmlns:p14="http://schemas.microsoft.com/office/powerpoint/2010/main" val="4261425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37545-622A-4823-B2FF-0E4E89FB31FD}"/>
              </a:ext>
            </a:extLst>
          </p:cNvPr>
          <p:cNvSpPr>
            <a:spLocks noGrp="1"/>
          </p:cNvSpPr>
          <p:nvPr>
            <p:ph type="title"/>
          </p:nvPr>
        </p:nvSpPr>
        <p:spPr/>
        <p:txBody>
          <a:bodyPr/>
          <a:lstStyle/>
          <a:p>
            <a:r>
              <a:rPr lang="en-IN" b="1" dirty="0">
                <a:solidFill>
                  <a:srgbClr val="000000"/>
                </a:solidFill>
                <a:effectLst/>
                <a:latin typeface="Times New Roman" panose="02020603050405020304" pitchFamily="18" charset="0"/>
                <a:ea typeface="Times New Roman" panose="02020603050405020304" pitchFamily="18" charset="0"/>
              </a:rPr>
              <a:t>Abstract:</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D05FCD29-2820-4D23-8043-CD95EC85E633}"/>
              </a:ext>
            </a:extLst>
          </p:cNvPr>
          <p:cNvSpPr>
            <a:spLocks noGrp="1"/>
          </p:cNvSpPr>
          <p:nvPr>
            <p:ph idx="1"/>
          </p:nvPr>
        </p:nvSpPr>
        <p:spPr>
          <a:xfrm>
            <a:off x="2589212" y="1645328"/>
            <a:ext cx="9145588" cy="3058752"/>
          </a:xfrm>
        </p:spPr>
        <p:txBody>
          <a:bodyPr>
            <a:normAutofit/>
          </a:bodyPr>
          <a:lstStyle/>
          <a:p>
            <a:r>
              <a:rPr lang="en-IN" dirty="0">
                <a:latin typeface="Times New Roman" panose="02020603050405020304" pitchFamily="18" charset="0"/>
                <a:cs typeface="Times New Roman" panose="02020603050405020304" pitchFamily="18" charset="0"/>
              </a:rPr>
              <a:t>Organic manure is very long term process and  very costly compared to chemical fertilizers. Some fields require only certain chemicals or minerals but where as in fertilizers and organic manure they contain various type of minerals and unwanted minerals may spoil the crop.1 </a:t>
            </a:r>
          </a:p>
          <a:p>
            <a:r>
              <a:rPr lang="en-IN" dirty="0">
                <a:latin typeface="Times New Roman" panose="02020603050405020304" pitchFamily="18" charset="0"/>
                <a:cs typeface="Times New Roman" panose="02020603050405020304" pitchFamily="18" charset="0"/>
              </a:rPr>
              <a:t>Supply of manure in INDIA has 3 major key factors they are government policies , accessibility of water , advertisements. </a:t>
            </a:r>
          </a:p>
          <a:p>
            <a:r>
              <a:rPr lang="en-IN" dirty="0">
                <a:latin typeface="Times New Roman" panose="02020603050405020304" pitchFamily="18" charset="0"/>
                <a:cs typeface="Times New Roman" panose="02020603050405020304" pitchFamily="18" charset="0"/>
              </a:rPr>
              <a:t> in fertilizer management we are having percentage of chemicals mentioned for every fertilizer and here cultivation groups can choose fertilizer according to soil requirements.</a:t>
            </a:r>
          </a:p>
          <a:p>
            <a:r>
              <a:rPr lang="en-IN" dirty="0">
                <a:latin typeface="Times New Roman" panose="02020603050405020304" pitchFamily="18" charset="0"/>
                <a:cs typeface="Times New Roman" panose="02020603050405020304" pitchFamily="18" charset="0"/>
              </a:rPr>
              <a:t>In fertilizer management system manager can enter fertilizer data record and check whether the client can see entire data about fertilizers.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953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ECE04-2EC2-445E-BB09-3304662A8EE3}"/>
              </a:ext>
            </a:extLst>
          </p:cNvPr>
          <p:cNvSpPr>
            <a:spLocks noGrp="1"/>
          </p:cNvSpPr>
          <p:nvPr>
            <p:ph type="title"/>
          </p:nvPr>
        </p:nvSpPr>
        <p:spPr/>
        <p:txBody>
          <a:bodyPr/>
          <a:lstStyle/>
          <a:p>
            <a:r>
              <a:rPr lang="en-IN"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Existing System:</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EC21F4F-D173-4832-9E61-2DAF85F2765B}"/>
              </a:ext>
            </a:extLst>
          </p:cNvPr>
          <p:cNvSpPr>
            <a:spLocks noGrp="1"/>
          </p:cNvSpPr>
          <p:nvPr>
            <p:ph idx="1"/>
          </p:nvPr>
        </p:nvSpPr>
        <p:spPr>
          <a:xfrm>
            <a:off x="2748267" y="1424926"/>
            <a:ext cx="8915400" cy="1525663"/>
          </a:xfrm>
        </p:spPr>
        <p:txBody>
          <a:bodyPr>
            <a:noAutofit/>
          </a:bodyPr>
          <a:lstStyle/>
          <a:p>
            <a:r>
              <a:rPr lang="en-IN" sz="2000" dirty="0">
                <a:solidFill>
                  <a:srgbClr val="3D3D3D"/>
                </a:solidFill>
                <a:effectLst/>
                <a:latin typeface="Times New Roman" panose="02020603050405020304" pitchFamily="18" charset="0"/>
                <a:ea typeface="Times New Roman" panose="02020603050405020304" pitchFamily="18" charset="0"/>
              </a:rPr>
              <a:t>The existing framework it is  totally a manual process and during this manual process there is more tendency of doing mistakes in choosing fertilizers . in existing system farmers cannot get required information of fertilizers used for their crop because of retail sellers.</a:t>
            </a:r>
            <a:endParaRPr lang="en-IN" sz="2000" dirty="0">
              <a:effectLst/>
              <a:latin typeface="Times New Roman" panose="02020603050405020304" pitchFamily="18" charset="0"/>
              <a:ea typeface="Times New Roman" panose="02020603050405020304" pitchFamily="18" charset="0"/>
            </a:endParaRPr>
          </a:p>
          <a:p>
            <a:endParaRPr lang="en-IN" sz="2000" dirty="0"/>
          </a:p>
        </p:txBody>
      </p:sp>
      <p:sp>
        <p:nvSpPr>
          <p:cNvPr id="9" name="TextBox 8">
            <a:extLst>
              <a:ext uri="{FF2B5EF4-FFF2-40B4-BE49-F238E27FC236}">
                <a16:creationId xmlns:a16="http://schemas.microsoft.com/office/drawing/2014/main" id="{D7768C6B-CC1C-40C0-BB69-3CD2CA95D7C4}"/>
              </a:ext>
            </a:extLst>
          </p:cNvPr>
          <p:cNvSpPr txBox="1"/>
          <p:nvPr/>
        </p:nvSpPr>
        <p:spPr>
          <a:xfrm>
            <a:off x="2592925" y="3792196"/>
            <a:ext cx="8597289" cy="2441694"/>
          </a:xfrm>
          <a:prstGeom prst="rect">
            <a:avLst/>
          </a:prstGeom>
          <a:noFill/>
        </p:spPr>
        <p:txBody>
          <a:bodyPr wrap="square" rtlCol="0">
            <a:spAutoFit/>
          </a:bodyPr>
          <a:lstStyle/>
          <a:p>
            <a:pPr marL="342900" lvl="0" indent="-342900">
              <a:lnSpc>
                <a:spcPct val="150000"/>
              </a:lnSpc>
              <a:spcAft>
                <a:spcPts val="800"/>
              </a:spcAft>
              <a:buFont typeface="+mj-lt"/>
              <a:buAutoNum type="arabicPeriod"/>
              <a:tabLst>
                <a:tab pos="4191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High chances to get cheated</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191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No exact information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mj-lt"/>
              <a:buAutoNum type="arabicPeriod"/>
              <a:tabLst>
                <a:tab pos="419100" algn="l"/>
              </a:tabLst>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Time consummation</a:t>
            </a:r>
          </a:p>
          <a:p>
            <a:pPr marL="342900" lvl="0" indent="-342900">
              <a:lnSpc>
                <a:spcPct val="150000"/>
              </a:lnSpc>
              <a:spcAft>
                <a:spcPts val="800"/>
              </a:spcAft>
              <a:buFont typeface="+mj-lt"/>
              <a:buAutoNum type="arabicPeriod"/>
              <a:tabLst>
                <a:tab pos="4191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No information regarding new fertilizers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CC82D728-6DA3-4804-87B8-92924F5F5597}"/>
              </a:ext>
            </a:extLst>
          </p:cNvPr>
          <p:cNvSpPr txBox="1"/>
          <p:nvPr/>
        </p:nvSpPr>
        <p:spPr>
          <a:xfrm flipH="1">
            <a:off x="2592925" y="2950589"/>
            <a:ext cx="9070742" cy="1200329"/>
          </a:xfrm>
          <a:prstGeom prst="rect">
            <a:avLst/>
          </a:prstGeom>
          <a:noFill/>
        </p:spPr>
        <p:txBody>
          <a:bodyPr wrap="square" rtlCol="0">
            <a:spAutoFit/>
          </a:bodyPr>
          <a:lstStyle/>
          <a:p>
            <a:pPr algn="just"/>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Disadvantage: </a:t>
            </a:r>
            <a:r>
              <a:rPr lang="en-IN" sz="1800" dirty="0">
                <a:solidFill>
                  <a:srgbClr val="000000"/>
                </a:solidFill>
                <a:effectLst/>
                <a:latin typeface="Times New Roman" panose="02020603050405020304" pitchFamily="18" charset="0"/>
                <a:ea typeface="Times New Roman" panose="02020603050405020304" pitchFamily="18" charset="0"/>
              </a:rPr>
              <a:t>There are few dis-advantages identified in the existing system and are defined below:</a:t>
            </a:r>
            <a:endParaRPr lang="en-IN" sz="1800" dirty="0">
              <a:effectLst/>
              <a:latin typeface="Times New Roman" panose="02020603050405020304" pitchFamily="18" charset="0"/>
              <a:ea typeface="Times New Roman" panose="02020603050405020304" pitchFamily="18" charset="0"/>
            </a:endParaRPr>
          </a:p>
          <a:p>
            <a:pPr algn="just" fontAlgn="base"/>
            <a:r>
              <a:rPr lang="en-IN" sz="1800" dirty="0">
                <a:solidFill>
                  <a:srgbClr val="000000"/>
                </a:solidFill>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49265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20D83-016F-4467-986D-FFEC70BCEFD6}"/>
              </a:ext>
            </a:extLst>
          </p:cNvPr>
          <p:cNvSpPr>
            <a:spLocks noGrp="1"/>
          </p:cNvSpPr>
          <p:nvPr>
            <p:ph type="title"/>
          </p:nvPr>
        </p:nvSpPr>
        <p:spPr>
          <a:xfrm>
            <a:off x="2592925" y="996942"/>
            <a:ext cx="8911687" cy="663152"/>
          </a:xfrm>
        </p:spPr>
        <p:txBody>
          <a:bodyPr>
            <a:normAutofit fontScale="90000"/>
          </a:bodyPr>
          <a:lstStyle/>
          <a:p>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BD96F90-6E2E-4B25-B3ED-3EB47609C0E3}"/>
              </a:ext>
            </a:extLst>
          </p:cNvPr>
          <p:cNvSpPr>
            <a:spLocks noGrp="1"/>
          </p:cNvSpPr>
          <p:nvPr>
            <p:ph idx="1"/>
          </p:nvPr>
        </p:nvSpPr>
        <p:spPr>
          <a:xfrm>
            <a:off x="2168371" y="2268212"/>
            <a:ext cx="8915400" cy="2951857"/>
          </a:xfrm>
        </p:spPr>
        <p:txBody>
          <a:bodyPr>
            <a:noAutofit/>
          </a:bodyPr>
          <a:lstStyle/>
          <a:p>
            <a:pPr marL="0" lvl="0" indent="0">
              <a:lnSpc>
                <a:spcPct val="150000"/>
              </a:lnSpc>
              <a:spcAft>
                <a:spcPts val="800"/>
              </a:spcAft>
              <a:buNone/>
              <a:tabLst>
                <a:tab pos="419100" algn="l"/>
              </a:tabLst>
            </a:pPr>
            <a:r>
              <a:rPr lang="en-IN" dirty="0">
                <a:effectLst/>
                <a:latin typeface="Times New Roman" panose="02020603050405020304" pitchFamily="18" charset="0"/>
                <a:ea typeface="Calibri" panose="020F0502020204030204" pitchFamily="34" charset="0"/>
                <a:cs typeface="Times New Roman" panose="02020603050405020304" pitchFamily="18" charset="0"/>
              </a:rPr>
              <a:t>In this application cultivators can have information regarding the fertilizer such as </a:t>
            </a:r>
            <a:r>
              <a:rPr lang="en-IN" dirty="0">
                <a:latin typeface="Times New Roman" panose="02020603050405020304" pitchFamily="18" charset="0"/>
                <a:ea typeface="Calibri" panose="020F0502020204030204" pitchFamily="34" charset="0"/>
                <a:cs typeface="Times New Roman" panose="02020603050405020304" pitchFamily="18" charset="0"/>
              </a:rPr>
              <a:t>cost of each fertilizer and what kind of fertilizer to use for a particular </a:t>
            </a:r>
            <a:r>
              <a:rPr lang="en-IN" dirty="0" err="1">
                <a:latin typeface="Times New Roman" panose="02020603050405020304" pitchFamily="18" charset="0"/>
                <a:ea typeface="Calibri" panose="020F0502020204030204" pitchFamily="34" charset="0"/>
                <a:cs typeface="Times New Roman" panose="02020603050405020304" pitchFamily="18" charset="0"/>
              </a:rPr>
              <a:t>crop</a:t>
            </a:r>
            <a:r>
              <a:rPr lang="en-IN" dirty="0" err="1">
                <a:effectLst/>
                <a:latin typeface="Times New Roman" panose="02020603050405020304" pitchFamily="18" charset="0"/>
                <a:ea typeface="Calibri" panose="020F0502020204030204" pitchFamily="34" charset="0"/>
                <a:cs typeface="Times New Roman" panose="02020603050405020304" pitchFamily="18" charset="0"/>
              </a:rPr>
              <a:t>we</a:t>
            </a:r>
            <a:r>
              <a:rPr lang="en-IN" dirty="0">
                <a:effectLst/>
                <a:latin typeface="Times New Roman" panose="02020603050405020304" pitchFamily="18" charset="0"/>
                <a:ea typeface="Calibri" panose="020F0502020204030204" pitchFamily="34" charset="0"/>
                <a:cs typeface="Times New Roman" panose="02020603050405020304" pitchFamily="18" charset="0"/>
              </a:rPr>
              <a:t> can over come major loop likes  high chances to get cheated , no exact information , time consummation , no information regarding new fertilizers . By this system there will be more advantage to cultivation group</a:t>
            </a:r>
            <a:endParaRPr lang="en-IN" dirty="0"/>
          </a:p>
        </p:txBody>
      </p:sp>
      <p:sp>
        <p:nvSpPr>
          <p:cNvPr id="5" name="TextBox 4">
            <a:extLst>
              <a:ext uri="{FF2B5EF4-FFF2-40B4-BE49-F238E27FC236}">
                <a16:creationId xmlns:a16="http://schemas.microsoft.com/office/drawing/2014/main" id="{DC2BC934-1784-4F5B-9E6C-E9FC511BC7EC}"/>
              </a:ext>
            </a:extLst>
          </p:cNvPr>
          <p:cNvSpPr txBox="1"/>
          <p:nvPr/>
        </p:nvSpPr>
        <p:spPr>
          <a:xfrm>
            <a:off x="2168371" y="1238793"/>
            <a:ext cx="6094520" cy="646331"/>
          </a:xfrm>
          <a:prstGeom prst="rect">
            <a:avLst/>
          </a:prstGeom>
          <a:noFill/>
        </p:spPr>
        <p:txBody>
          <a:bodyPr wrap="square">
            <a:spAutoFit/>
          </a:bodyPr>
          <a:lstStyle/>
          <a:p>
            <a:r>
              <a:rPr lang="en-IN" sz="3600" b="1" dirty="0">
                <a:effectLst/>
                <a:latin typeface="Times New Roman" panose="02020603050405020304" pitchFamily="18" charset="0"/>
                <a:ea typeface="Calibri" panose="020F0502020204030204" pitchFamily="34" charset="0"/>
                <a:cs typeface="Times New Roman" panose="02020603050405020304" pitchFamily="18" charset="0"/>
              </a:rPr>
              <a:t>Proposed System:</a:t>
            </a:r>
            <a:endParaRPr lang="en-IN" sz="3600" b="1"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3726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19D00-32C7-43B0-8389-3C0CC921CEEB}"/>
              </a:ext>
            </a:extLst>
          </p:cNvPr>
          <p:cNvSpPr>
            <a:spLocks noGrp="1"/>
          </p:cNvSpPr>
          <p:nvPr>
            <p:ph type="title"/>
          </p:nvPr>
        </p:nvSpPr>
        <p:spPr>
          <a:xfrm>
            <a:off x="1583703" y="810554"/>
            <a:ext cx="2630079" cy="424207"/>
          </a:xfrm>
        </p:spPr>
        <p:txBody>
          <a:bodyPr>
            <a:normAutofit fontScale="90000"/>
          </a:bodyPr>
          <a:lstStyle/>
          <a:p>
            <a:pPr indent="457200" algn="just" rtl="0">
              <a:spcBef>
                <a:spcPts val="0"/>
              </a:spcBef>
              <a:spcAft>
                <a:spcPts val="0"/>
              </a:spcAft>
            </a:pPr>
            <a:r>
              <a:rPr lang="en-IN" sz="2200" b="1" dirty="0"/>
              <a:t>Advantages: </a:t>
            </a:r>
            <a:br>
              <a:rPr lang="en-US" sz="1100" b="0" dirty="0">
                <a:effectLst/>
              </a:rPr>
            </a:br>
            <a:br>
              <a:rPr lang="en-US" sz="1100" dirty="0"/>
            </a:br>
            <a:endParaRPr lang="en-IN" sz="2000" b="1" dirty="0"/>
          </a:p>
        </p:txBody>
      </p:sp>
      <p:sp>
        <p:nvSpPr>
          <p:cNvPr id="3" name="Content Placeholder 2">
            <a:extLst>
              <a:ext uri="{FF2B5EF4-FFF2-40B4-BE49-F238E27FC236}">
                <a16:creationId xmlns:a16="http://schemas.microsoft.com/office/drawing/2014/main" id="{28FAE490-FEF6-4DDC-B055-75374F61E3E1}"/>
              </a:ext>
            </a:extLst>
          </p:cNvPr>
          <p:cNvSpPr>
            <a:spLocks noGrp="1"/>
          </p:cNvSpPr>
          <p:nvPr>
            <p:ph idx="1"/>
          </p:nvPr>
        </p:nvSpPr>
        <p:spPr>
          <a:xfrm>
            <a:off x="2334688" y="2256131"/>
            <a:ext cx="8157345" cy="3365369"/>
          </a:xfrm>
        </p:spPr>
        <p:txBody>
          <a:bodyPr>
            <a:normAutofit fontScale="85000" lnSpcReduction="20000"/>
          </a:bodyPr>
          <a:lstStyle/>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Less human error</a:t>
            </a:r>
          </a:p>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Strength and strain can be reduced</a:t>
            </a:r>
          </a:p>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High security</a:t>
            </a:r>
          </a:p>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Easy to handle</a:t>
            </a:r>
          </a:p>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Easy </a:t>
            </a:r>
            <a:r>
              <a:rPr lang="en-IN" sz="1900" dirty="0">
                <a:latin typeface="Times New Roman" panose="02020603050405020304" pitchFamily="18" charset="0"/>
                <a:ea typeface="Calibri" panose="020F0502020204030204" pitchFamily="34" charset="0"/>
                <a:cs typeface="Times New Roman" panose="02020603050405020304" pitchFamily="18" charset="0"/>
              </a:rPr>
              <a:t>to know cost of fertilizers</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IN" sz="1900" dirty="0">
                <a:effectLst/>
                <a:latin typeface="Times New Roman" panose="02020603050405020304" pitchFamily="18" charset="0"/>
                <a:ea typeface="Calibri" panose="020F0502020204030204" pitchFamily="34" charset="0"/>
                <a:cs typeface="Times New Roman" panose="02020603050405020304" pitchFamily="18" charset="0"/>
              </a:rPr>
              <a:t>Easy record keeping of new fertilizers</a:t>
            </a:r>
          </a:p>
          <a:p>
            <a:endParaRPr lang="en-IN" dirty="0"/>
          </a:p>
        </p:txBody>
      </p:sp>
      <p:sp>
        <p:nvSpPr>
          <p:cNvPr id="4" name="TextBox 3">
            <a:extLst>
              <a:ext uri="{FF2B5EF4-FFF2-40B4-BE49-F238E27FC236}">
                <a16:creationId xmlns:a16="http://schemas.microsoft.com/office/drawing/2014/main" id="{D7D1D03A-58E7-4FB8-9DE9-E05A6FEDB428}"/>
              </a:ext>
            </a:extLst>
          </p:cNvPr>
          <p:cNvSpPr txBox="1"/>
          <p:nvPr/>
        </p:nvSpPr>
        <p:spPr>
          <a:xfrm>
            <a:off x="2177591" y="1336174"/>
            <a:ext cx="9596487" cy="1200329"/>
          </a:xfrm>
          <a:prstGeom prst="rect">
            <a:avLst/>
          </a:prstGeom>
          <a:noFill/>
        </p:spPr>
        <p:txBody>
          <a:bodyPr wrap="square" rtlCol="0">
            <a:spAutoFit/>
          </a:bodyPr>
          <a:lstStyle/>
          <a:p>
            <a:pPr indent="457200" algn="just" rtl="0">
              <a:spcBef>
                <a:spcPts val="0"/>
              </a:spcBef>
              <a:spcAft>
                <a:spcPts val="0"/>
              </a:spcAft>
            </a:pPr>
            <a:r>
              <a:rPr lang="en-US" b="0" i="0" strike="noStrike" dirty="0">
                <a:solidFill>
                  <a:srgbClr val="000000"/>
                </a:solidFill>
                <a:effectLst/>
                <a:latin typeface="Times New Roman" panose="02020603050405020304" pitchFamily="18" charset="0"/>
              </a:rPr>
              <a:t>There are advantages in the proposed system which could overcome the drawbacks of the existing system and are defined below</a:t>
            </a:r>
            <a:r>
              <a:rPr lang="en-US" sz="1800" b="0" i="0" u="none" strike="noStrike" dirty="0">
                <a:solidFill>
                  <a:srgbClr val="000000"/>
                </a:solidFill>
                <a:effectLst/>
                <a:latin typeface="Times New Roman" panose="02020603050405020304" pitchFamily="18" charset="0"/>
              </a:rPr>
              <a:t>:</a:t>
            </a:r>
            <a:endParaRPr lang="en-US" b="0" dirty="0">
              <a:effectLst/>
            </a:endParaRPr>
          </a:p>
          <a:p>
            <a:br>
              <a:rPr lang="en-US" dirty="0"/>
            </a:br>
            <a:endParaRPr lang="en-IN" dirty="0"/>
          </a:p>
        </p:txBody>
      </p:sp>
    </p:spTree>
    <p:extLst>
      <p:ext uri="{BB962C8B-B14F-4D97-AF65-F5344CB8AC3E}">
        <p14:creationId xmlns:p14="http://schemas.microsoft.com/office/powerpoint/2010/main" val="2378512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9FBF-12B9-4B38-A325-E80D3007D0E6}"/>
              </a:ext>
            </a:extLst>
          </p:cNvPr>
          <p:cNvSpPr>
            <a:spLocks noGrp="1"/>
          </p:cNvSpPr>
          <p:nvPr>
            <p:ph type="title"/>
          </p:nvPr>
        </p:nvSpPr>
        <p:spPr/>
        <p:txBody>
          <a:bodyPr>
            <a:normAutofit fontScale="90000"/>
          </a:bodyPr>
          <a:lstStyle/>
          <a:p>
            <a:pPr>
              <a:lnSpc>
                <a:spcPct val="150000"/>
              </a:lnSpc>
              <a:spcAft>
                <a:spcPts val="800"/>
              </a:spcAft>
              <a:tabLst>
                <a:tab pos="228600" algn="l"/>
              </a:tabLst>
            </a:pPr>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FF7D21-9059-4404-A77F-A72A830C80FB}"/>
              </a:ext>
            </a:extLst>
          </p:cNvPr>
          <p:cNvSpPr>
            <a:spLocks noGrp="1"/>
          </p:cNvSpPr>
          <p:nvPr>
            <p:ph idx="1"/>
          </p:nvPr>
        </p:nvSpPr>
        <p:spPr>
          <a:xfrm>
            <a:off x="2589212" y="2133600"/>
            <a:ext cx="8915400" cy="3220720"/>
          </a:xfrm>
        </p:spPr>
        <p:txBody>
          <a:bodyPr/>
          <a:lstStyle/>
          <a:p>
            <a:pPr marL="0" indent="0" algn="just">
              <a:lnSpc>
                <a:spcPct val="150000"/>
              </a:lnSpc>
              <a:spcAft>
                <a:spcPts val="800"/>
              </a:spcAft>
              <a:buNone/>
            </a:pP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Mobile which has below features</a:t>
            </a:r>
          </a:p>
          <a:p>
            <a:pPr algn="just">
              <a:lnSpc>
                <a:spcPct val="150000"/>
              </a:lnSpc>
              <a:spcAft>
                <a:spcPts val="800"/>
              </a:spcAf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Sd card</a:t>
            </a:r>
          </a:p>
          <a:p>
            <a:pPr algn="just">
              <a:lnSpc>
                <a:spcPct val="150000"/>
              </a:lnSpc>
              <a:spcAft>
                <a:spcPts val="800"/>
              </a:spcAf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Sim card</a:t>
            </a:r>
          </a:p>
          <a:p>
            <a:pPr algn="just">
              <a:lnSpc>
                <a:spcPct val="150000"/>
              </a:lnSpc>
              <a:spcAft>
                <a:spcPts val="800"/>
              </a:spcAft>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Ram-4gb</a:t>
            </a:r>
          </a:p>
          <a:p>
            <a:pPr algn="just">
              <a:lnSpc>
                <a:spcPct val="150000"/>
              </a:lnSpc>
              <a:spcAft>
                <a:spcPts val="800"/>
              </a:spcAft>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algn="just">
              <a:lnSpc>
                <a:spcPct val="150000"/>
              </a:lnSpc>
              <a:spcAft>
                <a:spcPts val="800"/>
              </a:spcAft>
              <a:buFont typeface="Wingdings" panose="05000000000000000000" pitchFamily="2" charset="2"/>
              <a:buChar char="§"/>
            </a:pPr>
            <a:endParaRPr lang="en-IN" dirty="0"/>
          </a:p>
          <a:p>
            <a:pPr marL="0" lvl="0" indent="0" algn="just">
              <a:lnSpc>
                <a:spcPct val="150000"/>
              </a:lnSpc>
              <a:spcAft>
                <a:spcPts val="800"/>
              </a:spcAft>
              <a:buNone/>
            </a:pPr>
            <a:endParaRPr lang="en-IN" dirty="0"/>
          </a:p>
          <a:p>
            <a:pPr marL="342900" lvl="0" indent="-342900" algn="just">
              <a:lnSpc>
                <a:spcPct val="150000"/>
              </a:lnSpc>
              <a:spcAft>
                <a:spcPts val="800"/>
              </a:spcAft>
              <a:buFont typeface="Wingdings" panose="05000000000000000000" pitchFamily="2" charset="2"/>
              <a:buChar char=""/>
            </a:pPr>
            <a:endParaRPr lang="en-IN" dirty="0"/>
          </a:p>
        </p:txBody>
      </p:sp>
    </p:spTree>
    <p:extLst>
      <p:ext uri="{BB962C8B-B14F-4D97-AF65-F5344CB8AC3E}">
        <p14:creationId xmlns:p14="http://schemas.microsoft.com/office/powerpoint/2010/main" val="89998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90D6-7187-4F25-852F-5ACC6BC33F15}"/>
              </a:ext>
            </a:extLst>
          </p:cNvPr>
          <p:cNvSpPr>
            <a:spLocks noGrp="1"/>
          </p:cNvSpPr>
          <p:nvPr>
            <p:ph type="title"/>
          </p:nvPr>
        </p:nvSpPr>
        <p:spPr>
          <a:xfrm>
            <a:off x="1983326" y="686634"/>
            <a:ext cx="4683198" cy="681059"/>
          </a:xfrm>
        </p:spPr>
        <p:txBody>
          <a:bodyPr>
            <a:normAutofit fontScale="90000"/>
          </a:bodyPr>
          <a:lstStyle/>
          <a:p>
            <a:r>
              <a:rPr lang="en-IN"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br>
              <a:rPr lang="en-IN" sz="18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86A98D54-625E-46FF-BE7A-69755386AD3F}"/>
              </a:ext>
            </a:extLst>
          </p:cNvPr>
          <p:cNvSpPr>
            <a:spLocks noGrp="1"/>
          </p:cNvSpPr>
          <p:nvPr>
            <p:ph idx="1"/>
          </p:nvPr>
        </p:nvSpPr>
        <p:spPr>
          <a:xfrm>
            <a:off x="2933544" y="1735017"/>
            <a:ext cx="5507526" cy="1477329"/>
          </a:xfrm>
        </p:spPr>
        <p:txBody>
          <a:bodyPr>
            <a:normAutofit/>
          </a:bodyPr>
          <a:lstStyle/>
          <a:p>
            <a:pPr>
              <a:buFont typeface="Wingdings" panose="05000000000000000000" pitchFamily="2" charset="2"/>
              <a:buChar char="Ø"/>
            </a:pPr>
            <a:r>
              <a:rPr lang="en-IN" dirty="0"/>
              <a:t>Php</a:t>
            </a:r>
          </a:p>
          <a:p>
            <a:pPr>
              <a:buFont typeface="Wingdings" panose="05000000000000000000" pitchFamily="2" charset="2"/>
              <a:buChar char="Ø"/>
            </a:pPr>
            <a:r>
              <a:rPr lang="en-IN" dirty="0"/>
              <a:t>Java script</a:t>
            </a:r>
          </a:p>
          <a:p>
            <a:pPr>
              <a:buFont typeface="Wingdings" panose="05000000000000000000" pitchFamily="2" charset="2"/>
              <a:buChar char="Ø"/>
            </a:pPr>
            <a:r>
              <a:rPr lang="en-IN" dirty="0"/>
              <a:t>Html </a:t>
            </a:r>
          </a:p>
        </p:txBody>
      </p:sp>
      <p:sp>
        <p:nvSpPr>
          <p:cNvPr id="4" name="TextBox 3">
            <a:extLst>
              <a:ext uri="{FF2B5EF4-FFF2-40B4-BE49-F238E27FC236}">
                <a16:creationId xmlns:a16="http://schemas.microsoft.com/office/drawing/2014/main" id="{5F72F9C5-C854-42DE-B2CF-EF17743507B7}"/>
              </a:ext>
            </a:extLst>
          </p:cNvPr>
          <p:cNvSpPr txBox="1"/>
          <p:nvPr/>
        </p:nvSpPr>
        <p:spPr>
          <a:xfrm>
            <a:off x="2121763" y="3429000"/>
            <a:ext cx="4314548"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 :</a:t>
            </a:r>
          </a:p>
        </p:txBody>
      </p:sp>
      <p:sp>
        <p:nvSpPr>
          <p:cNvPr id="5" name="TextBox 4">
            <a:extLst>
              <a:ext uri="{FF2B5EF4-FFF2-40B4-BE49-F238E27FC236}">
                <a16:creationId xmlns:a16="http://schemas.microsoft.com/office/drawing/2014/main" id="{BEEE7F6A-047F-4AF7-8409-DDECED41828C}"/>
              </a:ext>
            </a:extLst>
          </p:cNvPr>
          <p:cNvSpPr txBox="1"/>
          <p:nvPr/>
        </p:nvSpPr>
        <p:spPr>
          <a:xfrm>
            <a:off x="2840854" y="4385569"/>
            <a:ext cx="7918882" cy="1477328"/>
          </a:xfrm>
          <a:prstGeom prst="rect">
            <a:avLst/>
          </a:prstGeom>
          <a:noFill/>
        </p:spPr>
        <p:txBody>
          <a:bodyPr wrap="square" rtlCol="0">
            <a:spAutoFit/>
          </a:bodyPr>
          <a:lstStyle/>
          <a:p>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the end of this project, we have acquired the result of an accurate fertilizer for particular crop . In comparison to existing modules, this proposed module is prevent from getting cheated and more helpful for cultivation group . this application can give accurate information regarding fertilizers .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11670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181488-996D-4AB6-922A-2C23E782A1CD}"/>
              </a:ext>
            </a:extLst>
          </p:cNvPr>
          <p:cNvSpPr txBox="1"/>
          <p:nvPr/>
        </p:nvSpPr>
        <p:spPr>
          <a:xfrm>
            <a:off x="3803285" y="2659559"/>
            <a:ext cx="6846276" cy="923330"/>
          </a:xfrm>
          <a:prstGeom prst="rect">
            <a:avLst/>
          </a:prstGeom>
          <a:noFill/>
        </p:spPr>
        <p:txBody>
          <a:bodyPr wrap="square" rtlCol="0">
            <a:spAutoFit/>
          </a:bodyPr>
          <a:lstStyle/>
          <a:p>
            <a:r>
              <a:rPr lang="en-IN" sz="5400" b="1" i="1" dirty="0">
                <a:latin typeface="Segoe Script" panose="030B0504020000000003" pitchFamily="66" charset="0"/>
                <a:cs typeface="Times New Roman" panose="02020603050405020304" pitchFamily="18" charset="0"/>
              </a:rPr>
              <a:t>Thank You</a:t>
            </a:r>
          </a:p>
        </p:txBody>
      </p:sp>
    </p:spTree>
    <p:extLst>
      <p:ext uri="{BB962C8B-B14F-4D97-AF65-F5344CB8AC3E}">
        <p14:creationId xmlns:p14="http://schemas.microsoft.com/office/powerpoint/2010/main" val="267810870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51</TotalTime>
  <Words>440</Words>
  <Application>Microsoft Office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Calibri</vt:lpstr>
      <vt:lpstr>Century Gothic</vt:lpstr>
      <vt:lpstr>Segoe Script</vt:lpstr>
      <vt:lpstr>Segoe UI Historic</vt:lpstr>
      <vt:lpstr>Symbol</vt:lpstr>
      <vt:lpstr>Times New Roman</vt:lpstr>
      <vt:lpstr>Wingdings</vt:lpstr>
      <vt:lpstr>Wingdings 3</vt:lpstr>
      <vt:lpstr>Wisp</vt:lpstr>
      <vt:lpstr>          WEB APPLICATION ON FERTILIZERS                      MANAGEMENT SYSTEM                                                                                                 under the guidance of                                    Mr. V. RAJU                                      Associate Professor                                                           Batch No : 2</vt:lpstr>
      <vt:lpstr>Abstract: </vt:lpstr>
      <vt:lpstr>Existing System: </vt:lpstr>
      <vt:lpstr> </vt:lpstr>
      <vt:lpstr>Advantages:   </vt:lpstr>
      <vt:lpstr>Hardware Requirements  </vt:lpstr>
      <vt:lpstr>Software Requirements: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APPLICATION ON FERTILIZERS MANAGEMENT SYSTEM</dc:title>
  <dc:creator>Ruchitha Reddy</dc:creator>
  <cp:lastModifiedBy>bindubhargavi342@outlook.com</cp:lastModifiedBy>
  <cp:revision>41</cp:revision>
  <dcterms:created xsi:type="dcterms:W3CDTF">2020-09-20T11:22:40Z</dcterms:created>
  <dcterms:modified xsi:type="dcterms:W3CDTF">2021-02-22T05:24:57Z</dcterms:modified>
</cp:coreProperties>
</file>