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81" r:id="rId2"/>
    <p:sldId id="272" r:id="rId3"/>
    <p:sldId id="269" r:id="rId4"/>
    <p:sldId id="282" r:id="rId5"/>
    <p:sldId id="270" r:id="rId6"/>
    <p:sldId id="283" r:id="rId7"/>
    <p:sldId id="271" r:id="rId8"/>
    <p:sldId id="284" r:id="rId9"/>
    <p:sldId id="262" r:id="rId10"/>
    <p:sldId id="285" r:id="rId11"/>
    <p:sldId id="287" r:id="rId12"/>
    <p:sldId id="286" r:id="rId13"/>
    <p:sldId id="288" r:id="rId14"/>
    <p:sldId id="278" r:id="rId15"/>
    <p:sldId id="289" r:id="rId16"/>
    <p:sldId id="273" r:id="rId17"/>
    <p:sldId id="274" r:id="rId18"/>
    <p:sldId id="275" r:id="rId19"/>
    <p:sldId id="277" r:id="rId20"/>
    <p:sldId id="276" r:id="rId21"/>
    <p:sldId id="268"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orient="horz" pos="431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dubhargavi342@outlook.com" initials="b" lastIdx="1" clrIdx="0">
    <p:extLst>
      <p:ext uri="{19B8F6BF-5375-455C-9EA6-DF929625EA0E}">
        <p15:presenceInfo xmlns:p15="http://schemas.microsoft.com/office/powerpoint/2012/main" userId="7e73886affa3a9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4660"/>
  </p:normalViewPr>
  <p:slideViewPr>
    <p:cSldViewPr snapToGrid="0" showGuides="1">
      <p:cViewPr varScale="1">
        <p:scale>
          <a:sx n="77" d="100"/>
          <a:sy n="77" d="100"/>
        </p:scale>
        <p:origin x="88" y="204"/>
      </p:cViewPr>
      <p:guideLst>
        <p:guide/>
        <p:guide orient="horz" pos="43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dubhargavi342@outlook.com" userId="7e73886affa3a994" providerId="LiveId" clId="{3507D86C-22CF-4255-BB49-E6FB5EBF51C3}"/>
    <pc:docChg chg="modSld">
      <pc:chgData name="bindubhargavi342@outlook.com" userId="7e73886affa3a994" providerId="LiveId" clId="{3507D86C-22CF-4255-BB49-E6FB5EBF51C3}" dt="2022-01-24T16:52:19.997" v="0" actId="1076"/>
      <pc:docMkLst>
        <pc:docMk/>
      </pc:docMkLst>
      <pc:sldChg chg="modSp mod">
        <pc:chgData name="bindubhargavi342@outlook.com" userId="7e73886affa3a994" providerId="LiveId" clId="{3507D86C-22CF-4255-BB49-E6FB5EBF51C3}" dt="2022-01-24T16:52:19.997" v="0" actId="1076"/>
        <pc:sldMkLst>
          <pc:docMk/>
          <pc:sldMk cId="1607266925" sldId="281"/>
        </pc:sldMkLst>
        <pc:spChg chg="mod">
          <ac:chgData name="bindubhargavi342@outlook.com" userId="7e73886affa3a994" providerId="LiveId" clId="{3507D86C-22CF-4255-BB49-E6FB5EBF51C3}" dt="2022-01-24T16:52:19.997" v="0" actId="1076"/>
          <ac:spMkLst>
            <pc:docMk/>
            <pc:sldMk cId="1607266925" sldId="281"/>
            <ac:spMk id="2" creationId="{46F8C66D-D44F-4651-A22E-EE45225FD5C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4258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16768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08700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4680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540596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0AA651-F796-4ABC-B638-1DE9B99E9416}"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20484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A0AA651-F796-4ABC-B638-1DE9B99E9416}"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349760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240153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871808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63AF6-9668-4C4B-8850-F541D2832F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062442-7655-4FCE-A6E9-EB1C05A4D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0FEFE-A6C4-479B-A66A-3EC273C173DF}"/>
              </a:ext>
            </a:extLst>
          </p:cNvPr>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a:extLst>
              <a:ext uri="{FF2B5EF4-FFF2-40B4-BE49-F238E27FC236}">
                <a16:creationId xmlns:a16="http://schemas.microsoft.com/office/drawing/2014/main" id="{4D8B39E2-0BD5-45C8-8249-88D861D76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CD3FF-4982-424A-93F1-E75E758B5DD5}"/>
              </a:ext>
            </a:extLst>
          </p:cNvPr>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92491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14043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AA651-F796-4ABC-B638-1DE9B99E9416}"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73615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13597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AA651-F796-4ABC-B638-1DE9B99E9416}"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290333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AA651-F796-4ABC-B638-1DE9B99E9416}"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37723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A0AA651-F796-4ABC-B638-1DE9B99E9416}"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262387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5767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50592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A0AA651-F796-4ABC-B638-1DE9B99E9416}" type="datetimeFigureOut">
              <a:rPr lang="en-IN" smtClean="0"/>
              <a:t>24-01-2022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5E242F8-034C-4087-9540-467D4A73CE68}" type="slidenum">
              <a:rPr lang="en-IN" smtClean="0"/>
              <a:t>‹#›</a:t>
            </a:fld>
            <a:endParaRPr lang="en-IN"/>
          </a:p>
        </p:txBody>
      </p:sp>
    </p:spTree>
    <p:extLst>
      <p:ext uri="{BB962C8B-B14F-4D97-AF65-F5344CB8AC3E}">
        <p14:creationId xmlns:p14="http://schemas.microsoft.com/office/powerpoint/2010/main" val="361231256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C66D-D44F-4651-A22E-EE45225FD5C0}"/>
              </a:ext>
            </a:extLst>
          </p:cNvPr>
          <p:cNvSpPr>
            <a:spLocks noGrp="1"/>
          </p:cNvSpPr>
          <p:nvPr>
            <p:ph type="title"/>
          </p:nvPr>
        </p:nvSpPr>
        <p:spPr>
          <a:xfrm>
            <a:off x="764146" y="194734"/>
            <a:ext cx="10364451" cy="872068"/>
          </a:xfrm>
        </p:spPr>
        <p:txBody>
          <a:bodyPr>
            <a:normAutofit fontScale="90000"/>
          </a:bodyPr>
          <a:lstStyle/>
          <a:p>
            <a:r>
              <a:rPr lang="en-US" dirty="0">
                <a:latin typeface="Times New Roman" panose="02020603050405020304" pitchFamily="18" charset="0"/>
                <a:cs typeface="Times New Roman" panose="02020603050405020304" pitchFamily="18" charset="0"/>
              </a:rPr>
              <a:t>Web </a:t>
            </a:r>
            <a:r>
              <a:rPr lang="en-US" sz="3100"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on fertilizer management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50D7DF-2E89-4FAE-9716-F3ECE3DDB62A}"/>
              </a:ext>
            </a:extLst>
          </p:cNvPr>
          <p:cNvSpPr>
            <a:spLocks noGrp="1"/>
          </p:cNvSpPr>
          <p:nvPr>
            <p:ph sz="quarter" idx="13"/>
          </p:nvPr>
        </p:nvSpPr>
        <p:spPr>
          <a:xfrm>
            <a:off x="342901" y="1066802"/>
            <a:ext cx="11591924" cy="5791197"/>
          </a:xfrm>
        </p:spPr>
        <p:txBody>
          <a:bodyPr>
            <a:normAutofit fontScale="25000" lnSpcReduction="20000"/>
          </a:bodyPr>
          <a:lstStyle/>
          <a:p>
            <a:pPr marL="0" indent="0" algn="ctr">
              <a:buNone/>
            </a:pPr>
            <a:r>
              <a:rPr lang="en-US" sz="5600" b="1" dirty="0">
                <a:latin typeface="Times New Roman" panose="02020603050405020304" pitchFamily="18" charset="0"/>
                <a:cs typeface="Times New Roman" panose="02020603050405020304" pitchFamily="18" charset="0"/>
              </a:rPr>
              <a:t>Under the Guidance</a:t>
            </a:r>
          </a:p>
          <a:p>
            <a:pPr marL="0" indent="0" algn="ctr">
              <a:buNone/>
            </a:pPr>
            <a:r>
              <a:rPr lang="en-US" sz="5600" dirty="0">
                <a:latin typeface="Times New Roman" panose="02020603050405020304" pitchFamily="18" charset="0"/>
                <a:cs typeface="Times New Roman" panose="02020603050405020304" pitchFamily="18" charset="0"/>
              </a:rPr>
              <a:t>Mr. v. </a:t>
            </a:r>
            <a:r>
              <a:rPr lang="en-US" sz="5600" dirty="0" err="1">
                <a:latin typeface="Times New Roman" panose="02020603050405020304" pitchFamily="18" charset="0"/>
                <a:cs typeface="Times New Roman" panose="02020603050405020304" pitchFamily="18" charset="0"/>
              </a:rPr>
              <a:t>raju</a:t>
            </a:r>
            <a:endParaRPr lang="en-US" sz="5600" dirty="0">
              <a:latin typeface="Times New Roman" panose="02020603050405020304" pitchFamily="18" charset="0"/>
              <a:cs typeface="Times New Roman" panose="02020603050405020304" pitchFamily="18" charset="0"/>
            </a:endParaRPr>
          </a:p>
          <a:p>
            <a:pPr marL="0" indent="0" algn="ctr">
              <a:buNone/>
            </a:pPr>
            <a:r>
              <a:rPr lang="en-US" sz="5600" dirty="0">
                <a:latin typeface="Times New Roman" panose="02020603050405020304" pitchFamily="18" charset="0"/>
                <a:cs typeface="Times New Roman" panose="02020603050405020304" pitchFamily="18" charset="0"/>
              </a:rPr>
              <a:t> Associate professor</a:t>
            </a:r>
          </a:p>
          <a:p>
            <a:pPr marL="0" indent="0" algn="ctr">
              <a:buNone/>
            </a:pPr>
            <a:r>
              <a:rPr lang="en-US" sz="5600" dirty="0">
                <a:latin typeface="Times New Roman" panose="02020603050405020304" pitchFamily="18" charset="0"/>
                <a:cs typeface="Times New Roman" panose="02020603050405020304" pitchFamily="18" charset="0"/>
              </a:rPr>
              <a:t>BATCH-2</a:t>
            </a:r>
          </a:p>
          <a:p>
            <a:endParaRPr lang="en-US" sz="6400" dirty="0">
              <a:latin typeface="Arial Rounded MT Bold" pitchFamily="34"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sz="5600" dirty="0">
                <a:latin typeface="Times New Roman" panose="02020603050405020304" pitchFamily="18" charset="0"/>
                <a:cs typeface="Times New Roman" panose="02020603050405020304" pitchFamily="18" charset="0"/>
              </a:rPr>
              <a:t>SCHOOL OF  </a:t>
            </a:r>
            <a:r>
              <a:rPr lang="en-IN" sz="5600" dirty="0" err="1">
                <a:latin typeface="Times New Roman" panose="02020603050405020304" pitchFamily="18" charset="0"/>
                <a:cs typeface="Times New Roman" panose="02020603050405020304" pitchFamily="18" charset="0"/>
              </a:rPr>
              <a:t>ENGINEERINg</a:t>
            </a:r>
            <a:endParaRPr lang="en-IN" sz="5600" dirty="0">
              <a:latin typeface="Times New Roman" panose="02020603050405020304" pitchFamily="18" charset="0"/>
              <a:cs typeface="Times New Roman" panose="02020603050405020304" pitchFamily="18" charset="0"/>
            </a:endParaRPr>
          </a:p>
          <a:p>
            <a:pPr marL="0" indent="0" algn="ctr">
              <a:buNone/>
            </a:pPr>
            <a:r>
              <a:rPr lang="en-IN" sz="5600" dirty="0">
                <a:latin typeface="Times New Roman" panose="02020603050405020304" pitchFamily="18" charset="0"/>
                <a:cs typeface="Times New Roman" panose="02020603050405020304" pitchFamily="18" charset="0"/>
              </a:rPr>
              <a:t>Department of Computer Science and Engineering</a:t>
            </a:r>
          </a:p>
          <a:p>
            <a:pPr marL="0" indent="0" algn="ctr">
              <a:buNone/>
            </a:pPr>
            <a:r>
              <a:rPr lang="en-IN" sz="5600" dirty="0">
                <a:latin typeface="Times New Roman" panose="02020603050405020304" pitchFamily="18" charset="0"/>
                <a:cs typeface="Times New Roman" panose="02020603050405020304" pitchFamily="18" charset="0"/>
              </a:rPr>
              <a:t>NALLA NARASIMHA REDDY </a:t>
            </a:r>
          </a:p>
          <a:p>
            <a:pPr marL="0" indent="0" algn="ctr">
              <a:buNone/>
            </a:pPr>
            <a:r>
              <a:rPr lang="en-IN" sz="5600" dirty="0">
                <a:latin typeface="Times New Roman" panose="02020603050405020304" pitchFamily="18" charset="0"/>
                <a:cs typeface="Times New Roman" panose="02020603050405020304" pitchFamily="18" charset="0"/>
              </a:rPr>
              <a:t>EDUCATION SOCIETY’S GROUP OF INSTITUTIONS</a:t>
            </a:r>
          </a:p>
          <a:p>
            <a:pPr marL="0" indent="0" algn="ctr">
              <a:buNone/>
            </a:pPr>
            <a:r>
              <a:rPr lang="en-IN" sz="5600" dirty="0" err="1">
                <a:latin typeface="Times New Roman" panose="02020603050405020304" pitchFamily="18" charset="0"/>
                <a:cs typeface="Times New Roman" panose="02020603050405020304" pitchFamily="18" charset="0"/>
              </a:rPr>
              <a:t>Chowdariguda</a:t>
            </a:r>
            <a:r>
              <a:rPr lang="en-IN" sz="5600" dirty="0">
                <a:latin typeface="Times New Roman" panose="02020603050405020304" pitchFamily="18" charset="0"/>
                <a:cs typeface="Times New Roman" panose="02020603050405020304" pitchFamily="18" charset="0"/>
              </a:rPr>
              <a:t>(VIII) </a:t>
            </a:r>
            <a:r>
              <a:rPr lang="en-IN" sz="5600" dirty="0" err="1">
                <a:latin typeface="Times New Roman" panose="02020603050405020304" pitchFamily="18" charset="0"/>
                <a:cs typeface="Times New Roman" panose="02020603050405020304" pitchFamily="18" charset="0"/>
              </a:rPr>
              <a:t>Korremula</a:t>
            </a:r>
            <a:r>
              <a:rPr lang="en-IN" sz="5600" dirty="0">
                <a:latin typeface="Times New Roman" panose="02020603050405020304" pitchFamily="18" charset="0"/>
                <a:cs typeface="Times New Roman" panose="02020603050405020304" pitchFamily="18" charset="0"/>
              </a:rPr>
              <a:t> ’x’ roads, via  </a:t>
            </a:r>
            <a:r>
              <a:rPr lang="en-IN" sz="5600" dirty="0" err="1">
                <a:latin typeface="Times New Roman" panose="02020603050405020304" pitchFamily="18" charset="0"/>
                <a:cs typeface="Times New Roman" panose="02020603050405020304" pitchFamily="18" charset="0"/>
              </a:rPr>
              <a:t>Narapally</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Ghatkesar</a:t>
            </a:r>
            <a:r>
              <a:rPr lang="en-IN" sz="5600" dirty="0">
                <a:latin typeface="Times New Roman" panose="02020603050405020304" pitchFamily="18" charset="0"/>
                <a:cs typeface="Times New Roman" panose="02020603050405020304" pitchFamily="18" charset="0"/>
              </a:rPr>
              <a:t>(Mandal)</a:t>
            </a:r>
          </a:p>
          <a:p>
            <a:pPr marL="0" indent="0" algn="ctr">
              <a:buNone/>
            </a:pPr>
            <a:r>
              <a:rPr lang="en-IN" sz="5600" dirty="0" err="1">
                <a:latin typeface="Times New Roman" panose="02020603050405020304" pitchFamily="18" charset="0"/>
                <a:cs typeface="Times New Roman" panose="02020603050405020304" pitchFamily="18" charset="0"/>
              </a:rPr>
              <a:t>Medchal</a:t>
            </a:r>
            <a:r>
              <a:rPr lang="en-IN" sz="5600" dirty="0">
                <a:latin typeface="Times New Roman" panose="02020603050405020304" pitchFamily="18" charset="0"/>
                <a:cs typeface="Times New Roman" panose="02020603050405020304" pitchFamily="18" charset="0"/>
              </a:rPr>
              <a:t>(</a:t>
            </a:r>
            <a:r>
              <a:rPr lang="en-IN" sz="5600" dirty="0" err="1">
                <a:latin typeface="Times New Roman" panose="02020603050405020304" pitchFamily="18" charset="0"/>
                <a:cs typeface="Times New Roman" panose="02020603050405020304" pitchFamily="18" charset="0"/>
              </a:rPr>
              <a:t>Dist</a:t>
            </a:r>
            <a:r>
              <a:rPr lang="en-IN" sz="5600" dirty="0">
                <a:latin typeface="Times New Roman" panose="02020603050405020304" pitchFamily="18" charset="0"/>
                <a:cs typeface="Times New Roman" panose="02020603050405020304" pitchFamily="18" charset="0"/>
              </a:rPr>
              <a:t>),Telangana-500088</a:t>
            </a:r>
          </a:p>
          <a:p>
            <a:pPr marL="0" indent="0" algn="ctr">
              <a:buNone/>
            </a:pPr>
            <a:r>
              <a:rPr lang="en-IN" sz="5600" dirty="0">
                <a:latin typeface="Times New Roman" panose="02020603050405020304" pitchFamily="18" charset="0"/>
                <a:cs typeface="Times New Roman" panose="02020603050405020304" pitchFamily="18" charset="0"/>
              </a:rPr>
              <a:t>2021</a:t>
            </a:r>
          </a:p>
          <a:p>
            <a:pPr marL="0" indent="0" algn="r">
              <a:buNone/>
            </a:pPr>
            <a:r>
              <a:rPr lang="en-IN" sz="5000" dirty="0">
                <a:latin typeface="Times New Roman" panose="02020603050405020304" pitchFamily="18" charset="0"/>
                <a:cs typeface="Times New Roman" panose="02020603050405020304" pitchFamily="18" charset="0"/>
              </a:rPr>
              <a:t>SUBMITTED BY</a:t>
            </a:r>
          </a:p>
          <a:p>
            <a:pPr marL="0" indent="0" algn="r">
              <a:buNone/>
            </a:pPr>
            <a:r>
              <a:rPr lang="en-IN" sz="5000" dirty="0">
                <a:latin typeface="Times New Roman" panose="02020603050405020304" pitchFamily="18" charset="0"/>
                <a:cs typeface="Times New Roman" panose="02020603050405020304" pitchFamily="18" charset="0"/>
              </a:rPr>
              <a:t>Y.RUCHITHA  177Z1A05A2</a:t>
            </a:r>
          </a:p>
          <a:p>
            <a:pPr marL="0" indent="0" algn="r">
              <a:buNone/>
            </a:pPr>
            <a:r>
              <a:rPr lang="en-IN" sz="5000" dirty="0">
                <a:latin typeface="Times New Roman" panose="02020603050405020304" pitchFamily="18" charset="0"/>
                <a:cs typeface="Times New Roman" panose="02020603050405020304" pitchFamily="18" charset="0"/>
              </a:rPr>
              <a:t>P.BINDU BHARGAVI  177Z1A0578</a:t>
            </a:r>
          </a:p>
          <a:p>
            <a:pPr marL="0" indent="0" algn="r">
              <a:buNone/>
            </a:pPr>
            <a:r>
              <a:rPr lang="en-IN" sz="5000" dirty="0">
                <a:latin typeface="Times New Roman" panose="02020603050405020304" pitchFamily="18" charset="0"/>
                <a:cs typeface="Times New Roman" panose="02020603050405020304" pitchFamily="18" charset="0"/>
              </a:rPr>
              <a:t>S.AKHILA  177Z1A0595</a:t>
            </a:r>
          </a:p>
          <a:p>
            <a:pPr marL="0" indent="0" algn="ctr">
              <a:buNone/>
            </a:pPr>
            <a:r>
              <a:rPr lang="en-IN" sz="3500"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 </a:t>
            </a:r>
            <a:r>
              <a:rPr lang="en-IN" sz="3500" dirty="0">
                <a:latin typeface="Times New Roman" panose="02020603050405020304" pitchFamily="18" charset="0"/>
                <a:cs typeface="Times New Roman" panose="02020603050405020304" pitchFamily="18" charset="0"/>
              </a:rPr>
              <a:t>                                                                                                                                                                                                                                                                                                                                                             </a:t>
            </a:r>
          </a:p>
          <a:p>
            <a:pPr marL="0" indent="0" algn="ctr">
              <a:buNone/>
            </a:pPr>
            <a:r>
              <a:rPr lang="en-IN" sz="3500" dirty="0">
                <a:latin typeface="Times New Roman" panose="02020603050405020304" pitchFamily="18" charset="0"/>
                <a:cs typeface="Times New Roman" panose="02020603050405020304" pitchFamily="18" charset="0"/>
              </a:rPr>
              <a:t>                                                                                                                                                                                                                                                                                            </a:t>
            </a:r>
          </a:p>
          <a:p>
            <a:pPr marL="0" indent="0" algn="ctr">
              <a:buNone/>
            </a:pPr>
            <a:endParaRPr lang="en-IN" sz="35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descr="College logo 1">
            <a:extLst>
              <a:ext uri="{FF2B5EF4-FFF2-40B4-BE49-F238E27FC236}">
                <a16:creationId xmlns:a16="http://schemas.microsoft.com/office/drawing/2014/main" id="{9D63FAD5-F228-429B-9124-AF7FF250C12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8300" y="2352676"/>
            <a:ext cx="1323976" cy="628650"/>
          </a:xfrm>
          <a:prstGeom prst="rect">
            <a:avLst/>
          </a:prstGeom>
          <a:noFill/>
          <a:ln>
            <a:noFill/>
          </a:ln>
        </p:spPr>
      </p:pic>
    </p:spTree>
    <p:extLst>
      <p:ext uri="{BB962C8B-B14F-4D97-AF65-F5344CB8AC3E}">
        <p14:creationId xmlns:p14="http://schemas.microsoft.com/office/powerpoint/2010/main" val="1607266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3D27-4680-4715-8569-645C48FA45F0}"/>
              </a:ext>
            </a:extLst>
          </p:cNvPr>
          <p:cNvSpPr>
            <a:spLocks noGrp="1"/>
          </p:cNvSpPr>
          <p:nvPr>
            <p:ph type="title"/>
          </p:nvPr>
        </p:nvSpPr>
        <p:spPr>
          <a:xfrm>
            <a:off x="913776" y="190500"/>
            <a:ext cx="2277099" cy="733425"/>
          </a:xfrm>
        </p:spPr>
        <p:txBody>
          <a:bodyPr>
            <a:normAutofit fontScale="90000"/>
          </a:bodyPr>
          <a:lstStyle/>
          <a:p>
            <a:r>
              <a:rPr lang="en-US" sz="3200" dirty="0">
                <a:latin typeface="Times New Roman" panose="02020603050405020304" pitchFamily="18" charset="0"/>
                <a:cs typeface="Times New Roman" panose="02020603050405020304" pitchFamily="18" charset="0"/>
              </a:rPr>
              <a:t>Modules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t</a:t>
            </a:r>
            <a:endParaRPr lang="en-IN"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12F4E61-FA26-4C24-A5A7-6F8554CFE8EF}"/>
              </a:ext>
            </a:extLst>
          </p:cNvPr>
          <p:cNvSpPr>
            <a:spLocks noGrp="1"/>
          </p:cNvSpPr>
          <p:nvPr>
            <p:ph idx="1"/>
          </p:nvPr>
        </p:nvSpPr>
        <p:spPr>
          <a:xfrm>
            <a:off x="913775" y="657225"/>
            <a:ext cx="10364452" cy="5133976"/>
          </a:xfrm>
        </p:spPr>
        <p:txBody>
          <a:bodyPr>
            <a:normAutofit fontScale="92500" lnSpcReduction="20000"/>
          </a:bodyPr>
          <a:lstStyle/>
          <a:p>
            <a:r>
              <a:rPr lang="en-US" sz="2400" cap="none" dirty="0">
                <a:latin typeface="Times New Roman" panose="02020603050405020304" pitchFamily="18" charset="0"/>
                <a:cs typeface="Times New Roman" panose="02020603050405020304" pitchFamily="18" charset="0"/>
              </a:rPr>
              <a:t>There are two types of modules :</a:t>
            </a:r>
          </a:p>
          <a:p>
            <a:pPr marL="0" indent="0">
              <a:buNone/>
            </a:pPr>
            <a:r>
              <a:rPr lang="en-US" sz="2400" cap="none" dirty="0">
                <a:latin typeface="Times New Roman" panose="02020603050405020304" pitchFamily="18" charset="0"/>
                <a:cs typeface="Times New Roman" panose="02020603050405020304" pitchFamily="18" charset="0"/>
              </a:rPr>
              <a:t>  1. Structural Module</a:t>
            </a:r>
          </a:p>
          <a:p>
            <a:pPr marL="0" indent="0">
              <a:buNone/>
            </a:pPr>
            <a:r>
              <a:rPr lang="en-US" sz="2400" cap="none" dirty="0">
                <a:latin typeface="Times New Roman" panose="02020603050405020304" pitchFamily="18" charset="0"/>
                <a:cs typeface="Times New Roman" panose="02020603050405020304" pitchFamily="18" charset="0"/>
              </a:rPr>
              <a:t>  2. Deployment module</a:t>
            </a:r>
          </a:p>
          <a:p>
            <a:pPr marL="0" indent="0">
              <a:buNone/>
            </a:pPr>
            <a:r>
              <a:rPr lang="en-US" sz="3500" cap="none" dirty="0">
                <a:latin typeface="Times New Roman" panose="02020603050405020304" pitchFamily="18" charset="0"/>
                <a:cs typeface="Times New Roman" panose="02020603050405020304" pitchFamily="18" charset="0"/>
              </a:rPr>
              <a:t>STRUCTURAL MODULE :</a:t>
            </a:r>
          </a:p>
          <a:p>
            <a:r>
              <a:rPr lang="en-US" sz="2400" cap="none" dirty="0">
                <a:latin typeface="Times New Roman" panose="02020603050405020304" pitchFamily="18" charset="0"/>
                <a:cs typeface="Times New Roman" panose="02020603050405020304" pitchFamily="18" charset="0"/>
              </a:rPr>
              <a:t>Structural model represents the frameworks for the system and this framework is the place where all other components exist.</a:t>
            </a:r>
          </a:p>
          <a:p>
            <a:r>
              <a:rPr lang="en-US" sz="2400" cap="none" dirty="0">
                <a:latin typeface="Times New Roman" panose="02020603050405020304" pitchFamily="18" charset="0"/>
                <a:cs typeface="Times New Roman" panose="02020603050405020304" pitchFamily="18" charset="0"/>
              </a:rPr>
              <a:t>The Structural model never describes the dynamic  </a:t>
            </a:r>
            <a:r>
              <a:rPr lang="en-US" sz="2400" cap="none" dirty="0" err="1">
                <a:latin typeface="Times New Roman" panose="02020603050405020304" pitchFamily="18" charset="0"/>
                <a:cs typeface="Times New Roman" panose="02020603050405020304" pitchFamily="18" charset="0"/>
              </a:rPr>
              <a:t>Behaviour</a:t>
            </a:r>
            <a:r>
              <a:rPr lang="en-US" sz="2400" cap="none" dirty="0">
                <a:latin typeface="Times New Roman" panose="02020603050405020304" pitchFamily="18" charset="0"/>
                <a:cs typeface="Times New Roman" panose="02020603050405020304" pitchFamily="18" charset="0"/>
              </a:rPr>
              <a:t> of the system.</a:t>
            </a:r>
          </a:p>
          <a:p>
            <a:r>
              <a:rPr lang="en-US" sz="2400" cap="none" dirty="0">
                <a:latin typeface="Times New Roman" panose="02020603050405020304" pitchFamily="18" charset="0"/>
                <a:cs typeface="Times New Roman" panose="02020603050405020304" pitchFamily="18" charset="0"/>
              </a:rPr>
              <a:t>It consist of  following UML diagrams: </a:t>
            </a:r>
          </a:p>
          <a:p>
            <a:pPr marL="0" indent="0">
              <a:buNone/>
            </a:pPr>
            <a:r>
              <a:rPr lang="en-US" sz="2400" cap="none" dirty="0">
                <a:latin typeface="Times New Roman" panose="02020603050405020304" pitchFamily="18" charset="0"/>
                <a:cs typeface="Times New Roman" panose="02020603050405020304" pitchFamily="18" charset="0"/>
              </a:rPr>
              <a:t>  1. Class Diagram</a:t>
            </a:r>
          </a:p>
          <a:p>
            <a:pPr marL="0" indent="0">
              <a:buNone/>
            </a:pPr>
            <a:r>
              <a:rPr lang="en-US" sz="2400" cap="none" dirty="0">
                <a:latin typeface="Times New Roman" panose="02020603050405020304" pitchFamily="18" charset="0"/>
                <a:cs typeface="Times New Roman" panose="02020603050405020304" pitchFamily="18" charset="0"/>
              </a:rPr>
              <a:t>  2. Deployment Diagram</a:t>
            </a:r>
          </a:p>
          <a:p>
            <a:pPr marL="0" indent="0">
              <a:buNone/>
            </a:pPr>
            <a:r>
              <a:rPr lang="en-US" sz="2400" cap="none" dirty="0">
                <a:latin typeface="Times New Roman" panose="02020603050405020304" pitchFamily="18" charset="0"/>
                <a:cs typeface="Times New Roman" panose="02020603050405020304" pitchFamily="18" charset="0"/>
              </a:rPr>
              <a:t>            </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29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A96D-608A-4784-BB11-29BF75BF55F0}"/>
              </a:ext>
            </a:extLst>
          </p:cNvPr>
          <p:cNvSpPr>
            <a:spLocks noGrp="1"/>
          </p:cNvSpPr>
          <p:nvPr>
            <p:ph type="title"/>
          </p:nvPr>
        </p:nvSpPr>
        <p:spPr>
          <a:xfrm>
            <a:off x="532775" y="189892"/>
            <a:ext cx="4182100" cy="1115033"/>
          </a:xfrm>
        </p:spPr>
        <p:txBody>
          <a:bodyPr>
            <a:normAutofit/>
          </a:bodyPr>
          <a:lstStyle/>
          <a:p>
            <a:r>
              <a:rPr lang="en-US" sz="3200" dirty="0">
                <a:latin typeface="Times New Roman" panose="02020603050405020304" pitchFamily="18" charset="0"/>
                <a:cs typeface="Times New Roman" panose="02020603050405020304" pitchFamily="18" charset="0"/>
              </a:rPr>
              <a:t>CLASS DIAGRAM :</a:t>
            </a:r>
            <a:endParaRPr lang="en-IN" sz="3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3EF4262-A845-4702-AE4E-8CFACAC298A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19200" y="1371600"/>
            <a:ext cx="9591675" cy="5019675"/>
          </a:xfrm>
          <a:prstGeom prst="rect">
            <a:avLst/>
          </a:prstGeom>
        </p:spPr>
      </p:pic>
    </p:spTree>
    <p:extLst>
      <p:ext uri="{BB962C8B-B14F-4D97-AF65-F5344CB8AC3E}">
        <p14:creationId xmlns:p14="http://schemas.microsoft.com/office/powerpoint/2010/main" val="98621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20EA47-A6B8-4EED-A993-AA76BDD3981D}"/>
              </a:ext>
            </a:extLst>
          </p:cNvPr>
          <p:cNvSpPr>
            <a:spLocks noGrp="1"/>
          </p:cNvSpPr>
          <p:nvPr>
            <p:ph type="title"/>
          </p:nvPr>
        </p:nvSpPr>
        <p:spPr>
          <a:xfrm>
            <a:off x="295276" y="123825"/>
            <a:ext cx="5524500" cy="1190625"/>
          </a:xfrm>
        </p:spPr>
        <p:txBody>
          <a:bodyPr>
            <a:normAutofit/>
          </a:bodyPr>
          <a:lstStyle/>
          <a:p>
            <a:r>
              <a:rPr lang="en-US" sz="3200" dirty="0">
                <a:latin typeface="Times New Roman" panose="02020603050405020304" pitchFamily="18" charset="0"/>
                <a:cs typeface="Times New Roman" panose="02020603050405020304" pitchFamily="18" charset="0"/>
              </a:rPr>
              <a:t>DEPLOYMENT DIAGRAM :</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9F152D-7533-4E56-88CA-344D99EF1588}"/>
              </a:ext>
            </a:extLst>
          </p:cNvPr>
          <p:cNvPicPr/>
          <p:nvPr/>
        </p:nvPicPr>
        <p:blipFill>
          <a:blip r:embed="rId2">
            <a:extLst>
              <a:ext uri="{28A0092B-C50C-407E-A947-70E740481C1C}">
                <a14:useLocalDpi xmlns:a14="http://schemas.microsoft.com/office/drawing/2010/main" val="0"/>
              </a:ext>
            </a:extLst>
          </a:blip>
          <a:stretch>
            <a:fillRect/>
          </a:stretch>
        </p:blipFill>
        <p:spPr>
          <a:xfrm>
            <a:off x="2057400" y="1523999"/>
            <a:ext cx="7886700" cy="4600575"/>
          </a:xfrm>
          <a:prstGeom prst="rect">
            <a:avLst/>
          </a:prstGeom>
        </p:spPr>
      </p:pic>
    </p:spTree>
    <p:extLst>
      <p:ext uri="{BB962C8B-B14F-4D97-AF65-F5344CB8AC3E}">
        <p14:creationId xmlns:p14="http://schemas.microsoft.com/office/powerpoint/2010/main" val="271019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BC3C-D877-4DD0-9154-66AFAA15454C}"/>
              </a:ext>
            </a:extLst>
          </p:cNvPr>
          <p:cNvSpPr>
            <a:spLocks noGrp="1"/>
          </p:cNvSpPr>
          <p:nvPr>
            <p:ph type="title"/>
          </p:nvPr>
        </p:nvSpPr>
        <p:spPr>
          <a:xfrm>
            <a:off x="276225" y="304800"/>
            <a:ext cx="5591175" cy="1009650"/>
          </a:xfrm>
        </p:spPr>
        <p:txBody>
          <a:bodyPr>
            <a:normAutofit/>
          </a:bodyPr>
          <a:lstStyle/>
          <a:p>
            <a:r>
              <a:rPr lang="en-US" sz="3200" dirty="0">
                <a:latin typeface="Times New Roman" panose="02020603050405020304" pitchFamily="18" charset="0"/>
                <a:cs typeface="Times New Roman" panose="02020603050405020304" pitchFamily="18" charset="0"/>
              </a:rPr>
              <a:t>BEHAVIOUR DIAGRAM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616E15-266B-405B-8032-EFDF78DEE60F}"/>
              </a:ext>
            </a:extLst>
          </p:cNvPr>
          <p:cNvSpPr>
            <a:spLocks noGrp="1"/>
          </p:cNvSpPr>
          <p:nvPr>
            <p:ph sz="quarter" idx="13"/>
          </p:nvPr>
        </p:nvSpPr>
        <p:spPr>
          <a:xfrm>
            <a:off x="714375" y="1247776"/>
            <a:ext cx="10010775" cy="3786058"/>
          </a:xfrm>
        </p:spPr>
        <p:txBody>
          <a:bodyPr>
            <a:normAutofit/>
          </a:bodyPr>
          <a:lstStyle/>
          <a:p>
            <a:pPr marL="571500" marR="30480" indent="-342900" algn="just">
              <a:lnSpc>
                <a:spcPct val="107000"/>
              </a:lnSpc>
              <a:spcAft>
                <a:spcPts val="800"/>
              </a:spcAft>
            </a:pPr>
            <a:r>
              <a:rPr lang="en-IN" sz="24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Behavioural model describes the interaction in the system. It represents the interaction among the structural diagrams. Behavioural modelling shows the dynamic nature of the system.</a:t>
            </a:r>
          </a:p>
          <a:p>
            <a:pPr marL="571500" marR="30480" indent="-342900" algn="just">
              <a:lnSpc>
                <a:spcPct val="107000"/>
              </a:lnSpc>
              <a:spcAft>
                <a:spcPts val="800"/>
              </a:spcAft>
            </a:pPr>
            <a:r>
              <a:rPr lang="en-IN" sz="24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consist of the following:</a:t>
            </a: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Font typeface="Wingdings" panose="05000000000000000000" pitchFamily="2" charset="2"/>
              <a:buChar char=""/>
            </a:pPr>
            <a:r>
              <a:rPr lang="en-IN" sz="24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case diagram</a:t>
            </a:r>
          </a:p>
          <a:p>
            <a:pPr marL="342900" lvl="0" indent="-342900" algn="just" fontAlgn="base">
              <a:lnSpc>
                <a:spcPct val="107000"/>
              </a:lnSpc>
              <a:spcAft>
                <a:spcPts val="800"/>
              </a:spcAft>
              <a:buFont typeface="Wingdings" panose="05000000000000000000" pitchFamily="2" charset="2"/>
              <a:buChar char=""/>
            </a:pPr>
            <a:r>
              <a:rPr lang="en-IN" sz="2400" cap="none"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Sequence diagram</a:t>
            </a:r>
            <a:endParaRPr lang="en-IN" sz="24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spcAft>
                <a:spcPts val="800"/>
              </a:spcAft>
              <a:buFont typeface="Wingdings" panose="05000000000000000000" pitchFamily="2" charset="2"/>
              <a:buChar char=""/>
            </a:pPr>
            <a:endParaRPr lang="en-IN" sz="2400" cap="none"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595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082F5D-9369-48C9-BCA3-3D1F13B14508}"/>
              </a:ext>
            </a:extLst>
          </p:cNvPr>
          <p:cNvSpPr txBox="1"/>
          <p:nvPr/>
        </p:nvSpPr>
        <p:spPr>
          <a:xfrm>
            <a:off x="1571624" y="438151"/>
            <a:ext cx="45243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USECASE DIAGRAMS:</a:t>
            </a:r>
          </a:p>
        </p:txBody>
      </p:sp>
      <p:pic>
        <p:nvPicPr>
          <p:cNvPr id="4" name="Picture 3">
            <a:extLst>
              <a:ext uri="{FF2B5EF4-FFF2-40B4-BE49-F238E27FC236}">
                <a16:creationId xmlns:a16="http://schemas.microsoft.com/office/drawing/2014/main" id="{1A82CB8B-1798-4F72-9ED8-94824364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162" y="1285876"/>
            <a:ext cx="7119938" cy="5133973"/>
          </a:xfrm>
          <a:prstGeom prst="rect">
            <a:avLst/>
          </a:prstGeom>
        </p:spPr>
      </p:pic>
    </p:spTree>
    <p:extLst>
      <p:ext uri="{BB962C8B-B14F-4D97-AF65-F5344CB8AC3E}">
        <p14:creationId xmlns:p14="http://schemas.microsoft.com/office/powerpoint/2010/main" val="398577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621584-E14E-49FD-9BD7-AC6096048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5" y="1352550"/>
            <a:ext cx="8248650" cy="5124449"/>
          </a:xfrm>
          <a:prstGeom prst="rect">
            <a:avLst/>
          </a:prstGeom>
        </p:spPr>
      </p:pic>
      <p:sp>
        <p:nvSpPr>
          <p:cNvPr id="3" name="Title 2">
            <a:extLst>
              <a:ext uri="{FF2B5EF4-FFF2-40B4-BE49-F238E27FC236}">
                <a16:creationId xmlns:a16="http://schemas.microsoft.com/office/drawing/2014/main" id="{BFD9811A-3948-434C-BE1A-37693A17F627}"/>
              </a:ext>
            </a:extLst>
          </p:cNvPr>
          <p:cNvSpPr>
            <a:spLocks noGrp="1"/>
          </p:cNvSpPr>
          <p:nvPr>
            <p:ph type="title"/>
          </p:nvPr>
        </p:nvSpPr>
        <p:spPr>
          <a:xfrm>
            <a:off x="913775" y="171451"/>
            <a:ext cx="4915525" cy="990599"/>
          </a:xfrm>
        </p:spPr>
        <p:txBody>
          <a:bodyPr>
            <a:normAutofit/>
          </a:bodyPr>
          <a:lstStyle/>
          <a:p>
            <a:r>
              <a:rPr lang="en-US" sz="3200" dirty="0">
                <a:latin typeface="Times New Roman" panose="02020603050405020304" pitchFamily="18" charset="0"/>
                <a:cs typeface="Times New Roman" panose="02020603050405020304" pitchFamily="18" charset="0"/>
              </a:rPr>
              <a:t>SEQUENCE DIAGRAM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1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7ECC31-49F1-4367-8801-860359F14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121" y="1747968"/>
            <a:ext cx="5584054" cy="3719381"/>
          </a:xfrm>
          <a:prstGeom prst="rect">
            <a:avLst/>
          </a:prstGeom>
        </p:spPr>
      </p:pic>
      <p:sp>
        <p:nvSpPr>
          <p:cNvPr id="6" name="Title 5">
            <a:extLst>
              <a:ext uri="{FF2B5EF4-FFF2-40B4-BE49-F238E27FC236}">
                <a16:creationId xmlns:a16="http://schemas.microsoft.com/office/drawing/2014/main" id="{C9D2BF1C-25E9-45A3-8169-4DFBF8074B18}"/>
              </a:ext>
            </a:extLst>
          </p:cNvPr>
          <p:cNvSpPr>
            <a:spLocks noGrp="1"/>
          </p:cNvSpPr>
          <p:nvPr>
            <p:ph type="title"/>
          </p:nvPr>
        </p:nvSpPr>
        <p:spPr>
          <a:xfrm>
            <a:off x="304800" y="161925"/>
            <a:ext cx="5391150" cy="1152525"/>
          </a:xfrm>
        </p:spPr>
        <p:txBody>
          <a:bodyPr>
            <a:normAutofit fontScale="90000"/>
          </a:bodyPr>
          <a:lstStyle/>
          <a:p>
            <a:r>
              <a:rPr lang="en-US" sz="3200" dirty="0">
                <a:latin typeface="Times New Roman" panose="02020603050405020304" pitchFamily="18" charset="0"/>
                <a:cs typeface="Times New Roman" panose="02020603050405020304" pitchFamily="18" charset="0"/>
              </a:rPr>
              <a:t>Snap shots :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Login &amp; signup forms : </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65963C-52E9-4C28-BA70-785603B51EF9}"/>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04800" y="1747969"/>
            <a:ext cx="5895975" cy="3719381"/>
          </a:xfrm>
          <a:prstGeom prst="rect">
            <a:avLst/>
          </a:prstGeom>
        </p:spPr>
      </p:pic>
    </p:spTree>
    <p:extLst>
      <p:ext uri="{BB962C8B-B14F-4D97-AF65-F5344CB8AC3E}">
        <p14:creationId xmlns:p14="http://schemas.microsoft.com/office/powerpoint/2010/main" val="2542666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50B2C1-6988-41A1-B66D-DE2F74E17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825" y="1638301"/>
            <a:ext cx="5274076" cy="3771900"/>
          </a:xfrm>
          <a:prstGeom prst="rect">
            <a:avLst/>
          </a:prstGeom>
        </p:spPr>
      </p:pic>
      <p:pic>
        <p:nvPicPr>
          <p:cNvPr id="6" name="Picture 5">
            <a:extLst>
              <a:ext uri="{FF2B5EF4-FFF2-40B4-BE49-F238E27FC236}">
                <a16:creationId xmlns:a16="http://schemas.microsoft.com/office/drawing/2014/main" id="{5925D675-63F7-4CB6-A18E-FEFBE14BA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99" y="1638300"/>
            <a:ext cx="5035951" cy="3771900"/>
          </a:xfrm>
          <a:prstGeom prst="rect">
            <a:avLst/>
          </a:prstGeom>
        </p:spPr>
      </p:pic>
      <p:sp>
        <p:nvSpPr>
          <p:cNvPr id="2" name="Title 1">
            <a:extLst>
              <a:ext uri="{FF2B5EF4-FFF2-40B4-BE49-F238E27FC236}">
                <a16:creationId xmlns:a16="http://schemas.microsoft.com/office/drawing/2014/main" id="{5BCC3295-C21D-447F-B8E3-7485D918F74F}"/>
              </a:ext>
            </a:extLst>
          </p:cNvPr>
          <p:cNvSpPr>
            <a:spLocks noGrp="1"/>
          </p:cNvSpPr>
          <p:nvPr>
            <p:ph type="title"/>
          </p:nvPr>
        </p:nvSpPr>
        <p:spPr>
          <a:xfrm>
            <a:off x="-371475" y="1"/>
            <a:ext cx="5933380" cy="1314449"/>
          </a:xfrm>
        </p:spPr>
        <p:txBody>
          <a:bodyPr>
            <a:normAutofit/>
          </a:bodyPr>
          <a:lstStyle/>
          <a:p>
            <a:r>
              <a:rPr lang="en-US" sz="3200" dirty="0">
                <a:latin typeface="Times New Roman" panose="02020603050405020304" pitchFamily="18" charset="0"/>
                <a:cs typeface="Times New Roman" panose="02020603050405020304" pitchFamily="18" charset="0"/>
              </a:rPr>
              <a:t>Land &amp; soil </a:t>
            </a:r>
            <a:r>
              <a:rPr lang="en-US" sz="3200" dirty="0" err="1">
                <a:latin typeface="Times New Roman" panose="02020603050405020304" pitchFamily="18" charset="0"/>
                <a:cs typeface="Times New Roman" panose="02020603050405020304" pitchFamily="18" charset="0"/>
              </a:rPr>
              <a:t>typeS</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45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2134D89-8511-412C-A27F-9E4956AEF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33526"/>
            <a:ext cx="7229475" cy="3829049"/>
          </a:xfrm>
          <a:prstGeom prst="rect">
            <a:avLst/>
          </a:prstGeom>
        </p:spPr>
      </p:pic>
      <p:sp>
        <p:nvSpPr>
          <p:cNvPr id="2" name="Title 1">
            <a:extLst>
              <a:ext uri="{FF2B5EF4-FFF2-40B4-BE49-F238E27FC236}">
                <a16:creationId xmlns:a16="http://schemas.microsoft.com/office/drawing/2014/main" id="{A85831C8-C11C-48BC-872C-06939BD27C95}"/>
              </a:ext>
            </a:extLst>
          </p:cNvPr>
          <p:cNvSpPr>
            <a:spLocks noGrp="1"/>
          </p:cNvSpPr>
          <p:nvPr>
            <p:ph type="title"/>
          </p:nvPr>
        </p:nvSpPr>
        <p:spPr>
          <a:xfrm>
            <a:off x="-1358387" y="77586"/>
            <a:ext cx="9353550" cy="1371601"/>
          </a:xfrm>
        </p:spPr>
        <p:txBody>
          <a:bodyPr>
            <a:normAutofit/>
          </a:bodyPr>
          <a:lstStyle/>
          <a:p>
            <a:r>
              <a:rPr lang="en-US" sz="3200" dirty="0">
                <a:latin typeface="Times New Roman" panose="02020603050405020304" pitchFamily="18" charset="0"/>
                <a:cs typeface="Times New Roman" panose="02020603050405020304" pitchFamily="18" charset="0"/>
              </a:rPr>
              <a:t>Selecting fertilizers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4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EA796E-2472-4DED-AA77-0D2CBD59B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201" y="2008378"/>
            <a:ext cx="5531774" cy="3437139"/>
          </a:xfrm>
          <a:prstGeom prst="rect">
            <a:avLst/>
          </a:prstGeom>
        </p:spPr>
      </p:pic>
      <p:sp>
        <p:nvSpPr>
          <p:cNvPr id="2" name="Title 1">
            <a:extLst>
              <a:ext uri="{FF2B5EF4-FFF2-40B4-BE49-F238E27FC236}">
                <a16:creationId xmlns:a16="http://schemas.microsoft.com/office/drawing/2014/main" id="{C0B3FA7F-7A22-4A79-83E9-7DCD0A41DA2D}"/>
              </a:ext>
            </a:extLst>
          </p:cNvPr>
          <p:cNvSpPr>
            <a:spLocks noGrp="1"/>
          </p:cNvSpPr>
          <p:nvPr>
            <p:ph type="title"/>
          </p:nvPr>
        </p:nvSpPr>
        <p:spPr>
          <a:xfrm>
            <a:off x="-1276710" y="-183695"/>
            <a:ext cx="10364451" cy="1596177"/>
          </a:xfrm>
        </p:spPr>
        <p:txBody>
          <a:bodyPr>
            <a:normAutofit/>
          </a:bodyPr>
          <a:lstStyle/>
          <a:p>
            <a:r>
              <a:rPr lang="en-US" sz="3200" dirty="0">
                <a:latin typeface="Times New Roman" panose="02020603050405020304" pitchFamily="18" charset="0"/>
                <a:cs typeface="Times New Roman" panose="02020603050405020304" pitchFamily="18" charset="0"/>
              </a:rPr>
              <a:t>Displaying fertilizers:</a:t>
            </a:r>
            <a:endParaRPr lang="en-IN"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15019A2-A339-4FBB-BCF9-D5C47242DC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 y="2008378"/>
            <a:ext cx="5743575" cy="3437139"/>
          </a:xfrm>
          <a:prstGeom prst="rect">
            <a:avLst/>
          </a:prstGeom>
        </p:spPr>
      </p:pic>
    </p:spTree>
    <p:extLst>
      <p:ext uri="{BB962C8B-B14F-4D97-AF65-F5344CB8AC3E}">
        <p14:creationId xmlns:p14="http://schemas.microsoft.com/office/powerpoint/2010/main" val="270614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6AC01-0BA5-4593-ABCB-08FE550C14F2}"/>
              </a:ext>
            </a:extLst>
          </p:cNvPr>
          <p:cNvSpPr txBox="1"/>
          <p:nvPr/>
        </p:nvSpPr>
        <p:spPr>
          <a:xfrm>
            <a:off x="983757" y="0"/>
            <a:ext cx="9144740" cy="6605398"/>
          </a:xfrm>
          <a:prstGeom prst="rect">
            <a:avLst/>
          </a:prstGeom>
          <a:noFill/>
        </p:spPr>
        <p:txBody>
          <a:bodyPr wrap="square">
            <a:spAutoFit/>
          </a:bodyPr>
          <a:lstStyle/>
          <a:p>
            <a:pPr>
              <a:lnSpc>
                <a:spcPct val="200000"/>
              </a:lnSpc>
              <a:spcAft>
                <a:spcPts val="800"/>
              </a:spcAft>
            </a:pPr>
            <a:r>
              <a:rPr lang="en-IN" sz="3200" b="1" dirty="0">
                <a:solidFill>
                  <a:srgbClr val="000000"/>
                </a:solidFill>
                <a:effectLst/>
                <a:latin typeface="Times New Roman" panose="02020603050405020304" pitchFamily="18" charset="0"/>
                <a:ea typeface="Times New Roman" panose="02020603050405020304" pitchFamily="18" charset="0"/>
              </a:rPr>
              <a:t>ABSTRACT</a:t>
            </a:r>
            <a:endParaRPr lang="en-IN" sz="3200" dirty="0">
              <a:effectLst/>
              <a:latin typeface="Times New Roman" panose="02020603050405020304" pitchFamily="18" charset="0"/>
              <a:ea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Agriculture is very important thing for everyone. Farmers counting are reduced day by day, so that automation is implemented in agriculture. In farming process have a lot of work like a planting, watering, fertilizing,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Organic fertilizers is very long term process and  very costly compared to chemical fertilizers. Some fields require only certain chemicals or minerals but where as in fertilizers and organic manure they contain various type of minerals and unwanted minerals may spoil the crop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Supply of manure in INDIA has 3 major key factors they are government policies , accessibility of water , advertisement.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is to show particular fertilizers used for particular crop.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540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514B38-6642-4AEA-85F1-053DF3BD3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050" y="2142340"/>
            <a:ext cx="5505450" cy="3527486"/>
          </a:xfrm>
          <a:prstGeom prst="rect">
            <a:avLst/>
          </a:prstGeom>
        </p:spPr>
      </p:pic>
      <p:pic>
        <p:nvPicPr>
          <p:cNvPr id="10" name="Picture 9">
            <a:extLst>
              <a:ext uri="{FF2B5EF4-FFF2-40B4-BE49-F238E27FC236}">
                <a16:creationId xmlns:a16="http://schemas.microsoft.com/office/drawing/2014/main" id="{1B645085-4077-49A2-89B0-4D49A130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26" y="2187513"/>
            <a:ext cx="5531774" cy="3437139"/>
          </a:xfrm>
          <a:prstGeom prst="rect">
            <a:avLst/>
          </a:prstGeom>
        </p:spPr>
      </p:pic>
    </p:spTree>
    <p:extLst>
      <p:ext uri="{BB962C8B-B14F-4D97-AF65-F5344CB8AC3E}">
        <p14:creationId xmlns:p14="http://schemas.microsoft.com/office/powerpoint/2010/main" val="229807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20E8C8-64EE-4CFD-8701-139A6CFD4A2E}"/>
              </a:ext>
            </a:extLst>
          </p:cNvPr>
          <p:cNvSpPr txBox="1"/>
          <p:nvPr/>
        </p:nvSpPr>
        <p:spPr>
          <a:xfrm>
            <a:off x="1642941" y="690549"/>
            <a:ext cx="57349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F249285-84CD-42E1-9478-81F0B89823E1}"/>
              </a:ext>
            </a:extLst>
          </p:cNvPr>
          <p:cNvSpPr txBox="1"/>
          <p:nvPr/>
        </p:nvSpPr>
        <p:spPr>
          <a:xfrm>
            <a:off x="2123767" y="2076369"/>
            <a:ext cx="8259097" cy="2945550"/>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the end of this project, we have acquired the result of an accurate fertilizer for particular crop . In comparison to existing modules, this proposed module is prevent from getting cheated and more helpful for cultivation group . this application can give accurate information regarding fertilizers .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173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D4D6B-86B9-4DE4-8BA4-244AAA4D5C13}"/>
              </a:ext>
            </a:extLst>
          </p:cNvPr>
          <p:cNvPicPr>
            <a:picLocks noChangeAspect="1"/>
          </p:cNvPicPr>
          <p:nvPr/>
        </p:nvPicPr>
        <p:blipFill>
          <a:blip r:embed="rId2"/>
          <a:stretch>
            <a:fillRect/>
          </a:stretch>
        </p:blipFill>
        <p:spPr>
          <a:xfrm>
            <a:off x="2844257" y="797169"/>
            <a:ext cx="6858594" cy="513937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7810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14F5B5-6330-4F76-BCB8-6970766BCC28}"/>
              </a:ext>
            </a:extLst>
          </p:cNvPr>
          <p:cNvSpPr txBox="1"/>
          <p:nvPr/>
        </p:nvSpPr>
        <p:spPr>
          <a:xfrm>
            <a:off x="1597980" y="887767"/>
            <a:ext cx="9481351" cy="3754874"/>
          </a:xfrm>
          <a:prstGeom prst="rect">
            <a:avLst/>
          </a:prstGeom>
          <a:noFill/>
        </p:spPr>
        <p:txBody>
          <a:bodyPr wrap="square" rtlCol="0">
            <a:spAutoFit/>
          </a:bodyPr>
          <a:lstStyle/>
          <a:p>
            <a:pPr algn="just" fontAlgn="base"/>
            <a:r>
              <a:rPr lang="en-IN" sz="3200" b="1" dirty="0">
                <a:solidFill>
                  <a:srgbClr val="000000"/>
                </a:solidFill>
                <a:effectLst/>
                <a:latin typeface="Times New Roman" panose="02020603050405020304" pitchFamily="18" charset="0"/>
                <a:ea typeface="Times New Roman" panose="02020603050405020304" pitchFamily="18" charset="0"/>
              </a:rPr>
              <a:t>EXISTING SYSTEM:</a:t>
            </a:r>
            <a:endParaRPr lang="en-IN" sz="3200" dirty="0">
              <a:effectLst/>
              <a:latin typeface="Times New Roman" panose="02020603050405020304" pitchFamily="18" charset="0"/>
              <a:ea typeface="Times New Roman" panose="02020603050405020304" pitchFamily="18" charset="0"/>
            </a:endParaRPr>
          </a:p>
          <a:p>
            <a:pPr algn="just" fontAlgn="base"/>
            <a:r>
              <a:rPr lang="en-IN" sz="2000" dirty="0">
                <a:solidFill>
                  <a:srgbClr val="3D3D3D"/>
                </a:solidFill>
                <a:effectLst/>
                <a:latin typeface="Times New Roman" panose="02020603050405020304" pitchFamily="18" charset="0"/>
                <a:ea typeface="Times New Roman" panose="02020603050405020304" pitchFamily="18" charset="0"/>
              </a:rPr>
              <a:t>          </a:t>
            </a:r>
          </a:p>
          <a:p>
            <a:pPr marL="457200" indent="-457200" algn="just" fontAlgn="base">
              <a:buFont typeface="Arial" panose="020B0604020202020204" pitchFamily="34" charset="0"/>
              <a:buChar char="•"/>
            </a:pPr>
            <a:r>
              <a:rPr lang="en-IN" sz="2400" dirty="0">
                <a:solidFill>
                  <a:srgbClr val="3D3D3D"/>
                </a:solidFill>
                <a:effectLst/>
                <a:latin typeface="Times New Roman" panose="02020603050405020304" pitchFamily="18" charset="0"/>
                <a:ea typeface="Times New Roman" panose="02020603050405020304" pitchFamily="18" charset="0"/>
              </a:rPr>
              <a:t>The existing framework it is  totally a manual process and during this manual process there is more tendency of doing mistakes in choosing fertilizers.</a:t>
            </a:r>
          </a:p>
          <a:p>
            <a:pPr algn="just" fontAlgn="base"/>
            <a:endParaRPr lang="en-IN" sz="2400" dirty="0">
              <a:solidFill>
                <a:srgbClr val="3D3D3D"/>
              </a:solidFill>
              <a:effectLst/>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2400" dirty="0">
                <a:solidFill>
                  <a:srgbClr val="3D3D3D"/>
                </a:solidFill>
                <a:latin typeface="Times New Roman" panose="02020603050405020304" pitchFamily="18" charset="0"/>
                <a:ea typeface="Times New Roman" panose="02020603050405020304" pitchFamily="18" charset="0"/>
              </a:rPr>
              <a:t>I</a:t>
            </a:r>
            <a:r>
              <a:rPr lang="en-IN" sz="2400" dirty="0">
                <a:solidFill>
                  <a:srgbClr val="3D3D3D"/>
                </a:solidFill>
                <a:effectLst/>
                <a:latin typeface="Times New Roman" panose="02020603050405020304" pitchFamily="18" charset="0"/>
                <a:ea typeface="Times New Roman" panose="02020603050405020304" pitchFamily="18" charset="0"/>
              </a:rPr>
              <a:t>n existing system farmers cannot get required information of fertilizers used for their crop because of retail sellers.</a:t>
            </a:r>
            <a:endParaRPr lang="en-IN" sz="2400" b="1" dirty="0">
              <a:solidFill>
                <a:srgbClr val="000000"/>
              </a:solidFill>
              <a:effectLst/>
              <a:latin typeface="Times New Roman" panose="02020603050405020304" pitchFamily="18" charset="0"/>
              <a:ea typeface="Times New Roman" panose="02020603050405020304" pitchFamily="18" charset="0"/>
            </a:endParaRPr>
          </a:p>
          <a:p>
            <a:pPr algn="just" fontAlgn="base"/>
            <a:endParaRPr lang="en-IN" sz="2400" b="1" dirty="0">
              <a:solidFill>
                <a:srgbClr val="000000"/>
              </a:solid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6590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401E89-011D-4281-99C8-52B2656A0AC5}"/>
              </a:ext>
            </a:extLst>
          </p:cNvPr>
          <p:cNvSpPr txBox="1"/>
          <p:nvPr/>
        </p:nvSpPr>
        <p:spPr>
          <a:xfrm>
            <a:off x="887942" y="424392"/>
            <a:ext cx="8094133" cy="3277820"/>
          </a:xfrm>
          <a:prstGeom prst="rect">
            <a:avLst/>
          </a:prstGeom>
          <a:noFill/>
        </p:spPr>
        <p:txBody>
          <a:bodyPr wrap="square">
            <a:spAutoFit/>
          </a:bodyPr>
          <a:lstStyle/>
          <a:p>
            <a:pPr algn="just" fontAlgn="base"/>
            <a:r>
              <a:rPr lang="en-IN" sz="2800" b="1" dirty="0">
                <a:solidFill>
                  <a:srgbClr val="000000"/>
                </a:solidFill>
                <a:effectLst/>
                <a:latin typeface="Times New Roman" panose="02020603050405020304" pitchFamily="18" charset="0"/>
                <a:ea typeface="Times New Roman" panose="02020603050405020304" pitchFamily="18" charset="0"/>
              </a:rPr>
              <a:t>DISADVANTAGES</a:t>
            </a:r>
            <a:endParaRPr lang="en-IN" sz="2800" dirty="0">
              <a:effectLst/>
              <a:latin typeface="Times New Roman" panose="02020603050405020304" pitchFamily="18" charset="0"/>
              <a:ea typeface="Times New Roman" panose="02020603050405020304" pitchFamily="18" charset="0"/>
            </a:endParaRPr>
          </a:p>
          <a:p>
            <a:pPr algn="just"/>
            <a:r>
              <a:rPr lang="en-IN" sz="1100" dirty="0">
                <a:solidFill>
                  <a:srgbClr val="000000"/>
                </a:solidFill>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There are few dis-advantages identified in the existing system and are defined below:</a:t>
            </a:r>
          </a:p>
          <a:p>
            <a:pPr algn="just"/>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High chances to get cheated</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No exact information </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Time consummation</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No information regarding new fertilizers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874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754DC-0FD2-40E3-8318-558644D456D9}"/>
              </a:ext>
            </a:extLst>
          </p:cNvPr>
          <p:cNvSpPr txBox="1"/>
          <p:nvPr/>
        </p:nvSpPr>
        <p:spPr>
          <a:xfrm>
            <a:off x="1047565" y="816746"/>
            <a:ext cx="9871969" cy="4370427"/>
          </a:xfrm>
          <a:prstGeom prst="rect">
            <a:avLst/>
          </a:prstGeom>
          <a:noFill/>
        </p:spPr>
        <p:txBody>
          <a:bodyPr wrap="square">
            <a:spAutoFit/>
          </a:bodyPr>
          <a:lstStyle/>
          <a:p>
            <a:pPr lvl="1" algn="just" fontAlgn="base"/>
            <a:r>
              <a:rPr lang="en-IN" sz="3200" b="1" dirty="0">
                <a:solidFill>
                  <a:srgbClr val="000000"/>
                </a:solidFill>
                <a:effectLst/>
                <a:latin typeface="Times New Roman" panose="02020603050405020304" pitchFamily="18" charset="0"/>
                <a:ea typeface="Times New Roman" panose="02020603050405020304" pitchFamily="18" charset="0"/>
              </a:rPr>
              <a:t>PROPOSED SYSTEM</a:t>
            </a:r>
            <a:r>
              <a:rPr lang="en-IN" dirty="0">
                <a:solidFill>
                  <a:srgbClr val="000000"/>
                </a:solidFill>
                <a:effectLst/>
                <a:latin typeface="Times New Roman" panose="02020603050405020304" pitchFamily="18" charset="0"/>
                <a:ea typeface="Times New Roman" panose="02020603050405020304" pitchFamily="18" charset="0"/>
              </a:rPr>
              <a:t>  </a:t>
            </a:r>
          </a:p>
          <a:p>
            <a:pPr lvl="1" algn="just" fontAlgn="base"/>
            <a:r>
              <a:rPr lang="en-IN" dirty="0">
                <a:solidFill>
                  <a:srgbClr val="000000"/>
                </a:solidFill>
                <a:effectLst/>
                <a:latin typeface="Times New Roman" panose="02020603050405020304" pitchFamily="18" charset="0"/>
                <a:ea typeface="Times New Roman" panose="02020603050405020304" pitchFamily="18" charset="0"/>
              </a:rPr>
              <a:t>      </a:t>
            </a:r>
            <a:endParaRPr lang="en-IN" sz="28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In this application cultivators can have information regarding the fertilizer such as cost of each fertilizer and what kind of fertilizer to use for a particular crop.</a:t>
            </a:r>
          </a:p>
          <a:p>
            <a:pPr algn="just" fontAlgn="base"/>
            <a:endParaRPr lang="en-IN" sz="2400" dirty="0">
              <a:solidFill>
                <a:srgbClr val="000000"/>
              </a:solidFill>
              <a:effectLst/>
              <a:latin typeface="Times New Roman" panose="02020603050405020304" pitchFamily="18" charset="0"/>
              <a:ea typeface="Times New Roman" panose="02020603050405020304" pitchFamily="18" charset="0"/>
            </a:endParaRPr>
          </a:p>
          <a:p>
            <a:pPr marL="457200" indent="-457200" algn="just" fontAlgn="base">
              <a:buFont typeface="Arial" panose="020B0604020202020204" pitchFamily="34" charset="0"/>
              <a:buChar char="•"/>
            </a:pPr>
            <a:r>
              <a:rPr lang="en-IN" sz="2400" dirty="0">
                <a:solidFill>
                  <a:srgbClr val="000000"/>
                </a:solidFill>
                <a:effectLst/>
                <a:latin typeface="Times New Roman" panose="02020603050405020304" pitchFamily="18" charset="0"/>
                <a:ea typeface="Times New Roman" panose="02020603050405020304" pitchFamily="18" charset="0"/>
              </a:rPr>
              <a:t> we can over come major loop likes  high chances to get cheated no exact information , time consummation , no information regarding new fertilizers . By this system there will be more advantage to cultivation group.</a:t>
            </a:r>
            <a:endParaRPr lang="en-IN" sz="2400" dirty="0">
              <a:effectLst/>
              <a:latin typeface="Times New Roman" panose="02020603050405020304" pitchFamily="18" charset="0"/>
              <a:ea typeface="Times New Roman" panose="02020603050405020304" pitchFamily="18" charset="0"/>
            </a:endParaRPr>
          </a:p>
          <a:p>
            <a:pPr algn="just" fontAlgn="base"/>
            <a:r>
              <a:rPr lang="en-IN" sz="2800" dirty="0">
                <a:solidFill>
                  <a:srgbClr val="000000"/>
                </a:solidFill>
                <a:effectLst/>
                <a:latin typeface="Times New Roman" panose="02020603050405020304" pitchFamily="18" charset="0"/>
                <a:ea typeface="Times New Roman" panose="02020603050405020304" pitchFamily="18" charset="0"/>
              </a:rPr>
              <a:t> </a:t>
            </a:r>
            <a:endParaRPr lang="en-IN" sz="2800" dirty="0">
              <a:latin typeface="Times New Roman" panose="02020603050405020304" pitchFamily="18" charset="0"/>
              <a:ea typeface="Times New Roman" panose="02020603050405020304" pitchFamily="18" charset="0"/>
            </a:endParaRPr>
          </a:p>
          <a:p>
            <a:pPr algn="just" fontAlgn="base"/>
            <a:r>
              <a:rPr lang="en-IN" sz="3200" b="1" dirty="0">
                <a:solidFill>
                  <a:srgbClr val="000000"/>
                </a:solidFill>
                <a:effectLst/>
                <a:latin typeface="Times New Roman" panose="02020603050405020304" pitchFamily="18" charset="0"/>
                <a:ea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346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31988-B807-45A0-B093-8B2CA6E7144A}"/>
              </a:ext>
            </a:extLst>
          </p:cNvPr>
          <p:cNvSpPr txBox="1"/>
          <p:nvPr/>
        </p:nvSpPr>
        <p:spPr>
          <a:xfrm>
            <a:off x="1219200" y="418137"/>
            <a:ext cx="6096000" cy="4220643"/>
          </a:xfrm>
          <a:prstGeom prst="rect">
            <a:avLst/>
          </a:prstGeom>
          <a:noFill/>
        </p:spPr>
        <p:txBody>
          <a:bodyPr wrap="square">
            <a:spAutoFit/>
          </a:bodyPr>
          <a:lstStyle/>
          <a:p>
            <a:pPr algn="just" fontAlgn="base"/>
            <a:r>
              <a:rPr lang="en-IN" sz="3200" b="1" dirty="0">
                <a:solidFill>
                  <a:srgbClr val="000000"/>
                </a:solidFill>
                <a:effectLst/>
                <a:latin typeface="Times New Roman" panose="02020603050405020304" pitchFamily="18" charset="0"/>
                <a:ea typeface="Times New Roman" panose="02020603050405020304" pitchFamily="18" charset="0"/>
              </a:rPr>
              <a:t> ADVANTAGES</a:t>
            </a:r>
            <a:endParaRPr lang="en-IN" sz="32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advantages in the proposed system which could overcome the drawbacks of the existing system and are defined below: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Less human error</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Strength and strain can be reduced</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High security</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Easy to handle</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Easy to know cost of fertilizers</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Font typeface="Wingdings" panose="05000000000000000000" pitchFamily="2" charset="2"/>
              <a:buChar char=""/>
            </a:pPr>
            <a:r>
              <a:rPr lang="en-IN" sz="2400" dirty="0">
                <a:solidFill>
                  <a:srgbClr val="000000"/>
                </a:solidFill>
                <a:effectLst/>
                <a:latin typeface="Times New Roman" panose="02020603050405020304" pitchFamily="18" charset="0"/>
                <a:ea typeface="Times New Roman" panose="02020603050405020304" pitchFamily="18" charset="0"/>
              </a:rPr>
              <a:t>Easy record keeping of new fertilizers</a:t>
            </a:r>
            <a:endParaRPr lang="en-IN" sz="2400" dirty="0"/>
          </a:p>
        </p:txBody>
      </p:sp>
    </p:spTree>
    <p:extLst>
      <p:ext uri="{BB962C8B-B14F-4D97-AF65-F5344CB8AC3E}">
        <p14:creationId xmlns:p14="http://schemas.microsoft.com/office/powerpoint/2010/main" val="185753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CD4FF2-46DE-4D24-8AAD-DA20B07FE76C}"/>
              </a:ext>
            </a:extLst>
          </p:cNvPr>
          <p:cNvSpPr txBox="1"/>
          <p:nvPr/>
        </p:nvSpPr>
        <p:spPr>
          <a:xfrm>
            <a:off x="1453994" y="470609"/>
            <a:ext cx="7410635" cy="3662541"/>
          </a:xfrm>
          <a:prstGeom prst="rect">
            <a:avLst/>
          </a:prstGeom>
          <a:noFill/>
        </p:spPr>
        <p:txBody>
          <a:bodyPr wrap="square">
            <a:spAutoFit/>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 </a:t>
            </a:r>
            <a:r>
              <a:rPr lang="en-IN" sz="3200" dirty="0">
                <a:solidFill>
                  <a:srgbClr val="000000"/>
                </a:solidFill>
                <a:latin typeface="Times New Roman" panose="02020603050405020304" pitchFamily="18" charset="0"/>
                <a:ea typeface="Times New Roman" panose="02020603050405020304" pitchFamily="18" charset="0"/>
              </a:rPr>
              <a:t>Software Requirements:</a:t>
            </a:r>
          </a:p>
          <a:p>
            <a:pPr algn="just"/>
            <a:endParaRPr lang="en-IN" sz="3200" dirty="0">
              <a:solidFill>
                <a:srgbClr val="000000"/>
              </a:solidFill>
              <a:latin typeface="Times New Roman" panose="02020603050405020304" pitchFamily="18" charset="0"/>
              <a:ea typeface="Times New Roman" panose="02020603050405020304" pitchFamily="18" charset="0"/>
            </a:endParaRPr>
          </a:p>
          <a:p>
            <a:pPr algn="just"/>
            <a:r>
              <a:rPr lang="en-IN" sz="2400" dirty="0">
                <a:solidFill>
                  <a:srgbClr val="000000"/>
                </a:solidFill>
                <a:effectLst/>
                <a:latin typeface="Times New Roman" panose="02020603050405020304" pitchFamily="18" charset="0"/>
                <a:ea typeface="Times New Roman" panose="02020603050405020304" pitchFamily="18" charset="0"/>
              </a:rPr>
              <a:t>The software requirements that are required for this project are as follows:</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Operating System	:	Windows 7/8/10</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Php</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Html</a:t>
            </a:r>
            <a:endParaRPr lang="en-IN" sz="2400" dirty="0">
              <a:effectLst/>
              <a:latin typeface="Times New Roman" panose="02020603050405020304" pitchFamily="18" charset="0"/>
              <a:ea typeface="Times New Roman" panose="02020603050405020304" pitchFamily="18" charset="0"/>
            </a:endParaRPr>
          </a:p>
          <a:p>
            <a:pPr marL="342900" lvl="0" indent="-342900" algn="just" fontAlgn="base">
              <a:buSzPts val="1000"/>
              <a:buFont typeface="Symbol" panose="05050102010706020507" pitchFamily="18" charset="2"/>
              <a:buChar char=""/>
              <a:tabLst>
                <a:tab pos="457200" algn="l"/>
              </a:tabLst>
            </a:pPr>
            <a:r>
              <a:rPr lang="en-IN" sz="2400" dirty="0">
                <a:solidFill>
                  <a:srgbClr val="000000"/>
                </a:solidFill>
                <a:effectLst/>
                <a:latin typeface="Times New Roman" panose="02020603050405020304" pitchFamily="18" charset="0"/>
                <a:ea typeface="Times New Roman" panose="02020603050405020304" pitchFamily="18" charset="0"/>
              </a:rPr>
              <a:t>Java script</a:t>
            </a:r>
            <a:endParaRPr lang="en-IN" sz="2400" dirty="0">
              <a:effectLst/>
              <a:latin typeface="Times New Roman" panose="02020603050405020304" pitchFamily="18" charset="0"/>
              <a:ea typeface="Times New Roman" panose="02020603050405020304" pitchFamily="18" charset="0"/>
            </a:endParaRPr>
          </a:p>
          <a:p>
            <a:pPr marL="457200" algn="just" fontAlgn="base"/>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6AE9FE6B-F0E4-488B-87F1-6E8D714703CB}"/>
              </a:ext>
            </a:extLst>
          </p:cNvPr>
          <p:cNvSpPr txBox="1"/>
          <p:nvPr/>
        </p:nvSpPr>
        <p:spPr>
          <a:xfrm>
            <a:off x="2070716" y="3807932"/>
            <a:ext cx="8280647" cy="707181"/>
          </a:xfrm>
          <a:prstGeom prst="rect">
            <a:avLst/>
          </a:prstGeom>
          <a:noFill/>
        </p:spPr>
        <p:txBody>
          <a:bodyPr wrap="square">
            <a:spAutoFit/>
          </a:bodyPr>
          <a:lstStyle/>
          <a:p>
            <a:pPr indent="228600" algn="just">
              <a:lnSpc>
                <a:spcPct val="107000"/>
              </a:lnSpc>
              <a:spcAft>
                <a:spcPts val="8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257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FD63C-1A88-42C8-A83A-990CC5AFF003}"/>
              </a:ext>
            </a:extLst>
          </p:cNvPr>
          <p:cNvSpPr txBox="1"/>
          <p:nvPr/>
        </p:nvSpPr>
        <p:spPr>
          <a:xfrm>
            <a:off x="1066800" y="634484"/>
            <a:ext cx="10782300" cy="5673733"/>
          </a:xfrm>
          <a:prstGeom prst="rect">
            <a:avLst/>
          </a:prstGeom>
          <a:noFill/>
        </p:spPr>
        <p:txBody>
          <a:bodyPr wrap="square">
            <a:spAutoFit/>
          </a:bodyPr>
          <a:lstStyle/>
          <a:p>
            <a:pPr marL="228600" algn="just" fontAlgn="base"/>
            <a:r>
              <a:rPr lang="en-IN" sz="3200" dirty="0">
                <a:solidFill>
                  <a:srgbClr val="000000"/>
                </a:solidFill>
                <a:effectLst/>
                <a:latin typeface="Times New Roman" panose="02020603050405020304" pitchFamily="18" charset="0"/>
                <a:ea typeface="Times New Roman" panose="02020603050405020304" pitchFamily="18" charset="0"/>
              </a:rPr>
              <a:t>Hardware </a:t>
            </a:r>
            <a:r>
              <a:rPr lang="en-IN" sz="3200" dirty="0">
                <a:solidFill>
                  <a:srgbClr val="000000"/>
                </a:solidFill>
                <a:latin typeface="Times New Roman" panose="02020603050405020304" pitchFamily="18" charset="0"/>
                <a:ea typeface="Times New Roman" panose="02020603050405020304" pitchFamily="18" charset="0"/>
              </a:rPr>
              <a:t>Requirements:</a:t>
            </a:r>
          </a:p>
          <a:p>
            <a:pPr marL="228600" algn="just" fontAlgn="base"/>
            <a:endParaRPr lang="en-IN" sz="3200" dirty="0">
              <a:solidFill>
                <a:srgbClr val="000000"/>
              </a:solidFill>
              <a:latin typeface="Times New Roman" panose="02020603050405020304" pitchFamily="18" charset="0"/>
              <a:ea typeface="Times New Roman" panose="02020603050405020304" pitchFamily="18" charset="0"/>
            </a:endParaRPr>
          </a:p>
          <a:p>
            <a:pPr marL="571500" indent="-342900" algn="just" fontAlgn="base">
              <a:buFont typeface="Wingdings" panose="05000000000000000000" pitchFamily="2" charset="2"/>
              <a:buChar char="Ø"/>
            </a:pPr>
            <a:r>
              <a:rPr lang="en-IN" sz="2400" dirty="0">
                <a:solidFill>
                  <a:srgbClr val="000000"/>
                </a:solidFill>
                <a:latin typeface="Times New Roman" panose="02020603050405020304" pitchFamily="18" charset="0"/>
                <a:ea typeface="Times New Roman" panose="02020603050405020304" pitchFamily="18" charset="0"/>
              </a:rPr>
              <a:t>The most common set of requirements defined by any operating system or software application is the physical computer resources, also known as hardware, a hardware requirements list is often accompanied by a hardware compatibility list(HCL), especially in case of operating system.</a:t>
            </a:r>
            <a:endParaRPr lang="en-IN" sz="3200" dirty="0">
              <a:solidFill>
                <a:srgbClr val="000000"/>
              </a:solidFill>
              <a:latin typeface="Times New Roman" panose="02020603050405020304" pitchFamily="18" charset="0"/>
              <a:ea typeface="Times New Roman" panose="02020603050405020304" pitchFamily="18" charset="0"/>
            </a:endParaRPr>
          </a:p>
          <a:p>
            <a:pPr marL="571500" indent="-342900" algn="just" fontAlgn="base">
              <a:buFont typeface="Wingdings" panose="05000000000000000000" pitchFamily="2" charset="2"/>
              <a:buChar char="Ø"/>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hardware requirements that are required for this project are as follows:</a:t>
            </a:r>
          </a:p>
          <a:p>
            <a:pPr marL="1028700" lvl="1" indent="-342900" algn="just" fontAlgn="base">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Sd card</a:t>
            </a:r>
          </a:p>
          <a:p>
            <a:pPr marL="1028700" lvl="1" indent="-342900" algn="just" fontAlgn="base">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Sim card</a:t>
            </a:r>
          </a:p>
          <a:p>
            <a:pPr marL="1028700" lvl="1" indent="-342900" algn="just" fontAlgn="base">
              <a:buFont typeface="Wingdings" panose="05000000000000000000" pitchFamily="2" charset="2"/>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Ram-4gb</a:t>
            </a:r>
          </a:p>
          <a:p>
            <a:pPr marL="228600" algn="just" fontAlgn="base"/>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fontAlgn="base"/>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919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90D6-7187-4F25-852F-5ACC6BC33F15}"/>
              </a:ext>
            </a:extLst>
          </p:cNvPr>
          <p:cNvSpPr>
            <a:spLocks noGrp="1"/>
          </p:cNvSpPr>
          <p:nvPr>
            <p:ph type="title"/>
          </p:nvPr>
        </p:nvSpPr>
        <p:spPr>
          <a:xfrm>
            <a:off x="1983326" y="686634"/>
            <a:ext cx="4683198" cy="681059"/>
          </a:xfrm>
        </p:spPr>
        <p:txBody>
          <a:bodyPr>
            <a:normAutofit/>
          </a:bodyPr>
          <a:lstStyle/>
          <a:p>
            <a:r>
              <a:rPr lang="en-IN" sz="3200" dirty="0">
                <a:latin typeface="Times New Roman" panose="02020603050405020304" pitchFamily="18" charset="0"/>
                <a:cs typeface="Times New Roman" panose="02020603050405020304" pitchFamily="18" charset="0"/>
              </a:rPr>
              <a:t>block diagrams:</a:t>
            </a:r>
          </a:p>
        </p:txBody>
      </p:sp>
      <p:pic>
        <p:nvPicPr>
          <p:cNvPr id="8" name="Content Placeholder 7">
            <a:extLst>
              <a:ext uri="{FF2B5EF4-FFF2-40B4-BE49-F238E27FC236}">
                <a16:creationId xmlns:a16="http://schemas.microsoft.com/office/drawing/2014/main" id="{A290FD17-1773-48EA-90BD-F30D2E0C2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526" y="1574353"/>
            <a:ext cx="7743824" cy="4597013"/>
          </a:xfrm>
        </p:spPr>
      </p:pic>
      <p:cxnSp>
        <p:nvCxnSpPr>
          <p:cNvPr id="6" name="Straight Connector 5">
            <a:extLst>
              <a:ext uri="{FF2B5EF4-FFF2-40B4-BE49-F238E27FC236}">
                <a16:creationId xmlns:a16="http://schemas.microsoft.com/office/drawing/2014/main" id="{B263455B-457B-4B27-AC91-31BF7F9F29E8}"/>
              </a:ext>
            </a:extLst>
          </p:cNvPr>
          <p:cNvCxnSpPr/>
          <p:nvPr/>
        </p:nvCxnSpPr>
        <p:spPr>
          <a:xfrm>
            <a:off x="9429750" y="3276600"/>
            <a:ext cx="0" cy="5619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67022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487</TotalTime>
  <Words>702</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Symbol</vt:lpstr>
      <vt:lpstr>Times New Roman</vt:lpstr>
      <vt:lpstr>Tw Cen MT</vt:lpstr>
      <vt:lpstr>Wingdings</vt:lpstr>
      <vt:lpstr>Droplet</vt:lpstr>
      <vt:lpstr>Web application on fertilizer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diagrams:</vt:lpstr>
      <vt:lpstr>Modules : t</vt:lpstr>
      <vt:lpstr>CLASS DIAGRAM :</vt:lpstr>
      <vt:lpstr>DEPLOYMENT DIAGRAM :</vt:lpstr>
      <vt:lpstr>BEHAVIOUR DIAGRAM :</vt:lpstr>
      <vt:lpstr>PowerPoint Presentation</vt:lpstr>
      <vt:lpstr>SEQUENCE DIAGRAM :</vt:lpstr>
      <vt:lpstr>Snap shots :   Login &amp; signup forms : </vt:lpstr>
      <vt:lpstr>Land &amp; soil typeS:</vt:lpstr>
      <vt:lpstr>Selecting fertilizers :</vt:lpstr>
      <vt:lpstr>Displaying fertilizers: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ON FERTILIZERS MANAGEMENT SYSTEM</dc:title>
  <dc:creator>Ruchitha Reddy</dc:creator>
  <cp:lastModifiedBy>bindubhargavi342@outlook.com</cp:lastModifiedBy>
  <cp:revision>62</cp:revision>
  <dcterms:created xsi:type="dcterms:W3CDTF">2020-09-20T11:22:40Z</dcterms:created>
  <dcterms:modified xsi:type="dcterms:W3CDTF">2022-01-24T16:53:08Z</dcterms:modified>
</cp:coreProperties>
</file>