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59" r:id="rId7"/>
    <p:sldId id="260" r:id="rId8"/>
    <p:sldId id="261" r:id="rId9"/>
    <p:sldId id="262" r:id="rId10"/>
    <p:sldId id="263" r:id="rId11"/>
    <p:sldId id="264" r:id="rId12"/>
    <p:sldId id="265" r:id="rId13"/>
    <p:sldId id="267" r:id="rId14"/>
    <p:sldId id="268" r:id="rId15"/>
    <p:sldId id="270" r:id="rId16"/>
    <p:sldId id="271" r:id="rId17"/>
    <p:sldId id="285" r:id="rId18"/>
    <p:sldId id="286" r:id="rId19"/>
    <p:sldId id="269" r:id="rId20"/>
    <p:sldId id="279" r:id="rId21"/>
    <p:sldId id="280" r:id="rId22"/>
    <p:sldId id="281" r:id="rId23"/>
    <p:sldId id="282" r:id="rId24"/>
    <p:sldId id="283" r:id="rId25"/>
    <p:sldId id="284" r:id="rId26"/>
    <p:sldId id="273" r:id="rId27"/>
    <p:sldId id="274" r:id="rId28"/>
    <p:sldId id="287" r:id="rId29"/>
    <p:sldId id="275" r:id="rId30"/>
    <p:sldId id="276" r:id="rId31"/>
    <p:sldId id="277" r:id="rId32"/>
    <p:sldId id="278" r:id="rId33"/>
    <p:sldId id="27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ch logics" userId="dff5c48ef8f14c74" providerId="LiveId" clId="{A220C4CE-48C5-46E4-9087-A64FC4DC5032}"/>
    <pc:docChg chg="undo custSel modSld">
      <pc:chgData name="tech logics" userId="dff5c48ef8f14c74" providerId="LiveId" clId="{A220C4CE-48C5-46E4-9087-A64FC4DC5032}" dt="2023-09-03T08:09:44.685" v="17" actId="12"/>
      <pc:docMkLst>
        <pc:docMk/>
      </pc:docMkLst>
      <pc:sldChg chg="modSp mod">
        <pc:chgData name="tech logics" userId="dff5c48ef8f14c74" providerId="LiveId" clId="{A220C4CE-48C5-46E4-9087-A64FC4DC5032}" dt="2023-09-03T08:08:48.045" v="0" actId="6549"/>
        <pc:sldMkLst>
          <pc:docMk/>
          <pc:sldMk cId="4043737824" sldId="257"/>
        </pc:sldMkLst>
        <pc:spChg chg="mod">
          <ac:chgData name="tech logics" userId="dff5c48ef8f14c74" providerId="LiveId" clId="{A220C4CE-48C5-46E4-9087-A64FC4DC5032}" dt="2023-09-03T08:08:48.045" v="0" actId="6549"/>
          <ac:spMkLst>
            <pc:docMk/>
            <pc:sldMk cId="4043737824" sldId="257"/>
            <ac:spMk id="3" creationId="{A8E9CFF2-3777-4FF4-A759-8491175B0B7C}"/>
          </ac:spMkLst>
        </pc:spChg>
      </pc:sldChg>
      <pc:sldChg chg="modSp mod">
        <pc:chgData name="tech logics" userId="dff5c48ef8f14c74" providerId="LiveId" clId="{A220C4CE-48C5-46E4-9087-A64FC4DC5032}" dt="2023-09-03T08:09:23.081" v="12" actId="12"/>
        <pc:sldMkLst>
          <pc:docMk/>
          <pc:sldMk cId="3131793828" sldId="268"/>
        </pc:sldMkLst>
        <pc:spChg chg="mod">
          <ac:chgData name="tech logics" userId="dff5c48ef8f14c74" providerId="LiveId" clId="{A220C4CE-48C5-46E4-9087-A64FC4DC5032}" dt="2023-09-03T08:09:05.182" v="8" actId="20577"/>
          <ac:spMkLst>
            <pc:docMk/>
            <pc:sldMk cId="3131793828" sldId="268"/>
            <ac:spMk id="2" creationId="{E75E0268-7883-592C-840E-5F7DD2AD73BE}"/>
          </ac:spMkLst>
        </pc:spChg>
        <pc:spChg chg="mod">
          <ac:chgData name="tech logics" userId="dff5c48ef8f14c74" providerId="LiveId" clId="{A220C4CE-48C5-46E4-9087-A64FC4DC5032}" dt="2023-09-03T08:09:23.081" v="12" actId="12"/>
          <ac:spMkLst>
            <pc:docMk/>
            <pc:sldMk cId="3131793828" sldId="268"/>
            <ac:spMk id="3" creationId="{7D278439-6DDD-D006-2EC9-948353582420}"/>
          </ac:spMkLst>
        </pc:spChg>
      </pc:sldChg>
      <pc:sldChg chg="modSp mod">
        <pc:chgData name="tech logics" userId="dff5c48ef8f14c74" providerId="LiveId" clId="{A220C4CE-48C5-46E4-9087-A64FC4DC5032}" dt="2023-09-03T08:09:35.261" v="15" actId="12"/>
        <pc:sldMkLst>
          <pc:docMk/>
          <pc:sldMk cId="562978518" sldId="270"/>
        </pc:sldMkLst>
        <pc:spChg chg="mod">
          <ac:chgData name="tech logics" userId="dff5c48ef8f14c74" providerId="LiveId" clId="{A220C4CE-48C5-46E4-9087-A64FC4DC5032}" dt="2023-09-03T08:09:35.261" v="15" actId="12"/>
          <ac:spMkLst>
            <pc:docMk/>
            <pc:sldMk cId="562978518" sldId="270"/>
            <ac:spMk id="3" creationId="{311D0B50-8E10-6813-10BF-17CBEE9D9AB9}"/>
          </ac:spMkLst>
        </pc:spChg>
      </pc:sldChg>
      <pc:sldChg chg="modSp mod">
        <pc:chgData name="tech logics" userId="dff5c48ef8f14c74" providerId="LiveId" clId="{A220C4CE-48C5-46E4-9087-A64FC4DC5032}" dt="2023-09-03T08:09:44.685" v="17" actId="12"/>
        <pc:sldMkLst>
          <pc:docMk/>
          <pc:sldMk cId="204657439" sldId="271"/>
        </pc:sldMkLst>
        <pc:spChg chg="mod">
          <ac:chgData name="tech logics" userId="dff5c48ef8f14c74" providerId="LiveId" clId="{A220C4CE-48C5-46E4-9087-A64FC4DC5032}" dt="2023-09-03T08:09:44.685" v="17" actId="12"/>
          <ac:spMkLst>
            <pc:docMk/>
            <pc:sldMk cId="204657439" sldId="271"/>
            <ac:spMk id="3" creationId="{6D00AF80-6323-6596-8627-E171B06F7AF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4/24/2024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4/24/2024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4/24/2024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4/24/2024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4/24/2024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4/24/2024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4/24/2024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4/24/2024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4/24/2024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4/24/2024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4/24/2024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4/24/2024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sepolia.etherscan.io/" TargetMode="External"/><Relationship Id="rId2" Type="http://schemas.openxmlformats.org/officeDocument/2006/relationships/hyperlink" Target="https://sepoliarpc2.sepolia.or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sepolia.etherscan.io/address/0xb1d85f3D5DafD905D61CF8e588A82d8dbfF0A41A"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Autofit/>
          </a:bodyPr>
          <a:lstStyle/>
          <a:p>
            <a:r>
              <a:rPr lang="en-US" sz="5400" dirty="0"/>
              <a:t>Police Complaint Management System using Block Chain</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8017845" y="4818477"/>
            <a:ext cx="3599008" cy="1546157"/>
          </a:xfrm>
        </p:spPr>
        <p:txBody>
          <a:bodyPr>
            <a:normAutofit fontScale="55000" lnSpcReduction="20000"/>
          </a:bodyPr>
          <a:lstStyle/>
          <a:p>
            <a:r>
              <a:rPr lang="en-US" b="1" dirty="0">
                <a:solidFill>
                  <a:schemeClr val="tx1">
                    <a:lumMod val="85000"/>
                    <a:lumOff val="15000"/>
                  </a:schemeClr>
                </a:solidFill>
                <a:latin typeface="Times New Roman" panose="02020603050405020304" pitchFamily="18" charset="0"/>
                <a:cs typeface="Times New Roman" panose="02020603050405020304" pitchFamily="18" charset="0"/>
              </a:rPr>
              <a:t>Presented </a:t>
            </a:r>
            <a:r>
              <a:rPr lang="en-US" sz="2400" b="1" dirty="0">
                <a:solidFill>
                  <a:schemeClr val="tx1">
                    <a:lumMod val="85000"/>
                    <a:lumOff val="15000"/>
                  </a:schemeClr>
                </a:solidFill>
                <a:latin typeface="Times New Roman" panose="02020603050405020304" pitchFamily="18" charset="0"/>
                <a:cs typeface="Times New Roman" panose="02020603050405020304" pitchFamily="18" charset="0"/>
              </a:rPr>
              <a:t>By</a:t>
            </a:r>
            <a:br>
              <a:rPr lang="en-US" sz="2400" b="1" dirty="0">
                <a:solidFill>
                  <a:schemeClr val="tx1">
                    <a:lumMod val="85000"/>
                    <a:lumOff val="15000"/>
                  </a:schemeClr>
                </a:solidFill>
                <a:latin typeface="Times New Roman" panose="02020603050405020304" pitchFamily="18" charset="0"/>
                <a:cs typeface="Times New Roman" panose="02020603050405020304" pitchFamily="18" charset="0"/>
              </a:rPr>
            </a:br>
            <a:r>
              <a:rPr lang="en-US" sz="2400" b="1" dirty="0">
                <a:solidFill>
                  <a:schemeClr val="tx1">
                    <a:lumMod val="85000"/>
                    <a:lumOff val="15000"/>
                  </a:schemeClr>
                </a:solidFill>
                <a:latin typeface="Times New Roman" panose="02020603050405020304" pitchFamily="18" charset="0"/>
                <a:cs typeface="Times New Roman" panose="02020603050405020304" pitchFamily="18" charset="0"/>
              </a:rPr>
              <a:t>Name: </a:t>
            </a:r>
            <a: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t>b</a:t>
            </a:r>
            <a:r>
              <a:rPr lang="en-US" dirty="0">
                <a:solidFill>
                  <a:schemeClr val="tx1">
                    <a:lumMod val="85000"/>
                    <a:lumOff val="15000"/>
                  </a:schemeClr>
                </a:solidFill>
                <a:latin typeface="Times New Roman" panose="02020603050405020304" pitchFamily="18" charset="0"/>
                <a:cs typeface="Times New Roman" panose="02020603050405020304" pitchFamily="18" charset="0"/>
              </a:rPr>
              <a:t>Indubhargavi Pallreddy</a:t>
            </a:r>
            <a:endParaRPr lang="en-US" sz="2400" dirty="0">
              <a:solidFill>
                <a:schemeClr val="tx1">
                  <a:lumMod val="85000"/>
                  <a:lumOff val="15000"/>
                </a:schemeClr>
              </a:solidFill>
              <a:latin typeface="Times New Roman" panose="02020603050405020304" pitchFamily="18" charset="0"/>
              <a:cs typeface="Times New Roman" panose="02020603050405020304" pitchFamily="18" charset="0"/>
            </a:endParaRPr>
          </a:p>
          <a:p>
            <a:r>
              <a:rPr lang="en-US" sz="2400" b="1" dirty="0">
                <a:solidFill>
                  <a:schemeClr val="tx1">
                    <a:lumMod val="85000"/>
                    <a:lumOff val="15000"/>
                  </a:schemeClr>
                </a:solidFill>
                <a:latin typeface="Times New Roman" panose="02020603050405020304" pitchFamily="18" charset="0"/>
                <a:cs typeface="Times New Roman" panose="02020603050405020304" pitchFamily="18" charset="0"/>
              </a:rPr>
              <a:t>Major:</a:t>
            </a:r>
            <a: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t> Masters in computer science – (web development)</a:t>
            </a:r>
          </a:p>
          <a:p>
            <a:r>
              <a:rPr lang="en-US" b="1" dirty="0">
                <a:solidFill>
                  <a:schemeClr val="tx1">
                    <a:lumMod val="85000"/>
                    <a:lumOff val="15000"/>
                  </a:schemeClr>
                </a:solidFill>
                <a:latin typeface="Times New Roman" panose="02020603050405020304" pitchFamily="18" charset="0"/>
                <a:cs typeface="Times New Roman" panose="02020603050405020304" pitchFamily="18" charset="0"/>
              </a:rPr>
              <a:t>Sid:</a:t>
            </a:r>
            <a: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t>(b00114062)</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90B82-46EB-A385-AE46-0CCF28996AA4}"/>
              </a:ext>
            </a:extLst>
          </p:cNvPr>
          <p:cNvSpPr>
            <a:spLocks noGrp="1"/>
          </p:cNvSpPr>
          <p:nvPr>
            <p:ph type="title"/>
          </p:nvPr>
        </p:nvSpPr>
        <p:spPr/>
        <p:txBody>
          <a:bodyPr/>
          <a:lstStyle/>
          <a:p>
            <a:r>
              <a:rPr lang="en-US" dirty="0"/>
              <a:t>Structure of </a:t>
            </a:r>
            <a:r>
              <a:rPr lang="en-IN" b="0" i="0" dirty="0">
                <a:solidFill>
                  <a:srgbClr val="242424"/>
                </a:solidFill>
                <a:effectLst/>
                <a:latin typeface="source-serif-pro"/>
              </a:rPr>
              <a:t>Non-Fungible Token: </a:t>
            </a:r>
            <a:endParaRPr lang="en-IN" dirty="0"/>
          </a:p>
        </p:txBody>
      </p:sp>
      <p:pic>
        <p:nvPicPr>
          <p:cNvPr id="7" name="Content Placeholder 6">
            <a:extLst>
              <a:ext uri="{FF2B5EF4-FFF2-40B4-BE49-F238E27FC236}">
                <a16:creationId xmlns:a16="http://schemas.microsoft.com/office/drawing/2014/main" id="{29573477-BCB3-BF04-2656-90BF4E4C2E10}"/>
              </a:ext>
            </a:extLst>
          </p:cNvPr>
          <p:cNvPicPr>
            <a:picLocks noGrp="1" noChangeAspect="1"/>
          </p:cNvPicPr>
          <p:nvPr>
            <p:ph idx="1"/>
          </p:nvPr>
        </p:nvPicPr>
        <p:blipFill>
          <a:blip r:embed="rId2"/>
          <a:stretch>
            <a:fillRect/>
          </a:stretch>
        </p:blipFill>
        <p:spPr>
          <a:xfrm>
            <a:off x="2397968" y="2126861"/>
            <a:ext cx="7240554" cy="3760788"/>
          </a:xfrm>
        </p:spPr>
      </p:pic>
    </p:spTree>
    <p:extLst>
      <p:ext uri="{BB962C8B-B14F-4D97-AF65-F5344CB8AC3E}">
        <p14:creationId xmlns:p14="http://schemas.microsoft.com/office/powerpoint/2010/main" val="1710174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E0268-7883-592C-840E-5F7DD2AD73BE}"/>
              </a:ext>
            </a:extLst>
          </p:cNvPr>
          <p:cNvSpPr>
            <a:spLocks noGrp="1"/>
          </p:cNvSpPr>
          <p:nvPr>
            <p:ph type="title"/>
          </p:nvPr>
        </p:nvSpPr>
        <p:spPr/>
        <p:txBody>
          <a:bodyPr/>
          <a:lstStyle/>
          <a:p>
            <a:r>
              <a:rPr lang="en-US" dirty="0"/>
              <a:t>Project Modules: </a:t>
            </a:r>
            <a:endParaRPr lang="en-IN" dirty="0"/>
          </a:p>
        </p:txBody>
      </p:sp>
      <p:sp>
        <p:nvSpPr>
          <p:cNvPr id="3" name="Content Placeholder 2">
            <a:extLst>
              <a:ext uri="{FF2B5EF4-FFF2-40B4-BE49-F238E27FC236}">
                <a16:creationId xmlns:a16="http://schemas.microsoft.com/office/drawing/2014/main" id="{7D278439-6DDD-D006-2EC9-948353582420}"/>
              </a:ext>
            </a:extLst>
          </p:cNvPr>
          <p:cNvSpPr>
            <a:spLocks noGrp="1"/>
          </p:cNvSpPr>
          <p:nvPr>
            <p:ph idx="1"/>
          </p:nvPr>
        </p:nvSpPr>
        <p:spPr/>
        <p:txBody>
          <a:bodyPr>
            <a:normAutofit/>
          </a:bodyPr>
          <a:lstStyle/>
          <a:p>
            <a:r>
              <a:rPr lang="en-IN" b="1" dirty="0"/>
              <a:t>1. Admin Page :</a:t>
            </a:r>
          </a:p>
          <a:p>
            <a:pPr>
              <a:buFont typeface="Courier New" panose="02070309020205020404" pitchFamily="49" charset="0"/>
              <a:buChar char="o"/>
            </a:pPr>
            <a:r>
              <a:rPr lang="en-IN" dirty="0"/>
              <a:t> Login </a:t>
            </a:r>
          </a:p>
          <a:p>
            <a:pPr>
              <a:buFont typeface="Courier New" panose="02070309020205020404" pitchFamily="49" charset="0"/>
              <a:buChar char="o"/>
            </a:pPr>
            <a:r>
              <a:rPr lang="en-IN" dirty="0"/>
              <a:t> Approve User </a:t>
            </a:r>
          </a:p>
          <a:p>
            <a:pPr>
              <a:buFont typeface="Courier New" panose="02070309020205020404" pitchFamily="49" charset="0"/>
              <a:buChar char="o"/>
            </a:pPr>
            <a:r>
              <a:rPr lang="en-IN" dirty="0"/>
              <a:t> Approve Complaint</a:t>
            </a:r>
          </a:p>
          <a:p>
            <a:pPr>
              <a:buFont typeface="Courier New" panose="02070309020205020404" pitchFamily="49" charset="0"/>
              <a:buChar char="o"/>
            </a:pPr>
            <a:r>
              <a:rPr lang="en-IN" dirty="0"/>
              <a:t> Status of Complaint</a:t>
            </a:r>
          </a:p>
          <a:p>
            <a:r>
              <a:rPr lang="en-IN" dirty="0"/>
              <a:t>	</a:t>
            </a:r>
          </a:p>
          <a:p>
            <a:endParaRPr lang="en-IN" dirty="0"/>
          </a:p>
        </p:txBody>
      </p:sp>
    </p:spTree>
    <p:extLst>
      <p:ext uri="{BB962C8B-B14F-4D97-AF65-F5344CB8AC3E}">
        <p14:creationId xmlns:p14="http://schemas.microsoft.com/office/powerpoint/2010/main" val="3131793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CAD70-D55E-139A-357D-B29D4137048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11D0B50-8E10-6813-10BF-17CBEE9D9AB9}"/>
              </a:ext>
            </a:extLst>
          </p:cNvPr>
          <p:cNvSpPr>
            <a:spLocks noGrp="1"/>
          </p:cNvSpPr>
          <p:nvPr>
            <p:ph idx="1"/>
          </p:nvPr>
        </p:nvSpPr>
        <p:spPr/>
        <p:txBody>
          <a:bodyPr>
            <a:normAutofit/>
          </a:bodyPr>
          <a:lstStyle/>
          <a:p>
            <a:r>
              <a:rPr lang="en-IN" b="1" dirty="0">
                <a:latin typeface="Times New Roman" panose="02020603050405020304" pitchFamily="18" charset="0"/>
                <a:cs typeface="Times New Roman" panose="02020603050405020304" pitchFamily="18" charset="0"/>
              </a:rPr>
              <a:t>2.Citizen : </a:t>
            </a:r>
          </a:p>
          <a:p>
            <a:pPr>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 Registration : username, password, email, mobile, Passport no</a:t>
            </a:r>
          </a:p>
          <a:p>
            <a:pPr>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 Login </a:t>
            </a:r>
          </a:p>
          <a:p>
            <a:pPr>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 Dashboard</a:t>
            </a:r>
          </a:p>
          <a:p>
            <a:pPr>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 Complaint Creation </a:t>
            </a:r>
          </a:p>
          <a:p>
            <a:pPr>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 Complaint withdraw.</a:t>
            </a:r>
          </a:p>
          <a:p>
            <a:pPr>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 Email-Notifications.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2978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3A0C4-E4F2-9F11-D859-2D0DF241592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D00AF80-6323-6596-8627-E171B06F7AFA}"/>
              </a:ext>
            </a:extLst>
          </p:cNvPr>
          <p:cNvSpPr>
            <a:spLocks noGrp="1"/>
          </p:cNvSpPr>
          <p:nvPr>
            <p:ph idx="1"/>
          </p:nvPr>
        </p:nvSpPr>
        <p:spPr/>
        <p:txBody>
          <a:bodyPr/>
          <a:lstStyle/>
          <a:p>
            <a:pPr marL="0" indent="0">
              <a:buNone/>
            </a:pPr>
            <a:r>
              <a:rPr lang="en-IN" b="1" dirty="0">
                <a:latin typeface="Times New Roman" panose="02020603050405020304" pitchFamily="18" charset="0"/>
                <a:cs typeface="Times New Roman" panose="02020603050405020304" pitchFamily="18" charset="0"/>
              </a:rPr>
              <a:t>3. Police :</a:t>
            </a:r>
          </a:p>
          <a:p>
            <a:pPr>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 Registration:  username, password, email, mobile, Passport no, designation, station code.</a:t>
            </a:r>
          </a:p>
          <a:p>
            <a:pPr>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 Login </a:t>
            </a:r>
          </a:p>
          <a:p>
            <a:pPr>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 Dashboard</a:t>
            </a:r>
          </a:p>
          <a:p>
            <a:pPr>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 Schedule </a:t>
            </a:r>
          </a:p>
          <a:p>
            <a:pPr>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 Complaint Submission  ( Assign to Lawyer) </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657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3FCA1-510C-2E6B-E3D4-59C7A994983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7634634-5F5D-0AEA-4055-5B162E566222}"/>
              </a:ext>
            </a:extLst>
          </p:cNvPr>
          <p:cNvSpPr>
            <a:spLocks noGrp="1"/>
          </p:cNvSpPr>
          <p:nvPr>
            <p:ph idx="1"/>
          </p:nvPr>
        </p:nvSpPr>
        <p:spPr/>
        <p:txBody>
          <a:bodyPr>
            <a:normAutofit/>
          </a:bodyPr>
          <a:lstStyle/>
          <a:p>
            <a:r>
              <a:rPr lang="en-IN" b="1" dirty="0">
                <a:latin typeface="Times New Roman" panose="02020603050405020304" pitchFamily="18" charset="0"/>
                <a:cs typeface="Times New Roman" panose="02020603050405020304" pitchFamily="18" charset="0"/>
              </a:rPr>
              <a:t>4. Lawyer Page :</a:t>
            </a:r>
          </a:p>
          <a:p>
            <a:pPr lvl="1">
              <a:buFont typeface="Courier New" panose="02070309020205020404" pitchFamily="49" charset="0"/>
              <a:buChar char="o"/>
            </a:pPr>
            <a:r>
              <a:rPr lang="en-IN" sz="1900" dirty="0">
                <a:latin typeface="Times New Roman" panose="02020603050405020304" pitchFamily="18" charset="0"/>
                <a:cs typeface="Times New Roman" panose="02020603050405020304" pitchFamily="18" charset="0"/>
              </a:rPr>
              <a:t>Registration:  username, password, email, mobile, Passport no, designation, station code.</a:t>
            </a:r>
          </a:p>
          <a:p>
            <a:pPr lvl="1">
              <a:buFont typeface="Courier New" panose="02070309020205020404" pitchFamily="49" charset="0"/>
              <a:buChar char="o"/>
            </a:pPr>
            <a:r>
              <a:rPr lang="en-IN" sz="1900" dirty="0">
                <a:latin typeface="Times New Roman" panose="02020603050405020304" pitchFamily="18" charset="0"/>
                <a:cs typeface="Times New Roman" panose="02020603050405020304" pitchFamily="18" charset="0"/>
              </a:rPr>
              <a:t>Login</a:t>
            </a:r>
          </a:p>
          <a:p>
            <a:pPr lvl="1">
              <a:buFont typeface="Courier New" panose="02070309020205020404" pitchFamily="49" charset="0"/>
              <a:buChar char="o"/>
            </a:pPr>
            <a:r>
              <a:rPr lang="en-IN" sz="1900" dirty="0">
                <a:latin typeface="Times New Roman" panose="02020603050405020304" pitchFamily="18" charset="0"/>
                <a:cs typeface="Times New Roman" panose="02020603050405020304" pitchFamily="18" charset="0"/>
              </a:rPr>
              <a:t>Lawyer’s Dashboard</a:t>
            </a:r>
          </a:p>
          <a:p>
            <a:pPr lvl="1">
              <a:buFont typeface="Courier New" panose="02070309020205020404" pitchFamily="49" charset="0"/>
              <a:buChar char="o"/>
            </a:pPr>
            <a:r>
              <a:rPr lang="en-IN" sz="1900" dirty="0">
                <a:latin typeface="Times New Roman" panose="02020603050405020304" pitchFamily="18" charset="0"/>
                <a:cs typeface="Times New Roman" panose="02020603050405020304" pitchFamily="18" charset="0"/>
              </a:rPr>
              <a:t>View complaints</a:t>
            </a:r>
          </a:p>
          <a:p>
            <a:pPr lvl="1">
              <a:buFont typeface="Courier New" panose="02070309020205020404" pitchFamily="49" charset="0"/>
              <a:buChar char="o"/>
            </a:pPr>
            <a:r>
              <a:rPr lang="en-IN" sz="1900" dirty="0">
                <a:latin typeface="Times New Roman" panose="02020603050405020304" pitchFamily="18" charset="0"/>
                <a:cs typeface="Times New Roman" panose="02020603050405020304" pitchFamily="18" charset="0"/>
              </a:rPr>
              <a:t>Scheduled</a:t>
            </a:r>
          </a:p>
          <a:p>
            <a:pPr lvl="1">
              <a:buFont typeface="Courier New" panose="02070309020205020404" pitchFamily="49" charset="0"/>
              <a:buChar char="o"/>
            </a:pPr>
            <a:r>
              <a:rPr lang="en-IN" sz="1900" dirty="0">
                <a:latin typeface="Times New Roman" panose="02020603050405020304" pitchFamily="18" charset="0"/>
                <a:cs typeface="Times New Roman" panose="02020603050405020304" pitchFamily="18" charset="0"/>
              </a:rPr>
              <a:t>Close case</a:t>
            </a:r>
          </a:p>
          <a:p>
            <a:pPr marL="201168" lvl="1" indent="0">
              <a:buNone/>
            </a:pPr>
            <a:br>
              <a:rPr lang="en-IN" sz="1900" dirty="0">
                <a:latin typeface="Times New Roman" panose="02020603050405020304" pitchFamily="18" charset="0"/>
                <a:cs typeface="Times New Roman" panose="02020603050405020304" pitchFamily="18" charset="0"/>
              </a:rPr>
            </a:br>
            <a:endParaRPr lang="en-IN" sz="1900"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endParaRPr lang="en-IN" sz="19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7162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1FBB7-A9E0-D74B-2E61-B83E5DCFF68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6D6E5DB-43C6-D7F9-CC50-5D275F9D0AAA}"/>
              </a:ext>
            </a:extLst>
          </p:cNvPr>
          <p:cNvSpPr>
            <a:spLocks noGrp="1"/>
          </p:cNvSpPr>
          <p:nvPr>
            <p:ph idx="1"/>
          </p:nvPr>
        </p:nvSpPr>
        <p:spPr/>
        <p:txBody>
          <a:bodyPr/>
          <a:lstStyle/>
          <a:p>
            <a:pPr marL="0" indent="0">
              <a:buNone/>
            </a:pPr>
            <a:r>
              <a:rPr lang="en-IN" b="1" dirty="0">
                <a:latin typeface="Times New Roman" panose="02020603050405020304" pitchFamily="18" charset="0"/>
                <a:cs typeface="Times New Roman" panose="02020603050405020304" pitchFamily="18" charset="0"/>
              </a:rPr>
              <a:t> 5. Citizen/User/Victim :</a:t>
            </a:r>
          </a:p>
          <a:p>
            <a:pPr>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 Registration:  username, password, email, mobile, Passport no, designation, station code.</a:t>
            </a:r>
          </a:p>
          <a:p>
            <a:pPr>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 Login</a:t>
            </a:r>
          </a:p>
          <a:p>
            <a:pPr>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 Dashboard</a:t>
            </a:r>
          </a:p>
          <a:p>
            <a:pPr>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 File Complaint</a:t>
            </a:r>
          </a:p>
          <a:p>
            <a:pPr>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 Withdraw case</a:t>
            </a:r>
          </a:p>
          <a:p>
            <a:pPr>
              <a:buFont typeface="Courier New" panose="02070309020205020404" pitchFamily="49" charset="0"/>
              <a:buChar char="o"/>
            </a:pPr>
            <a:endParaRPr lang="en-IN"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endParaRPr lang="en-IN"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7531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FF8EC-2C38-49ED-908E-FBD83BAC9ED0}"/>
              </a:ext>
            </a:extLst>
          </p:cNvPr>
          <p:cNvSpPr>
            <a:spLocks noGrp="1"/>
          </p:cNvSpPr>
          <p:nvPr>
            <p:ph type="title"/>
          </p:nvPr>
        </p:nvSpPr>
        <p:spPr/>
        <p:txBody>
          <a:bodyPr/>
          <a:lstStyle/>
          <a:p>
            <a:r>
              <a:rPr lang="en-US" dirty="0"/>
              <a:t>Block Chain Modules:</a:t>
            </a:r>
            <a:endParaRPr lang="en-IN" dirty="0"/>
          </a:p>
        </p:txBody>
      </p:sp>
      <p:sp>
        <p:nvSpPr>
          <p:cNvPr id="3" name="Content Placeholder 2">
            <a:extLst>
              <a:ext uri="{FF2B5EF4-FFF2-40B4-BE49-F238E27FC236}">
                <a16:creationId xmlns:a16="http://schemas.microsoft.com/office/drawing/2014/main" id="{ABDF50CC-7B4C-684A-A9A6-878414A7EAA4}"/>
              </a:ext>
            </a:extLst>
          </p:cNvPr>
          <p:cNvSpPr>
            <a:spLocks noGrp="1"/>
          </p:cNvSpPr>
          <p:nvPr>
            <p:ph idx="1"/>
          </p:nvPr>
        </p:nvSpPr>
        <p:spPr/>
        <p:txBody>
          <a:bodyPr>
            <a:normAutofit fontScale="92500" lnSpcReduction="20000"/>
          </a:bodyPr>
          <a:lstStyle/>
          <a:p>
            <a:pPr algn="l"/>
            <a:r>
              <a:rPr lang="en-US" b="1" i="0" dirty="0">
                <a:solidFill>
                  <a:srgbClr val="374151"/>
                </a:solidFill>
                <a:effectLst/>
                <a:latin typeface="Times New Roman" panose="02020603050405020304" pitchFamily="18" charset="0"/>
                <a:cs typeface="Times New Roman" panose="02020603050405020304" pitchFamily="18" charset="0"/>
              </a:rPr>
              <a:t>Blockchain</a:t>
            </a:r>
            <a:r>
              <a:rPr lang="en-US" b="0" i="0" dirty="0">
                <a:solidFill>
                  <a:srgbClr val="374151"/>
                </a:solidFill>
                <a:effectLst/>
                <a:latin typeface="Times New Roman" panose="02020603050405020304" pitchFamily="18" charset="0"/>
                <a:cs typeface="Times New Roman" panose="02020603050405020304" pitchFamily="18" charset="0"/>
              </a:rPr>
              <a:t>: A distributed ledger system is the basis of blockchain technology. Decentralization, security, transparency, and immutability are just a few of the advantages it offers. It is the bedrock upon which NFTs and IPFs rest.</a:t>
            </a:r>
          </a:p>
          <a:p>
            <a:pPr algn="l"/>
            <a:r>
              <a:rPr lang="en-US" b="1" i="0" dirty="0">
                <a:solidFill>
                  <a:srgbClr val="374151"/>
                </a:solidFill>
                <a:effectLst/>
                <a:latin typeface="Times New Roman" panose="02020603050405020304" pitchFamily="18" charset="0"/>
                <a:cs typeface="Times New Roman" panose="02020603050405020304" pitchFamily="18" charset="0"/>
              </a:rPr>
              <a:t>Non-Fungible Tokens (NFTs)</a:t>
            </a:r>
            <a:r>
              <a:rPr lang="en-US" b="0" i="0" dirty="0">
                <a:solidFill>
                  <a:srgbClr val="374151"/>
                </a:solidFill>
                <a:effectLst/>
                <a:latin typeface="Times New Roman" panose="02020603050405020304" pitchFamily="18" charset="0"/>
                <a:cs typeface="Times New Roman" panose="02020603050405020304" pitchFamily="18" charset="0"/>
              </a:rPr>
              <a:t>: The term: Non-Fungible Tokens”(NFTs)</a:t>
            </a:r>
            <a:r>
              <a:rPr lang="en-US" dirty="0">
                <a:solidFill>
                  <a:srgbClr val="374151"/>
                </a:solidFill>
                <a:latin typeface="Times New Roman" panose="02020603050405020304" pitchFamily="18" charset="0"/>
                <a:cs typeface="Times New Roman" panose="02020603050405020304" pitchFamily="18" charset="0"/>
              </a:rPr>
              <a:t> refers to unique assets that represent the right to use a certain piece of content, digital collectible, or physical good. Their ability to prove the provenance and ownership of digital assets is a major reason for their meteoric rise in popularity across many industries, including the arts, gaming, and entertainment. Blockchain platforms like Ethereum are ideal for building NFTs, which use smart contracts to define their properties and ownership rules. </a:t>
            </a:r>
            <a:endParaRPr lang="en-US" b="0" i="0" dirty="0">
              <a:solidFill>
                <a:srgbClr val="374151"/>
              </a:solidFill>
              <a:effectLst/>
              <a:latin typeface="Times New Roman" panose="02020603050405020304" pitchFamily="18" charset="0"/>
              <a:cs typeface="Times New Roman" panose="02020603050405020304" pitchFamily="18" charset="0"/>
            </a:endParaRPr>
          </a:p>
          <a:p>
            <a:pPr algn="l"/>
            <a:r>
              <a:rPr lang="en-US" b="1" i="0" dirty="0">
                <a:solidFill>
                  <a:srgbClr val="374151"/>
                </a:solidFill>
                <a:effectLst/>
                <a:latin typeface="Times New Roman" panose="02020603050405020304" pitchFamily="18" charset="0"/>
                <a:cs typeface="Times New Roman" panose="02020603050405020304" pitchFamily="18" charset="0"/>
              </a:rPr>
              <a:t>Interplanetary File System (IPFS)</a:t>
            </a:r>
            <a:r>
              <a:rPr lang="en-US" b="0" i="0" dirty="0">
                <a:solidFill>
                  <a:srgbClr val="374151"/>
                </a:solidFill>
                <a:effectLst/>
                <a:latin typeface="Times New Roman" panose="02020603050405020304" pitchFamily="18" charset="0"/>
                <a:cs typeface="Times New Roman" panose="02020603050405020304" pitchFamily="18" charset="0"/>
              </a:rPr>
              <a:t>: IPFS </a:t>
            </a:r>
            <a:r>
              <a:rPr lang="en-US" dirty="0">
                <a:solidFill>
                  <a:srgbClr val="374151"/>
                </a:solidFill>
                <a:latin typeface="Times New Roman" panose="02020603050405020304" pitchFamily="18" charset="0"/>
                <a:cs typeface="Times New Roman" panose="02020603050405020304" pitchFamily="18" charset="0"/>
              </a:rPr>
              <a:t>is a decentralized and distributed file storage system specifically created to address the constraints of conventional centralized servers. The system has a content-addressable architecture, which greatly enhances its resilience against both data loss and censorship. IPFs offers a decentralized and peer-to-peer method for storing and accessing data, which reduces dependence on centralized servers and enhances data availability. </a:t>
            </a:r>
            <a:endParaRPr lang="en-US" b="0" i="0" dirty="0">
              <a:solidFill>
                <a:srgbClr val="374151"/>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6015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19C0E-8A6A-6F6A-23C8-E4CCA71BF3A2}"/>
              </a:ext>
            </a:extLst>
          </p:cNvPr>
          <p:cNvSpPr>
            <a:spLocks noGrp="1"/>
          </p:cNvSpPr>
          <p:nvPr>
            <p:ph type="title"/>
          </p:nvPr>
        </p:nvSpPr>
        <p:spPr/>
        <p:txBody>
          <a:bodyPr/>
          <a:lstStyle/>
          <a:p>
            <a:r>
              <a:rPr lang="en-IN" dirty="0"/>
              <a:t>System Architecture</a:t>
            </a:r>
          </a:p>
        </p:txBody>
      </p:sp>
      <p:sp>
        <p:nvSpPr>
          <p:cNvPr id="3" name="Content Placeholder 2">
            <a:extLst>
              <a:ext uri="{FF2B5EF4-FFF2-40B4-BE49-F238E27FC236}">
                <a16:creationId xmlns:a16="http://schemas.microsoft.com/office/drawing/2014/main" id="{7A67E588-4A8F-749B-6A5F-7712C1CA13F7}"/>
              </a:ext>
            </a:extLst>
          </p:cNvPr>
          <p:cNvSpPr>
            <a:spLocks noGrp="1"/>
          </p:cNvSpPr>
          <p:nvPr>
            <p:ph idx="1"/>
          </p:nvPr>
        </p:nvSpPr>
        <p:spPr/>
        <p:txBody>
          <a:bodyPr/>
          <a:lstStyle/>
          <a:p>
            <a:pPr>
              <a:buFont typeface="Wingdings" panose="05000000000000000000" pitchFamily="2" charset="2"/>
              <a:buChar char="Ø"/>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The architecture of the "Blockchain-based Police Complaint Management System" consists of four primary components: frontend, backend, blockchain layer, and database. </a:t>
            </a: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Now, let's analyse the structure of the model.</a:t>
            </a:r>
          </a:p>
          <a:p>
            <a:pPr marL="0" indent="0" algn="ctr">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Arial" panose="020B0604020202020204" pitchFamily="34" charset="0"/>
              <a:buChar char="•"/>
            </a:pPr>
            <a:endParaRPr lang="en-IN" dirty="0"/>
          </a:p>
        </p:txBody>
      </p:sp>
      <p:pic>
        <p:nvPicPr>
          <p:cNvPr id="4" name="Picture 3">
            <a:extLst>
              <a:ext uri="{FF2B5EF4-FFF2-40B4-BE49-F238E27FC236}">
                <a16:creationId xmlns:a16="http://schemas.microsoft.com/office/drawing/2014/main" id="{D34C423B-F286-3AA1-5FA9-C6E14ECD1A60}"/>
              </a:ext>
            </a:extLst>
          </p:cNvPr>
          <p:cNvPicPr>
            <a:picLocks noChangeAspect="1"/>
          </p:cNvPicPr>
          <p:nvPr/>
        </p:nvPicPr>
        <p:blipFill>
          <a:blip r:embed="rId2"/>
          <a:stretch>
            <a:fillRect/>
          </a:stretch>
        </p:blipFill>
        <p:spPr>
          <a:xfrm>
            <a:off x="3228841" y="3522930"/>
            <a:ext cx="4733290" cy="2545715"/>
          </a:xfrm>
          <a:prstGeom prst="rect">
            <a:avLst/>
          </a:prstGeom>
        </p:spPr>
      </p:pic>
    </p:spTree>
    <p:extLst>
      <p:ext uri="{BB962C8B-B14F-4D97-AF65-F5344CB8AC3E}">
        <p14:creationId xmlns:p14="http://schemas.microsoft.com/office/powerpoint/2010/main" val="2764593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60777-8159-59AF-F737-2FBE35D2352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E400631-25BE-5975-1E64-6C01F95E3292}"/>
              </a:ext>
            </a:extLst>
          </p:cNvPr>
          <p:cNvSpPr>
            <a:spLocks noGrp="1"/>
          </p:cNvSpPr>
          <p:nvPr>
            <p:ph idx="1"/>
          </p:nvPr>
        </p:nvSpPr>
        <p:spPr/>
        <p:txBody>
          <a:bodyPr/>
          <a:lstStyle/>
          <a:p>
            <a:r>
              <a:rPr lang="en-IN" sz="1700" dirty="0">
                <a:latin typeface="Times New Roman" panose="02020603050405020304" pitchFamily="18" charset="0"/>
                <a:cs typeface="Times New Roman" panose="02020603050405020304" pitchFamily="18" charset="0"/>
              </a:rPr>
              <a:t>1. </a:t>
            </a:r>
            <a:r>
              <a:rPr lang="en-IN" sz="1700" b="1" dirty="0">
                <a:latin typeface="Times New Roman" panose="02020603050405020304" pitchFamily="18" charset="0"/>
                <a:cs typeface="Times New Roman" panose="02020603050405020304" pitchFamily="18" charset="0"/>
              </a:rPr>
              <a:t>Frontend :</a:t>
            </a:r>
          </a:p>
          <a:p>
            <a:pPr marL="201168" lvl="1" indent="0">
              <a:buNone/>
            </a:pPr>
            <a:r>
              <a:rPr lang="en-IN" kern="0" dirty="0">
                <a:effectLst/>
                <a:latin typeface="Times New Roman" panose="02020603050405020304" pitchFamily="18" charset="0"/>
                <a:ea typeface="Times New Roman" panose="02020603050405020304" pitchFamily="18" charset="0"/>
              </a:rPr>
              <a:t>            The front end functions as the interface through which users submit and monitor complaints. Facilitates device-independent accessibility to ensure a positive user experience. </a:t>
            </a:r>
            <a:br>
              <a:rPr lang="en-IN" kern="0" dirty="0">
                <a:effectLst/>
                <a:latin typeface="Times New Roman" panose="02020603050405020304" pitchFamily="18" charset="0"/>
                <a:ea typeface="Times New Roman" panose="02020603050405020304" pitchFamily="18" charset="0"/>
              </a:rPr>
            </a:br>
            <a:r>
              <a:rPr lang="en-IN" kern="0" dirty="0">
                <a:effectLst/>
                <a:latin typeface="Times New Roman" panose="02020603050405020304" pitchFamily="18" charset="0"/>
                <a:ea typeface="Times New Roman" panose="02020603050405020304" pitchFamily="18" charset="0"/>
              </a:rPr>
              <a:t>Complaints are submitted, their status is monitored, and citizens can communicate with law enforcement via the front end. For complainants to have a seamless experience, the system must be accessible across devices and user-friendly</a:t>
            </a:r>
            <a:r>
              <a:rPr lang="en-IN" b="1" kern="0" dirty="0">
                <a:effectLst/>
                <a:latin typeface="Times New Roman" panose="02020603050405020304" pitchFamily="18" charset="0"/>
                <a:ea typeface="Times New Roman" panose="02020603050405020304" pitchFamily="18" charset="0"/>
              </a:rPr>
              <a:t>.</a:t>
            </a:r>
          </a:p>
          <a:p>
            <a:pPr marL="544068" lvl="1" indent="-342900">
              <a:buAutoNum type="arabicPeriod" startAt="2"/>
            </a:pPr>
            <a:r>
              <a:rPr lang="en-IN" b="1" kern="0" dirty="0">
                <a:latin typeface="Times New Roman" panose="02020603050405020304" pitchFamily="18" charset="0"/>
                <a:ea typeface="Times New Roman" panose="02020603050405020304" pitchFamily="18" charset="0"/>
              </a:rPr>
              <a:t>Backend :</a:t>
            </a:r>
          </a:p>
          <a:p>
            <a:pPr marL="201168" lvl="1" indent="0">
              <a:buNone/>
            </a:pPr>
            <a:r>
              <a:rPr lang="en-IN" kern="0" dirty="0">
                <a:effectLst/>
                <a:latin typeface="Times New Roman" panose="02020603050405020304" pitchFamily="18" charset="0"/>
                <a:ea typeface="Times New Roman" panose="02020603050405020304" pitchFamily="18" charset="0"/>
              </a:rPr>
              <a:t>	Executes user requests and oversees the movement of data. </a:t>
            </a:r>
            <a:br>
              <a:rPr lang="en-IN" kern="0" dirty="0">
                <a:effectLst/>
                <a:latin typeface="Times New Roman" panose="02020603050405020304" pitchFamily="18" charset="0"/>
                <a:ea typeface="Times New Roman" panose="02020603050405020304" pitchFamily="18" charset="0"/>
              </a:rPr>
            </a:br>
            <a:r>
              <a:rPr lang="en-IN" kern="0" dirty="0">
                <a:effectLst/>
                <a:latin typeface="Times New Roman" panose="02020603050405020304" pitchFamily="18" charset="0"/>
                <a:ea typeface="Times New Roman" panose="02020603050405020304" pitchFamily="18" charset="0"/>
              </a:rPr>
              <a:t>Enables the exchange of information between the front end and other components of the system. </a:t>
            </a:r>
            <a:br>
              <a:rPr lang="en-IN" kern="0" dirty="0">
                <a:effectLst/>
                <a:latin typeface="Times New Roman" panose="02020603050405020304" pitchFamily="18" charset="0"/>
                <a:ea typeface="Times New Roman" panose="02020603050405020304" pitchFamily="18" charset="0"/>
              </a:rPr>
            </a:br>
            <a:r>
              <a:rPr lang="en-IN" kern="0" dirty="0">
                <a:effectLst/>
                <a:latin typeface="Times New Roman" panose="02020603050405020304" pitchFamily="18" charset="0"/>
                <a:ea typeface="Times New Roman" panose="02020603050405020304" pitchFamily="18" charset="0"/>
              </a:rPr>
              <a:t>The backend handles user requests, manages data flow, and facilitates communication between the front end and other system components. Features such as complaint validation and notification management guarantee effective complaint handling.</a:t>
            </a:r>
            <a:endParaRPr lang="en-IN" b="1" kern="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74842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A2EB9-C908-4F6F-36F0-9EA7A78959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A43A4F5-D1F3-7AFA-3035-152A050F6130}"/>
              </a:ext>
            </a:extLst>
          </p:cNvPr>
          <p:cNvSpPr>
            <a:spLocks noGrp="1"/>
          </p:cNvSpPr>
          <p:nvPr>
            <p:ph idx="1"/>
          </p:nvPr>
        </p:nvSpPr>
        <p:spPr/>
        <p:txBody>
          <a:bodyPr>
            <a:normAutofit fontScale="92500" lnSpcReduction="20000"/>
          </a:bodyPr>
          <a:lstStyle/>
          <a:p>
            <a:r>
              <a:rPr lang="en-IN" b="1" dirty="0"/>
              <a:t>3. Blockchain Layer :</a:t>
            </a:r>
            <a:br>
              <a:rPr lang="en-IN" dirty="0"/>
            </a:br>
            <a:r>
              <a:rPr lang="en-IN" dirty="0"/>
              <a:t>	</a:t>
            </a:r>
            <a:r>
              <a:rPr lang="en-IN" sz="1800" kern="0" dirty="0">
                <a:effectLst/>
                <a:latin typeface="Times New Roman" panose="02020603050405020304" pitchFamily="18" charset="0"/>
                <a:ea typeface="Times New Roman" panose="02020603050405020304" pitchFamily="18" charset="0"/>
              </a:rPr>
              <a:t>Employs blockchain technology to achieve decentralized and tamper-proof storage. Documents grievances as individual transactions, guaranteeing openness and accuracy of information. The blockchain layer uses blockchain technology to securely store and oversee complaint recordings in a decentralized and tamper-resistant way. Every complaint is logged as a transaction on the blockchain, guaranteeing transparency, unchangeability, and the integrity of data.</a:t>
            </a:r>
          </a:p>
          <a:p>
            <a:r>
              <a:rPr lang="en-IN" sz="1800" b="1" kern="0" dirty="0">
                <a:latin typeface="Times New Roman" panose="02020603050405020304" pitchFamily="18" charset="0"/>
              </a:rPr>
              <a:t>4. Data Base:</a:t>
            </a:r>
          </a:p>
          <a:p>
            <a:r>
              <a:rPr lang="en-IN" sz="1800" kern="0" dirty="0">
                <a:effectLst/>
                <a:latin typeface="Times New Roman" panose="02020603050405020304" pitchFamily="18" charset="0"/>
                <a:ea typeface="Times New Roman" panose="02020603050405020304" pitchFamily="18" charset="0"/>
              </a:rPr>
              <a:t>        The primary purpose of this system is to store supplemental data and serve as an intermediary between the blockchain and the backend. Includes user profiles, metadata that meets compliance standards, and administrative records. In addition, the database stores additional data and serves as a connection between the blockchain layer and the backend. The data includes user profiles, compliance metadata, and administrative records. Integrating with the blockchain layer guarantees that the database and the unchangeable blockchain ledger are synchronized and consistent.</a:t>
            </a:r>
            <a:br>
              <a:rPr lang="en-IN" sz="1800" kern="0" dirty="0">
                <a:latin typeface="Times New Roman" panose="02020603050405020304" pitchFamily="18" charset="0"/>
              </a:rPr>
            </a:br>
            <a:endParaRPr lang="en-IN" sz="1800" dirty="0"/>
          </a:p>
        </p:txBody>
      </p:sp>
    </p:spTree>
    <p:extLst>
      <p:ext uri="{BB962C8B-B14F-4D97-AF65-F5344CB8AC3E}">
        <p14:creationId xmlns:p14="http://schemas.microsoft.com/office/powerpoint/2010/main" val="1157759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AD5CC-A682-7C58-6C25-6BEA5A3E84D7}"/>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A8DB2A66-97AB-E0EA-76BC-5206ED6C0C0F}"/>
              </a:ext>
            </a:extLst>
          </p:cNvPr>
          <p:cNvSpPr>
            <a:spLocks noGrp="1"/>
          </p:cNvSpPr>
          <p:nvPr>
            <p:ph idx="1"/>
          </p:nvPr>
        </p:nvSpPr>
        <p:spPr>
          <a:xfrm>
            <a:off x="1097280" y="1944303"/>
            <a:ext cx="10058400" cy="3782729"/>
          </a:xfrm>
        </p:spPr>
        <p:txBody>
          <a:bodyPr>
            <a:normAutofit lnSpcReduction="10000"/>
          </a:bodyPr>
          <a:lstStyle/>
          <a:p>
            <a:pPr marL="0" indent="0">
              <a:buNone/>
            </a:pPr>
            <a:r>
              <a:rPr lang="en-US" sz="1800" b="0" i="0" dirty="0">
                <a:solidFill>
                  <a:srgbClr val="333333"/>
                </a:solidFill>
                <a:effectLst/>
                <a:latin typeface="Times New Roman" panose="02020603050405020304" pitchFamily="18" charset="0"/>
                <a:cs typeface="Times New Roman" panose="02020603050405020304" pitchFamily="18" charset="0"/>
              </a:rPr>
              <a:t>In general, criminal activity is increasing over the globe. Reports of several of these incidents </a:t>
            </a:r>
            <a:r>
              <a:rPr lang="en-US" sz="1800" dirty="0">
                <a:solidFill>
                  <a:srgbClr val="333333"/>
                </a:solidFill>
                <a:latin typeface="Times New Roman" panose="02020603050405020304" pitchFamily="18" charset="0"/>
                <a:cs typeface="Times New Roman" panose="02020603050405020304" pitchFamily="18" charset="0"/>
              </a:rPr>
              <a:t>are lacking. While the police do have an online platform for both sorts of reports, the majority of first information reports(FIRs) are written by hand.</a:t>
            </a:r>
            <a:endParaRPr lang="en-US" sz="1800" b="0" i="0" dirty="0">
              <a:solidFill>
                <a:srgbClr val="333333"/>
              </a:solidFill>
              <a:effectLst/>
              <a:latin typeface="Times New Roman" panose="02020603050405020304" pitchFamily="18" charset="0"/>
              <a:cs typeface="Times New Roman" panose="02020603050405020304" pitchFamily="18" charset="0"/>
            </a:endParaRPr>
          </a:p>
          <a:p>
            <a:pPr marL="0" indent="0">
              <a:buNone/>
            </a:pPr>
            <a:r>
              <a:rPr lang="en-US" sz="1800" dirty="0">
                <a:solidFill>
                  <a:srgbClr val="333333"/>
                </a:solidFill>
                <a:latin typeface="Times New Roman" panose="02020603050405020304" pitchFamily="18" charset="0"/>
                <a:cs typeface="Times New Roman" panose="02020603050405020304" pitchFamily="18" charset="0"/>
              </a:rPr>
              <a:t>For a resilient system and secure complaint handling away from inspectors, a decentralized solution is necessary. We intend to offer a blockchain-based solution for the management of complaints about both proper and unacceptable offenses. </a:t>
            </a:r>
          </a:p>
          <a:p>
            <a:pPr marL="0" indent="0">
              <a:buNone/>
            </a:pPr>
            <a:r>
              <a:rPr lang="en-US" sz="1800" dirty="0">
                <a:solidFill>
                  <a:srgbClr val="333333"/>
                </a:solidFill>
                <a:latin typeface="Times New Roman" panose="02020603050405020304" pitchFamily="18" charset="0"/>
                <a:cs typeface="Times New Roman" panose="02020603050405020304" pitchFamily="18" charset="0"/>
              </a:rPr>
              <a:t>The police-filled FIR will be accompanied by additions to the blockchain network, encryption, and IPFS storage.</a:t>
            </a:r>
          </a:p>
          <a:p>
            <a:pPr marL="0" indent="0">
              <a:buNone/>
            </a:pPr>
            <a:r>
              <a:rPr lang="en-US" sz="1800" dirty="0">
                <a:solidFill>
                  <a:srgbClr val="333333"/>
                </a:solidFill>
                <a:latin typeface="Times New Roman" panose="02020603050405020304" pitchFamily="18" charset="0"/>
                <a:cs typeface="Times New Roman" panose="02020603050405020304" pitchFamily="18" charset="0"/>
              </a:rPr>
              <a:t>The changes can be easily tracked before presenting the FIR to the court. If the police Officer does not file the FIR because of pressure or claims not to have received the complaint, the timestamp and complaint itself would be admissible as proof because they were recorded on the blockchain network.</a:t>
            </a:r>
          </a:p>
        </p:txBody>
      </p:sp>
    </p:spTree>
    <p:extLst>
      <p:ext uri="{BB962C8B-B14F-4D97-AF65-F5344CB8AC3E}">
        <p14:creationId xmlns:p14="http://schemas.microsoft.com/office/powerpoint/2010/main" val="12366065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7E5C-9F37-A09B-0794-572B2A8EC615}"/>
              </a:ext>
            </a:extLst>
          </p:cNvPr>
          <p:cNvSpPr>
            <a:spLocks noGrp="1"/>
          </p:cNvSpPr>
          <p:nvPr>
            <p:ph type="title"/>
          </p:nvPr>
        </p:nvSpPr>
        <p:spPr/>
        <p:txBody>
          <a:bodyPr>
            <a:normAutofit/>
          </a:bodyPr>
          <a:lstStyle/>
          <a:p>
            <a:r>
              <a:rPr lang="en-IN" sz="3500" dirty="0"/>
              <a:t>Complaint Tracking &amp; Storage Process:</a:t>
            </a:r>
          </a:p>
        </p:txBody>
      </p:sp>
      <p:pic>
        <p:nvPicPr>
          <p:cNvPr id="4" name="Content Placeholder 3">
            <a:extLst>
              <a:ext uri="{FF2B5EF4-FFF2-40B4-BE49-F238E27FC236}">
                <a16:creationId xmlns:a16="http://schemas.microsoft.com/office/drawing/2014/main" id="{07F4621D-0753-EE26-9CDC-842F182FF148}"/>
              </a:ext>
            </a:extLst>
          </p:cNvPr>
          <p:cNvPicPr>
            <a:picLocks noGrp="1" noChangeAspect="1"/>
          </p:cNvPicPr>
          <p:nvPr>
            <p:ph idx="1"/>
          </p:nvPr>
        </p:nvPicPr>
        <p:blipFill>
          <a:blip r:embed="rId2"/>
          <a:stretch>
            <a:fillRect/>
          </a:stretch>
        </p:blipFill>
        <p:spPr>
          <a:xfrm>
            <a:off x="2651406" y="2117826"/>
            <a:ext cx="7397368" cy="3760788"/>
          </a:xfrm>
          <a:prstGeom prst="rect">
            <a:avLst/>
          </a:prstGeom>
        </p:spPr>
      </p:pic>
    </p:spTree>
    <p:extLst>
      <p:ext uri="{BB962C8B-B14F-4D97-AF65-F5344CB8AC3E}">
        <p14:creationId xmlns:p14="http://schemas.microsoft.com/office/powerpoint/2010/main" val="2763605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01F2E-227F-6F1E-0453-DACC572D4FD1}"/>
              </a:ext>
            </a:extLst>
          </p:cNvPr>
          <p:cNvSpPr>
            <a:spLocks noGrp="1"/>
          </p:cNvSpPr>
          <p:nvPr>
            <p:ph type="title"/>
          </p:nvPr>
        </p:nvSpPr>
        <p:spPr/>
        <p:txBody>
          <a:bodyPr>
            <a:normAutofit/>
          </a:bodyPr>
          <a:lstStyle/>
          <a:p>
            <a:r>
              <a:rPr lang="en-IN" sz="4000" dirty="0"/>
              <a:t>Functionalities of citizen:</a:t>
            </a:r>
          </a:p>
        </p:txBody>
      </p:sp>
      <p:pic>
        <p:nvPicPr>
          <p:cNvPr id="4" name="Content Placeholder 3">
            <a:extLst>
              <a:ext uri="{FF2B5EF4-FFF2-40B4-BE49-F238E27FC236}">
                <a16:creationId xmlns:a16="http://schemas.microsoft.com/office/drawing/2014/main" id="{92B182B5-3098-A8C3-8168-31C747E4FBC6}"/>
              </a:ext>
            </a:extLst>
          </p:cNvPr>
          <p:cNvPicPr>
            <a:picLocks noGrp="1" noChangeAspect="1"/>
          </p:cNvPicPr>
          <p:nvPr>
            <p:ph idx="1"/>
          </p:nvPr>
        </p:nvPicPr>
        <p:blipFill>
          <a:blip r:embed="rId2"/>
          <a:stretch>
            <a:fillRect/>
          </a:stretch>
        </p:blipFill>
        <p:spPr>
          <a:xfrm>
            <a:off x="2426731" y="2108200"/>
            <a:ext cx="7398863" cy="3760788"/>
          </a:xfrm>
          <a:prstGeom prst="rect">
            <a:avLst/>
          </a:prstGeom>
        </p:spPr>
      </p:pic>
    </p:spTree>
    <p:extLst>
      <p:ext uri="{BB962C8B-B14F-4D97-AF65-F5344CB8AC3E}">
        <p14:creationId xmlns:p14="http://schemas.microsoft.com/office/powerpoint/2010/main" val="14957635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426E5-0BA0-5619-D79A-CADAA26A99E9}"/>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Functionalities of Admin:</a:t>
            </a:r>
          </a:p>
        </p:txBody>
      </p:sp>
      <p:pic>
        <p:nvPicPr>
          <p:cNvPr id="4" name="Content Placeholder 3">
            <a:extLst>
              <a:ext uri="{FF2B5EF4-FFF2-40B4-BE49-F238E27FC236}">
                <a16:creationId xmlns:a16="http://schemas.microsoft.com/office/drawing/2014/main" id="{3D10F6BD-CA7C-A9AC-10D0-36EAD35D10E8}"/>
              </a:ext>
            </a:extLst>
          </p:cNvPr>
          <p:cNvPicPr>
            <a:picLocks noGrp="1" noChangeAspect="1"/>
          </p:cNvPicPr>
          <p:nvPr>
            <p:ph idx="1"/>
          </p:nvPr>
        </p:nvPicPr>
        <p:blipFill>
          <a:blip r:embed="rId2"/>
          <a:stretch>
            <a:fillRect/>
          </a:stretch>
        </p:blipFill>
        <p:spPr>
          <a:xfrm>
            <a:off x="2358191" y="2079324"/>
            <a:ext cx="7120682" cy="3760788"/>
          </a:xfrm>
          <a:prstGeom prst="rect">
            <a:avLst/>
          </a:prstGeom>
        </p:spPr>
      </p:pic>
    </p:spTree>
    <p:extLst>
      <p:ext uri="{BB962C8B-B14F-4D97-AF65-F5344CB8AC3E}">
        <p14:creationId xmlns:p14="http://schemas.microsoft.com/office/powerpoint/2010/main" val="2917487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3D490-847C-1676-CC18-2A41AD89DF74}"/>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Network: Ethereum </a:t>
            </a:r>
            <a:r>
              <a:rPr lang="en-IN" sz="4000" dirty="0" err="1">
                <a:latin typeface="Times New Roman" panose="02020603050405020304" pitchFamily="18" charset="0"/>
                <a:cs typeface="Times New Roman" panose="02020603050405020304" pitchFamily="18" charset="0"/>
              </a:rPr>
              <a:t>Sepolia</a:t>
            </a:r>
            <a:r>
              <a:rPr lang="en-IN" sz="4000" dirty="0">
                <a:latin typeface="Times New Roman" panose="02020603050405020304" pitchFamily="18" charset="0"/>
                <a:cs typeface="Times New Roman" panose="02020603050405020304" pitchFamily="18" charset="0"/>
              </a:rPr>
              <a:t> ETH</a:t>
            </a:r>
          </a:p>
        </p:txBody>
      </p:sp>
      <p:sp>
        <p:nvSpPr>
          <p:cNvPr id="3" name="Content Placeholder 2">
            <a:extLst>
              <a:ext uri="{FF2B5EF4-FFF2-40B4-BE49-F238E27FC236}">
                <a16:creationId xmlns:a16="http://schemas.microsoft.com/office/drawing/2014/main" id="{DC0E0B46-2681-AD20-3546-3D167193F662}"/>
              </a:ext>
            </a:extLst>
          </p:cNvPr>
          <p:cNvSpPr>
            <a:spLocks noGrp="1"/>
          </p:cNvSpPr>
          <p:nvPr>
            <p:ph idx="1"/>
          </p:nvPr>
        </p:nvSpPr>
        <p:spPr/>
        <p:txBody>
          <a:bodyPr/>
          <a:lstStyle/>
          <a:p>
            <a:pPr marL="0" indent="0">
              <a:buNone/>
            </a:pPr>
            <a:r>
              <a:rPr lang="en-IN" dirty="0">
                <a:solidFill>
                  <a:schemeClr val="tx1">
                    <a:lumMod val="95000"/>
                    <a:lumOff val="5000"/>
                  </a:schemeClr>
                </a:solidFill>
              </a:rPr>
              <a:t>How to get </a:t>
            </a:r>
            <a:r>
              <a:rPr lang="en-IN" dirty="0" err="1">
                <a:solidFill>
                  <a:schemeClr val="tx1">
                    <a:lumMod val="95000"/>
                    <a:lumOff val="5000"/>
                  </a:schemeClr>
                </a:solidFill>
              </a:rPr>
              <a:t>Sepolia</a:t>
            </a:r>
            <a:r>
              <a:rPr lang="en-IN" dirty="0">
                <a:solidFill>
                  <a:schemeClr val="tx1">
                    <a:lumMod val="95000"/>
                    <a:lumOff val="5000"/>
                  </a:schemeClr>
                </a:solidFill>
              </a:rPr>
              <a:t> </a:t>
            </a:r>
            <a:r>
              <a:rPr lang="en-IN" dirty="0" err="1">
                <a:solidFill>
                  <a:schemeClr val="tx1">
                    <a:lumMod val="95000"/>
                    <a:lumOff val="5000"/>
                  </a:schemeClr>
                </a:solidFill>
              </a:rPr>
              <a:t>Testnet</a:t>
            </a:r>
            <a:r>
              <a:rPr lang="en-IN" dirty="0">
                <a:solidFill>
                  <a:schemeClr val="tx1">
                    <a:lumMod val="95000"/>
                    <a:lumOff val="5000"/>
                  </a:schemeClr>
                </a:solidFill>
              </a:rPr>
              <a:t> :</a:t>
            </a:r>
          </a:p>
          <a:p>
            <a:pPr>
              <a:buFont typeface="Wingdings" panose="05000000000000000000" pitchFamily="2" charset="2"/>
              <a:buChar char="q"/>
            </a:pPr>
            <a:r>
              <a:rPr lang="en-IN" dirty="0">
                <a:solidFill>
                  <a:schemeClr val="tx1">
                    <a:lumMod val="95000"/>
                    <a:lumOff val="5000"/>
                  </a:schemeClr>
                </a:solidFill>
              </a:rPr>
              <a:t> Network Name : </a:t>
            </a:r>
            <a:r>
              <a:rPr lang="en-IN" dirty="0" err="1">
                <a:solidFill>
                  <a:schemeClr val="tx1">
                    <a:lumMod val="95000"/>
                    <a:lumOff val="5000"/>
                  </a:schemeClr>
                </a:solidFill>
              </a:rPr>
              <a:t>Sepolia</a:t>
            </a:r>
            <a:r>
              <a:rPr lang="en-IN" dirty="0">
                <a:solidFill>
                  <a:schemeClr val="tx1">
                    <a:lumMod val="95000"/>
                    <a:lumOff val="5000"/>
                  </a:schemeClr>
                </a:solidFill>
              </a:rPr>
              <a:t> </a:t>
            </a:r>
            <a:r>
              <a:rPr lang="en-IN" dirty="0" err="1">
                <a:solidFill>
                  <a:schemeClr val="tx1">
                    <a:lumMod val="95000"/>
                    <a:lumOff val="5000"/>
                  </a:schemeClr>
                </a:solidFill>
              </a:rPr>
              <a:t>Testnet</a:t>
            </a:r>
            <a:r>
              <a:rPr lang="en-IN" dirty="0">
                <a:solidFill>
                  <a:schemeClr val="tx1">
                    <a:lumMod val="95000"/>
                    <a:lumOff val="5000"/>
                  </a:schemeClr>
                </a:solidFill>
              </a:rPr>
              <a:t> Network</a:t>
            </a:r>
          </a:p>
          <a:p>
            <a:pPr>
              <a:buFont typeface="Wingdings" panose="05000000000000000000" pitchFamily="2" charset="2"/>
              <a:buChar char="q"/>
            </a:pPr>
            <a:r>
              <a:rPr lang="en-IN" dirty="0">
                <a:solidFill>
                  <a:schemeClr val="tx1">
                    <a:lumMod val="95000"/>
                    <a:lumOff val="5000"/>
                  </a:schemeClr>
                </a:solidFill>
              </a:rPr>
              <a:t>URL Link: </a:t>
            </a:r>
            <a:r>
              <a:rPr lang="en-IN" dirty="0">
                <a:solidFill>
                  <a:schemeClr val="tx1">
                    <a:lumMod val="95000"/>
                    <a:lumOff val="5000"/>
                  </a:schemeClr>
                </a:solidFill>
                <a:hlinkClick r:id="rId2"/>
              </a:rPr>
              <a:t>https://sepoliarpc2.sepolia.org</a:t>
            </a:r>
            <a:endParaRPr lang="en-IN" dirty="0">
              <a:solidFill>
                <a:schemeClr val="tx1">
                  <a:lumMod val="95000"/>
                  <a:lumOff val="5000"/>
                </a:schemeClr>
              </a:solidFill>
            </a:endParaRPr>
          </a:p>
          <a:p>
            <a:pPr>
              <a:buFont typeface="Wingdings" panose="05000000000000000000" pitchFamily="2" charset="2"/>
              <a:buChar char="q"/>
            </a:pPr>
            <a:r>
              <a:rPr lang="en-IN" dirty="0">
                <a:solidFill>
                  <a:schemeClr val="tx1">
                    <a:lumMod val="95000"/>
                    <a:lumOff val="5000"/>
                  </a:schemeClr>
                </a:solidFill>
              </a:rPr>
              <a:t>Chain id: 11155111</a:t>
            </a:r>
          </a:p>
          <a:p>
            <a:pPr>
              <a:buFont typeface="Wingdings" panose="05000000000000000000" pitchFamily="2" charset="2"/>
              <a:buChar char="q"/>
            </a:pPr>
            <a:r>
              <a:rPr lang="en-IN" dirty="0">
                <a:solidFill>
                  <a:schemeClr val="tx1">
                    <a:lumMod val="95000"/>
                    <a:lumOff val="5000"/>
                  </a:schemeClr>
                </a:solidFill>
              </a:rPr>
              <a:t>Currency symbol: </a:t>
            </a:r>
            <a:r>
              <a:rPr lang="en-IN" dirty="0" err="1">
                <a:solidFill>
                  <a:schemeClr val="tx1">
                    <a:lumMod val="95000"/>
                    <a:lumOff val="5000"/>
                  </a:schemeClr>
                </a:solidFill>
              </a:rPr>
              <a:t>Sepolia</a:t>
            </a:r>
            <a:r>
              <a:rPr lang="en-IN" dirty="0">
                <a:solidFill>
                  <a:schemeClr val="tx1">
                    <a:lumMod val="95000"/>
                    <a:lumOff val="5000"/>
                  </a:schemeClr>
                </a:solidFill>
              </a:rPr>
              <a:t> ETH</a:t>
            </a:r>
          </a:p>
          <a:p>
            <a:pPr>
              <a:buFont typeface="Wingdings" panose="05000000000000000000" pitchFamily="2" charset="2"/>
              <a:buChar char="q"/>
            </a:pPr>
            <a:r>
              <a:rPr lang="en-IN" dirty="0">
                <a:solidFill>
                  <a:schemeClr val="tx1">
                    <a:lumMod val="95000"/>
                    <a:lumOff val="5000"/>
                  </a:schemeClr>
                </a:solidFill>
              </a:rPr>
              <a:t>Block Explorer: </a:t>
            </a:r>
            <a:r>
              <a:rPr lang="en-IN" dirty="0">
                <a:solidFill>
                  <a:schemeClr val="tx1">
                    <a:lumMod val="95000"/>
                    <a:lumOff val="5000"/>
                  </a:schemeClr>
                </a:solidFill>
                <a:hlinkClick r:id="rId3"/>
              </a:rPr>
              <a:t>https://sepolia.etherscan.io/</a:t>
            </a:r>
            <a:endParaRPr lang="en-IN" dirty="0">
              <a:solidFill>
                <a:schemeClr val="tx1">
                  <a:lumMod val="95000"/>
                  <a:lumOff val="5000"/>
                </a:schemeClr>
              </a:solidFill>
            </a:endParaRPr>
          </a:p>
          <a:p>
            <a:pPr marL="0" indent="0">
              <a:buNone/>
            </a:pPr>
            <a:endParaRPr lang="en-IN" dirty="0">
              <a:solidFill>
                <a:schemeClr val="tx1">
                  <a:lumMod val="95000"/>
                  <a:lumOff val="5000"/>
                </a:schemeClr>
              </a:solidFill>
            </a:endParaRPr>
          </a:p>
        </p:txBody>
      </p:sp>
    </p:spTree>
    <p:extLst>
      <p:ext uri="{BB962C8B-B14F-4D97-AF65-F5344CB8AC3E}">
        <p14:creationId xmlns:p14="http://schemas.microsoft.com/office/powerpoint/2010/main" val="32338263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4E1CA-961B-4102-9BEB-AE4A8E272778}"/>
              </a:ext>
            </a:extLst>
          </p:cNvPr>
          <p:cNvSpPr>
            <a:spLocks noGrp="1"/>
          </p:cNvSpPr>
          <p:nvPr>
            <p:ph type="title"/>
          </p:nvPr>
        </p:nvSpPr>
        <p:spPr/>
        <p:txBody>
          <a:bodyPr>
            <a:normAutofit/>
          </a:bodyPr>
          <a:lstStyle/>
          <a:p>
            <a:r>
              <a:rPr lang="en-IN" sz="4000" dirty="0"/>
              <a:t>Addresses Used :</a:t>
            </a:r>
          </a:p>
        </p:txBody>
      </p:sp>
      <p:sp>
        <p:nvSpPr>
          <p:cNvPr id="3" name="Content Placeholder 2">
            <a:extLst>
              <a:ext uri="{FF2B5EF4-FFF2-40B4-BE49-F238E27FC236}">
                <a16:creationId xmlns:a16="http://schemas.microsoft.com/office/drawing/2014/main" id="{3A2E9E90-08D1-89A7-3D2F-94530357664C}"/>
              </a:ext>
            </a:extLst>
          </p:cNvPr>
          <p:cNvSpPr>
            <a:spLocks noGrp="1"/>
          </p:cNvSpPr>
          <p:nvPr>
            <p:ph idx="1"/>
          </p:nvPr>
        </p:nvSpPr>
        <p:spPr/>
        <p:txBody>
          <a:bodyPr/>
          <a:lstStyle/>
          <a:p>
            <a:pPr>
              <a:buFont typeface="Wingdings" panose="05000000000000000000" pitchFamily="2" charset="2"/>
              <a:buChar char="q"/>
            </a:pPr>
            <a:r>
              <a:rPr lang="en-IN" dirty="0"/>
              <a:t> MetaMask address: </a:t>
            </a:r>
            <a:r>
              <a:rPr lang="en-IN" b="1" dirty="0"/>
              <a:t>0x8452aDfCC7DA51c96dB0C8A61159Cb054299B737</a:t>
            </a:r>
          </a:p>
          <a:p>
            <a:pPr>
              <a:buFont typeface="Wingdings" panose="05000000000000000000" pitchFamily="2" charset="2"/>
              <a:buChar char="q"/>
            </a:pPr>
            <a:r>
              <a:rPr lang="en-IN" dirty="0"/>
              <a:t> Blockchain Deployed smart Contract address: </a:t>
            </a:r>
            <a:r>
              <a:rPr lang="en-IN" b="1" dirty="0"/>
              <a:t>0xb1d85f3D5DafD905D61CF8e588A82d8dbfF0A41A</a:t>
            </a:r>
          </a:p>
          <a:p>
            <a:pPr>
              <a:buFont typeface="Wingdings" panose="05000000000000000000" pitchFamily="2" charset="2"/>
              <a:buChar char="q"/>
            </a:pPr>
            <a:r>
              <a:rPr lang="en-IN" b="1" dirty="0"/>
              <a:t>Contract address link:  </a:t>
            </a:r>
            <a:r>
              <a:rPr lang="en-IN" b="1" dirty="0">
                <a:hlinkClick r:id="rId2"/>
              </a:rPr>
              <a:t>https://sepolia.etherscan.io/address/0xb1d85f3D5DafD905D61CF8e588A82d8dbfF0A41A</a:t>
            </a:r>
            <a:endParaRPr lang="en-IN" b="1" dirty="0"/>
          </a:p>
          <a:p>
            <a:pPr marL="0" indent="0">
              <a:buNone/>
            </a:pPr>
            <a:endParaRPr lang="en-IN" b="1" dirty="0"/>
          </a:p>
          <a:p>
            <a:pPr>
              <a:buFont typeface="Wingdings" panose="05000000000000000000" pitchFamily="2" charset="2"/>
              <a:buChar char="q"/>
            </a:pPr>
            <a:endParaRPr lang="en-IN" b="1" dirty="0"/>
          </a:p>
        </p:txBody>
      </p:sp>
    </p:spTree>
    <p:extLst>
      <p:ext uri="{BB962C8B-B14F-4D97-AF65-F5344CB8AC3E}">
        <p14:creationId xmlns:p14="http://schemas.microsoft.com/office/powerpoint/2010/main" val="2176438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99F06-E630-3963-A879-349F4908B5E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3D6EE3E-B655-574E-E082-11FB05C2F104}"/>
              </a:ext>
            </a:extLst>
          </p:cNvPr>
          <p:cNvSpPr>
            <a:spLocks noGrp="1"/>
          </p:cNvSpPr>
          <p:nvPr>
            <p:ph idx="1"/>
          </p:nvPr>
        </p:nvSpPr>
        <p:spPr/>
        <p:txBody>
          <a:bodyPr/>
          <a:lstStyle/>
          <a:p>
            <a:pPr marL="0" indent="0">
              <a:buNone/>
            </a:pPr>
            <a:r>
              <a:rPr lang="en-IN" dirty="0"/>
              <a:t> 1.Frontend code: localhost:3006/home/</a:t>
            </a:r>
            <a:br>
              <a:rPr lang="en-IN" dirty="0"/>
            </a:br>
            <a:r>
              <a:rPr lang="en-IN" dirty="0"/>
              <a:t>2. </a:t>
            </a:r>
            <a:r>
              <a:rPr lang="en-US" dirty="0"/>
              <a:t>I used “</a:t>
            </a:r>
            <a:r>
              <a:rPr lang="en-US" dirty="0" err="1"/>
              <a:t>npm</a:t>
            </a:r>
            <a:r>
              <a:rPr lang="en-US" dirty="0"/>
              <a:t> start” to start the React server</a:t>
            </a:r>
            <a:r>
              <a:rPr lang="en-IN" b="1" dirty="0"/>
              <a:t>.</a:t>
            </a:r>
          </a:p>
          <a:p>
            <a:r>
              <a:rPr lang="en-IN" dirty="0"/>
              <a:t>3. To start the backend server, I used </a:t>
            </a:r>
            <a:r>
              <a:rPr lang="en-IN" b="1" dirty="0"/>
              <a:t>“Netlify dev”.</a:t>
            </a:r>
          </a:p>
          <a:p>
            <a:r>
              <a:rPr lang="en-IN" dirty="0"/>
              <a:t>4. Backend code: localhost:8888/</a:t>
            </a:r>
          </a:p>
        </p:txBody>
      </p:sp>
    </p:spTree>
    <p:extLst>
      <p:ext uri="{BB962C8B-B14F-4D97-AF65-F5344CB8AC3E}">
        <p14:creationId xmlns:p14="http://schemas.microsoft.com/office/powerpoint/2010/main" val="20333838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A741D-A808-D315-1A9D-E92205EB166D}"/>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OUTPUT SCREENSHOTS:</a:t>
            </a:r>
          </a:p>
        </p:txBody>
      </p:sp>
      <p:sp>
        <p:nvSpPr>
          <p:cNvPr id="7" name="Content Placeholder 6">
            <a:extLst>
              <a:ext uri="{FF2B5EF4-FFF2-40B4-BE49-F238E27FC236}">
                <a16:creationId xmlns:a16="http://schemas.microsoft.com/office/drawing/2014/main" id="{5937514C-68E3-F80F-C7C5-6D25AD0A8F40}"/>
              </a:ext>
            </a:extLst>
          </p:cNvPr>
          <p:cNvSpPr>
            <a:spLocks noGrp="1"/>
          </p:cNvSpPr>
          <p:nvPr>
            <p:ph idx="1"/>
          </p:nvPr>
        </p:nvSpPr>
        <p:spPr/>
        <p:txBody>
          <a:bodyPr/>
          <a:lstStyle/>
          <a:p>
            <a:r>
              <a:rPr lang="en-IN" b="1" dirty="0"/>
              <a:t>Output 1: Login and Dashboard Page </a:t>
            </a:r>
            <a:br>
              <a:rPr lang="en-IN" dirty="0"/>
            </a:br>
            <a:br>
              <a:rPr lang="en-IN" dirty="0"/>
            </a:br>
            <a:endParaRPr lang="en-IN" dirty="0"/>
          </a:p>
        </p:txBody>
      </p:sp>
      <p:pic>
        <p:nvPicPr>
          <p:cNvPr id="8" name="Content Placeholder 4">
            <a:extLst>
              <a:ext uri="{FF2B5EF4-FFF2-40B4-BE49-F238E27FC236}">
                <a16:creationId xmlns:a16="http://schemas.microsoft.com/office/drawing/2014/main" id="{21B3DCF4-C8CB-5806-2BB0-B4E46A2963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564240"/>
            <a:ext cx="5080467" cy="2848811"/>
          </a:xfrm>
          <a:prstGeom prst="rect">
            <a:avLst/>
          </a:prstGeom>
        </p:spPr>
      </p:pic>
      <p:pic>
        <p:nvPicPr>
          <p:cNvPr id="9" name="Picture 8">
            <a:extLst>
              <a:ext uri="{FF2B5EF4-FFF2-40B4-BE49-F238E27FC236}">
                <a16:creationId xmlns:a16="http://schemas.microsoft.com/office/drawing/2014/main" id="{13175EFE-2227-2921-0702-B556B1D44D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9557" y="2541070"/>
            <a:ext cx="4812632" cy="2579571"/>
          </a:xfrm>
          <a:prstGeom prst="rect">
            <a:avLst/>
          </a:prstGeom>
        </p:spPr>
      </p:pic>
    </p:spTree>
    <p:extLst>
      <p:ext uri="{BB962C8B-B14F-4D97-AF65-F5344CB8AC3E}">
        <p14:creationId xmlns:p14="http://schemas.microsoft.com/office/powerpoint/2010/main" val="30490250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3214A-D1DE-21CF-254D-AD95A7F9A552}"/>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Output: file a complaint</a:t>
            </a:r>
          </a:p>
        </p:txBody>
      </p:sp>
      <p:sp>
        <p:nvSpPr>
          <p:cNvPr id="3" name="Content Placeholder 2">
            <a:extLst>
              <a:ext uri="{FF2B5EF4-FFF2-40B4-BE49-F238E27FC236}">
                <a16:creationId xmlns:a16="http://schemas.microsoft.com/office/drawing/2014/main" id="{B269E1FF-1EBF-D35C-566D-8E359176D4B2}"/>
              </a:ext>
            </a:extLst>
          </p:cNvPr>
          <p:cNvSpPr>
            <a:spLocks noGrp="1"/>
          </p:cNvSpPr>
          <p:nvPr>
            <p:ph idx="1"/>
          </p:nvPr>
        </p:nvSpPr>
        <p:spPr/>
        <p:txBody>
          <a:bodyPr/>
          <a:lstStyle/>
          <a:p>
            <a:r>
              <a:rPr lang="en-IN" b="1" dirty="0"/>
              <a:t>Output 2</a:t>
            </a:r>
            <a:r>
              <a:rPr lang="en-IN" dirty="0"/>
              <a:t>: </a:t>
            </a:r>
            <a:br>
              <a:rPr lang="en-IN" dirty="0"/>
            </a:br>
            <a:endParaRPr lang="en-IN" dirty="0"/>
          </a:p>
        </p:txBody>
      </p:sp>
      <p:pic>
        <p:nvPicPr>
          <p:cNvPr id="7" name="Picture 6">
            <a:extLst>
              <a:ext uri="{FF2B5EF4-FFF2-40B4-BE49-F238E27FC236}">
                <a16:creationId xmlns:a16="http://schemas.microsoft.com/office/drawing/2014/main" id="{8DD84BD0-4CD6-C0C3-E457-F9E8D04F4A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569946"/>
            <a:ext cx="4600876" cy="2714323"/>
          </a:xfrm>
          <a:prstGeom prst="rect">
            <a:avLst/>
          </a:prstGeom>
        </p:spPr>
      </p:pic>
      <p:pic>
        <p:nvPicPr>
          <p:cNvPr id="9" name="Picture 8">
            <a:extLst>
              <a:ext uri="{FF2B5EF4-FFF2-40B4-BE49-F238E27FC236}">
                <a16:creationId xmlns:a16="http://schemas.microsoft.com/office/drawing/2014/main" id="{F483689B-62C5-F424-E6DA-16BD969446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3846" y="2569946"/>
            <a:ext cx="4738836" cy="2839452"/>
          </a:xfrm>
          <a:prstGeom prst="rect">
            <a:avLst/>
          </a:prstGeom>
        </p:spPr>
      </p:pic>
    </p:spTree>
    <p:extLst>
      <p:ext uri="{BB962C8B-B14F-4D97-AF65-F5344CB8AC3E}">
        <p14:creationId xmlns:p14="http://schemas.microsoft.com/office/powerpoint/2010/main" val="12899021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C2F1B-469F-11E2-E027-536DA4540B10}"/>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Output: Payment </a:t>
            </a:r>
            <a:r>
              <a:rPr lang="en-IN" sz="4000">
                <a:latin typeface="Times New Roman" panose="02020603050405020304" pitchFamily="18" charset="0"/>
                <a:cs typeface="Times New Roman" panose="02020603050405020304" pitchFamily="18" charset="0"/>
              </a:rPr>
              <a:t>&amp; Gas View</a:t>
            </a:r>
            <a:endParaRPr lang="en-IN" sz="4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E207E70-3B49-5894-74CC-5830C8A3DA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0051" y="2410868"/>
            <a:ext cx="4799069" cy="3051993"/>
          </a:xfrm>
          <a:prstGeom prst="rect">
            <a:avLst/>
          </a:prstGeom>
        </p:spPr>
      </p:pic>
      <p:sp>
        <p:nvSpPr>
          <p:cNvPr id="9" name="Content Placeholder 8">
            <a:extLst>
              <a:ext uri="{FF2B5EF4-FFF2-40B4-BE49-F238E27FC236}">
                <a16:creationId xmlns:a16="http://schemas.microsoft.com/office/drawing/2014/main" id="{07709B5A-ABAC-0253-A93C-0C264F7A66D7}"/>
              </a:ext>
            </a:extLst>
          </p:cNvPr>
          <p:cNvSpPr>
            <a:spLocks noGrp="1"/>
          </p:cNvSpPr>
          <p:nvPr>
            <p:ph idx="1"/>
          </p:nvPr>
        </p:nvSpPr>
        <p:spPr>
          <a:xfrm>
            <a:off x="1066800" y="1982804"/>
            <a:ext cx="10058400" cy="3655281"/>
          </a:xfrm>
        </p:spPr>
        <p:txBody>
          <a:bodyPr/>
          <a:lstStyle/>
          <a:p>
            <a:r>
              <a:rPr lang="en-IN" dirty="0"/>
              <a:t>Output 3:</a:t>
            </a:r>
            <a:br>
              <a:rPr lang="en-IN" dirty="0"/>
            </a:br>
            <a:endParaRPr lang="en-IN" dirty="0"/>
          </a:p>
        </p:txBody>
      </p:sp>
      <p:pic>
        <p:nvPicPr>
          <p:cNvPr id="10" name="Content Placeholder 4">
            <a:extLst>
              <a:ext uri="{FF2B5EF4-FFF2-40B4-BE49-F238E27FC236}">
                <a16:creationId xmlns:a16="http://schemas.microsoft.com/office/drawing/2014/main" id="{C0F15D41-8089-A39F-23B0-6C2B3F9033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9554" y="2410868"/>
            <a:ext cx="4542396" cy="2945063"/>
          </a:xfrm>
          <a:prstGeom prst="rect">
            <a:avLst/>
          </a:prstGeom>
        </p:spPr>
      </p:pic>
    </p:spTree>
    <p:extLst>
      <p:ext uri="{BB962C8B-B14F-4D97-AF65-F5344CB8AC3E}">
        <p14:creationId xmlns:p14="http://schemas.microsoft.com/office/powerpoint/2010/main" val="12494076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8EBCB-EB5F-E065-BBA0-79D73847DB81}"/>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Output: List of Complaints</a:t>
            </a:r>
          </a:p>
        </p:txBody>
      </p:sp>
      <p:sp>
        <p:nvSpPr>
          <p:cNvPr id="7" name="Content Placeholder 6">
            <a:extLst>
              <a:ext uri="{FF2B5EF4-FFF2-40B4-BE49-F238E27FC236}">
                <a16:creationId xmlns:a16="http://schemas.microsoft.com/office/drawing/2014/main" id="{D421F429-54CF-A247-2B75-0F398940613E}"/>
              </a:ext>
            </a:extLst>
          </p:cNvPr>
          <p:cNvSpPr>
            <a:spLocks noGrp="1"/>
          </p:cNvSpPr>
          <p:nvPr>
            <p:ph idx="1"/>
          </p:nvPr>
        </p:nvSpPr>
        <p:spPr/>
        <p:txBody>
          <a:bodyPr/>
          <a:lstStyle/>
          <a:p>
            <a:pPr marL="0" indent="0">
              <a:buNone/>
            </a:pPr>
            <a:r>
              <a:rPr lang="en-IN" b="1" dirty="0"/>
              <a:t>Output 4:</a:t>
            </a:r>
            <a:br>
              <a:rPr lang="en-IN" dirty="0"/>
            </a:br>
            <a:r>
              <a:rPr lang="en-IN" dirty="0"/>
              <a:t>1. Open</a:t>
            </a:r>
            <a:br>
              <a:rPr lang="en-IN" dirty="0"/>
            </a:br>
            <a:r>
              <a:rPr lang="en-IN" dirty="0"/>
              <a:t>2. In Progress</a:t>
            </a:r>
            <a:br>
              <a:rPr lang="en-IN" dirty="0"/>
            </a:br>
            <a:r>
              <a:rPr lang="en-IN" dirty="0"/>
              <a:t>3. Closed</a:t>
            </a:r>
            <a:br>
              <a:rPr lang="en-IN" dirty="0"/>
            </a:br>
            <a:r>
              <a:rPr lang="en-IN" dirty="0"/>
              <a:t>4. Withdraw </a:t>
            </a:r>
            <a:br>
              <a:rPr lang="en-IN" dirty="0"/>
            </a:br>
            <a:br>
              <a:rPr lang="en-IN" dirty="0"/>
            </a:br>
            <a:endParaRPr lang="en-IN" dirty="0"/>
          </a:p>
        </p:txBody>
      </p:sp>
      <p:pic>
        <p:nvPicPr>
          <p:cNvPr id="8" name="Content Placeholder 4">
            <a:extLst>
              <a:ext uri="{FF2B5EF4-FFF2-40B4-BE49-F238E27FC236}">
                <a16:creationId xmlns:a16="http://schemas.microsoft.com/office/drawing/2014/main" id="{A6C8C7A0-5558-501C-D500-7FAF5B0B4D62}"/>
              </a:ext>
            </a:extLst>
          </p:cNvPr>
          <p:cNvPicPr>
            <a:picLocks noChangeAspect="1"/>
          </p:cNvPicPr>
          <p:nvPr/>
        </p:nvPicPr>
        <p:blipFill>
          <a:blip r:embed="rId2"/>
          <a:stretch>
            <a:fillRect/>
          </a:stretch>
        </p:blipFill>
        <p:spPr>
          <a:xfrm>
            <a:off x="2964581" y="2483318"/>
            <a:ext cx="6063915" cy="3385670"/>
          </a:xfrm>
          <a:prstGeom prst="rect">
            <a:avLst/>
          </a:prstGeom>
        </p:spPr>
      </p:pic>
    </p:spTree>
    <p:extLst>
      <p:ext uri="{BB962C8B-B14F-4D97-AF65-F5344CB8AC3E}">
        <p14:creationId xmlns:p14="http://schemas.microsoft.com/office/powerpoint/2010/main" val="2843718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407EC-2955-7CA2-7DE8-C5CD508882E9}"/>
              </a:ext>
            </a:extLst>
          </p:cNvPr>
          <p:cNvSpPr>
            <a:spLocks noGrp="1"/>
          </p:cNvSpPr>
          <p:nvPr>
            <p:ph type="title"/>
          </p:nvPr>
        </p:nvSpPr>
        <p:spPr/>
        <p:txBody>
          <a:bodyPr/>
          <a:lstStyle/>
          <a:p>
            <a:r>
              <a:rPr lang="en-US" dirty="0"/>
              <a:t>Existing System</a:t>
            </a:r>
            <a:endParaRPr lang="en-IN" dirty="0"/>
          </a:p>
        </p:txBody>
      </p:sp>
      <p:sp>
        <p:nvSpPr>
          <p:cNvPr id="3" name="Content Placeholder 2">
            <a:extLst>
              <a:ext uri="{FF2B5EF4-FFF2-40B4-BE49-F238E27FC236}">
                <a16:creationId xmlns:a16="http://schemas.microsoft.com/office/drawing/2014/main" id="{95A6768B-F920-3198-37F2-A719B230B456}"/>
              </a:ext>
            </a:extLst>
          </p:cNvPr>
          <p:cNvSpPr>
            <a:spLocks noGrp="1"/>
          </p:cNvSpPr>
          <p:nvPr>
            <p:ph idx="1"/>
          </p:nvPr>
        </p:nvSpPr>
        <p:spPr/>
        <p:txBody>
          <a:bodyPr>
            <a:normAutofit/>
          </a:bodyPr>
          <a:lstStyle/>
          <a:p>
            <a:r>
              <a:rPr lang="en-US" sz="1700" dirty="0">
                <a:latin typeface="Times New Roman" panose="02020603050405020304" pitchFamily="18" charset="0"/>
                <a:cs typeface="Times New Roman" panose="02020603050405020304" pitchFamily="18" charset="0"/>
              </a:rPr>
              <a:t>A database management system (DBMS) deployed online for handling customer complaints. </a:t>
            </a:r>
          </a:p>
          <a:p>
            <a:r>
              <a:rPr lang="en-US" sz="1700" dirty="0">
                <a:solidFill>
                  <a:srgbClr val="374151"/>
                </a:solidFill>
                <a:latin typeface="Times New Roman" panose="02020603050405020304" pitchFamily="18" charset="0"/>
                <a:cs typeface="Times New Roman" panose="02020603050405020304" pitchFamily="18" charset="0"/>
              </a:rPr>
              <a:t>An efficient and successful way for law enforcement agencies and related organizations to manage and process public complaints is through the use of police complaint management systems.</a:t>
            </a:r>
          </a:p>
          <a:p>
            <a:r>
              <a:rPr lang="en-US" sz="1700" dirty="0">
                <a:solidFill>
                  <a:srgbClr val="374151"/>
                </a:solidFill>
                <a:latin typeface="Times New Roman" panose="02020603050405020304" pitchFamily="18" charset="0"/>
                <a:cs typeface="Times New Roman" panose="02020603050405020304" pitchFamily="18" charset="0"/>
              </a:rPr>
              <a:t>Although the current systems may differ from one region to another, they usually have several similarities. The following is a rundown of some of the most important features and components of a current police complaint management system:</a:t>
            </a:r>
            <a:endParaRPr lang="en-US" sz="1700" dirty="0">
              <a:latin typeface="Times New Roman" panose="02020603050405020304" pitchFamily="18" charset="0"/>
              <a:cs typeface="Times New Roman" panose="02020603050405020304" pitchFamily="18" charset="0"/>
            </a:endParaRPr>
          </a:p>
          <a:p>
            <a:r>
              <a:rPr lang="en-US" sz="1700" dirty="0">
                <a:solidFill>
                  <a:srgbClr val="374151"/>
                </a:solidFill>
                <a:latin typeface="Times New Roman" panose="02020603050405020304" pitchFamily="18" charset="0"/>
                <a:cs typeface="Times New Roman" panose="02020603050405020304" pitchFamily="18" charset="0"/>
              </a:rPr>
              <a:t>A Police complaint management system’s precise features and functionalities can differ greatly based on factors such as the budget, the size of the police force, and the region in question.</a:t>
            </a:r>
          </a:p>
          <a:p>
            <a:r>
              <a:rPr lang="en-US" sz="1700" dirty="0">
                <a:solidFill>
                  <a:srgbClr val="374151"/>
                </a:solidFill>
                <a:latin typeface="Times New Roman" panose="02020603050405020304" pitchFamily="18" charset="0"/>
                <a:cs typeface="Times New Roman" panose="02020603050405020304" pitchFamily="18" charset="0"/>
              </a:rPr>
              <a:t>More complex techniques, including data analytics and artificial intelligence, may become available as technology evolves, which could further improve complaints management procedures.</a:t>
            </a:r>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3893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78581-85C6-4991-FB24-79D018BFB71B}"/>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Conclusion:</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D5E4326-D3DA-4FDE-06F0-0085934C9547}"/>
              </a:ext>
            </a:extLst>
          </p:cNvPr>
          <p:cNvSpPr>
            <a:spLocks noGrp="1"/>
          </p:cNvSpPr>
          <p:nvPr>
            <p:ph idx="1"/>
          </p:nvPr>
        </p:nvSpPr>
        <p:spPr>
          <a:xfrm>
            <a:off x="1097280" y="2098576"/>
            <a:ext cx="10058400" cy="4205972"/>
          </a:xfrm>
        </p:spPr>
        <p:txBody>
          <a:bodyPr>
            <a:normAutofit/>
          </a:bodyPr>
          <a:lstStyle/>
          <a:p>
            <a:pPr algn="l"/>
            <a:r>
              <a:rPr lang="en-US" sz="1700" dirty="0">
                <a:solidFill>
                  <a:srgbClr val="374151"/>
                </a:solidFill>
                <a:latin typeface="Times New Roman" panose="02020603050405020304" pitchFamily="18" charset="0"/>
                <a:cs typeface="Times New Roman" panose="02020603050405020304" pitchFamily="18" charset="0"/>
              </a:rPr>
              <a:t>When combined, NFTs and IPFs offer a full package for managing digital asset ownership and distribution. In contrast, IPFs, which maintain the actual digital content linked with NFTs and IPFs, stand for ownership of the asset. Unique, verifiable, and decentralized digital objects, artwork, and other assets can be made possible by combining these technologies. For reasons of security, the FIR details that citizens have submitted will not be changed. </a:t>
            </a:r>
            <a:r>
              <a:rPr lang="en-US" sz="1700" b="0" i="0" dirty="0">
                <a:solidFill>
                  <a:srgbClr val="374151"/>
                </a:solidFill>
                <a:effectLst/>
                <a:latin typeface="Times New Roman" panose="02020603050405020304" pitchFamily="18" charset="0"/>
                <a:cs typeface="Times New Roman" panose="02020603050405020304" pitchFamily="18" charset="0"/>
              </a:rPr>
              <a:t> </a:t>
            </a:r>
          </a:p>
          <a:p>
            <a:pPr algn="l"/>
            <a:r>
              <a:rPr lang="en-US" sz="1700" dirty="0">
                <a:solidFill>
                  <a:srgbClr val="374151"/>
                </a:solidFill>
                <a:latin typeface="Times New Roman" panose="02020603050405020304" pitchFamily="18" charset="0"/>
                <a:cs typeface="Times New Roman" panose="02020603050405020304" pitchFamily="18" charset="0"/>
              </a:rPr>
              <a:t>The implementation of this project has led to the conclusion that NFTs, which allow for the production and trade of unique digital assets, are built upon blockchain technology. IPFs provide a decentralized and robust storage solution for the digital content that is part of this ecosystem, which makes it more complete. The convergence of these technologies is revolutionizing our understanding of digital ownership, provenance, and distribution in fields as diverse as art, gaming, media, and more.</a:t>
            </a:r>
          </a:p>
          <a:p>
            <a:pPr algn="l"/>
            <a:r>
              <a:rPr lang="en-US" sz="1700" dirty="0">
                <a:solidFill>
                  <a:srgbClr val="374151"/>
                </a:solidFill>
                <a:latin typeface="Times New Roman" panose="02020603050405020304" pitchFamily="18" charset="0"/>
                <a:cs typeface="Times New Roman" panose="02020603050405020304" pitchFamily="18" charset="0"/>
              </a:rPr>
              <a:t>Yet, it is crucial to be aware of the environmental implications and scalability obstacles linked to blockchain technology, as these matters persist as topics of discussion and advancement in the field. </a:t>
            </a:r>
          </a:p>
        </p:txBody>
      </p:sp>
    </p:spTree>
    <p:extLst>
      <p:ext uri="{BB962C8B-B14F-4D97-AF65-F5344CB8AC3E}">
        <p14:creationId xmlns:p14="http://schemas.microsoft.com/office/powerpoint/2010/main" val="440301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BC206-C364-AF28-F407-D9288DE92979}"/>
              </a:ext>
            </a:extLst>
          </p:cNvPr>
          <p:cNvSpPr>
            <a:spLocks noGrp="1"/>
          </p:cNvSpPr>
          <p:nvPr>
            <p:ph type="title"/>
          </p:nvPr>
        </p:nvSpPr>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BFBC1A2A-4915-0A25-1038-B3081F3A95D5}"/>
              </a:ext>
            </a:extLst>
          </p:cNvPr>
          <p:cNvSpPr>
            <a:spLocks noGrp="1"/>
          </p:cNvSpPr>
          <p:nvPr>
            <p:ph idx="1"/>
          </p:nvPr>
        </p:nvSpPr>
        <p:spPr/>
        <p:txBody>
          <a:bodyPr>
            <a:noAutofit/>
          </a:bodyPr>
          <a:lstStyle/>
          <a:p>
            <a:r>
              <a:rPr lang="en-US" sz="1700" b="1" dirty="0">
                <a:latin typeface="Times New Roman" panose="02020603050405020304" pitchFamily="18" charset="0"/>
                <a:cs typeface="Times New Roman" panose="02020603050405020304" pitchFamily="18" charset="0"/>
              </a:rPr>
              <a:t>1. Centralized Control:</a:t>
            </a:r>
          </a:p>
          <a:p>
            <a:r>
              <a:rPr lang="en-US" sz="1700" dirty="0">
                <a:latin typeface="Times New Roman" panose="02020603050405020304" pitchFamily="18" charset="0"/>
                <a:cs typeface="Times New Roman" panose="02020603050405020304" pitchFamily="18" charset="0"/>
              </a:rPr>
              <a:t>   Traditional Databases are usually centralized, emphasizing that they are governed by a solitary institution or group. The process of centralization might result in the existence of unique points of failure and vulnerabilities. </a:t>
            </a:r>
          </a:p>
          <a:p>
            <a:r>
              <a:rPr lang="en-US" sz="1700" b="1" dirty="0">
                <a:latin typeface="Times New Roman" panose="02020603050405020304" pitchFamily="18" charset="0"/>
                <a:cs typeface="Times New Roman" panose="02020603050405020304" pitchFamily="18" charset="0"/>
              </a:rPr>
              <a:t>2. Data Manipulation:</a:t>
            </a:r>
          </a:p>
          <a:p>
            <a:r>
              <a:rPr lang="en-US" sz="1700" dirty="0">
                <a:latin typeface="Times New Roman" panose="02020603050405020304" pitchFamily="18" charset="0"/>
                <a:cs typeface="Times New Roman" panose="02020603050405020304" pitchFamily="18" charset="0"/>
              </a:rPr>
              <a:t>   In conventional databases, users with the necessary permissions can simply modify or change data. These circumstances can result in data corruption, fraudulent activities, or unauthorized entry.</a:t>
            </a:r>
          </a:p>
          <a:p>
            <a:r>
              <a:rPr lang="en-US" sz="1700" b="1" dirty="0">
                <a:latin typeface="Times New Roman" panose="02020603050405020304" pitchFamily="18" charset="0"/>
                <a:cs typeface="Times New Roman" panose="02020603050405020304" pitchFamily="18" charset="0"/>
              </a:rPr>
              <a:t>3. Lack of Transparency:</a:t>
            </a:r>
          </a:p>
          <a:p>
            <a:r>
              <a:rPr lang="en-US" sz="1700" dirty="0">
                <a:latin typeface="Times New Roman" panose="02020603050405020304" pitchFamily="18" charset="0"/>
                <a:cs typeface="Times New Roman" panose="02020603050405020304" pitchFamily="18" charset="0"/>
              </a:rPr>
              <a:t>   Conventional databases may lack transparency, hence impeding the ability to track the chronological sequence of data modifications. This issue can be a challenge in applications that require utmost importance on the accuracy and openness of data.</a:t>
            </a:r>
          </a:p>
          <a:p>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8258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6F713-5103-2B1E-6F96-7037B5F67A8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45B9FA7-CBFD-B806-61B6-406336113C73}"/>
              </a:ext>
            </a:extLst>
          </p:cNvPr>
          <p:cNvSpPr>
            <a:spLocks noGrp="1"/>
          </p:cNvSpPr>
          <p:nvPr>
            <p:ph idx="1"/>
          </p:nvPr>
        </p:nvSpPr>
        <p:spPr/>
        <p:txBody>
          <a:bodyPr>
            <a:normAutofit/>
          </a:bodyPr>
          <a:lstStyle/>
          <a:p>
            <a:r>
              <a:rPr lang="en-US" sz="1700" b="1" dirty="0">
                <a:latin typeface="Times New Roman" panose="02020603050405020304" pitchFamily="18" charset="0"/>
                <a:cs typeface="Times New Roman" panose="02020603050405020304" pitchFamily="18" charset="0"/>
              </a:rPr>
              <a:t>4. Security Vulnerabilities:</a:t>
            </a:r>
          </a:p>
          <a:p>
            <a:r>
              <a:rPr lang="en-US" sz="1700" dirty="0">
                <a:latin typeface="Times New Roman" panose="02020603050405020304" pitchFamily="18" charset="0"/>
                <a:cs typeface="Times New Roman" panose="02020603050405020304" pitchFamily="18" charset="0"/>
              </a:rPr>
              <a:t>   Conventional databases are susceptible to hacking and cyberattacks. In the event of a breach in a centralized database, there is a potential for a significant data breach to occur.</a:t>
            </a:r>
          </a:p>
          <a:p>
            <a:r>
              <a:rPr lang="en-US" sz="1700" b="1" dirty="0">
                <a:latin typeface="Times New Roman" panose="02020603050405020304" pitchFamily="18" charset="0"/>
                <a:cs typeface="Times New Roman" panose="02020603050405020304" pitchFamily="18" charset="0"/>
              </a:rPr>
              <a:t>5. Costly Intermediaries:</a:t>
            </a:r>
          </a:p>
          <a:p>
            <a:r>
              <a:rPr lang="en-US" sz="1700" dirty="0">
                <a:latin typeface="Times New Roman" panose="02020603050405020304" pitchFamily="18" charset="0"/>
                <a:cs typeface="Times New Roman" panose="02020603050405020304" pitchFamily="18" charset="0"/>
              </a:rPr>
              <a:t>Conventional databases frequently necessitate the involvement of intermediaries such as banks or clearinghouses to authenticate and handle transactions, resulting in increased expenses and time consumption..</a:t>
            </a:r>
          </a:p>
          <a:p>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9704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A2172-E0C8-EC4F-4A9D-5C6AB51B4E61}"/>
              </a:ext>
            </a:extLst>
          </p:cNvPr>
          <p:cNvSpPr>
            <a:spLocks noGrp="1"/>
          </p:cNvSpPr>
          <p:nvPr>
            <p:ph type="title"/>
          </p:nvPr>
        </p:nvSpPr>
        <p:spPr/>
        <p:txBody>
          <a:bodyPr/>
          <a:lstStyle/>
          <a:p>
            <a:r>
              <a:rPr lang="en-US" dirty="0"/>
              <a:t>Proposed System</a:t>
            </a:r>
            <a:endParaRPr lang="en-IN" dirty="0"/>
          </a:p>
        </p:txBody>
      </p:sp>
      <p:sp>
        <p:nvSpPr>
          <p:cNvPr id="3" name="Content Placeholder 2">
            <a:extLst>
              <a:ext uri="{FF2B5EF4-FFF2-40B4-BE49-F238E27FC236}">
                <a16:creationId xmlns:a16="http://schemas.microsoft.com/office/drawing/2014/main" id="{BCD229D9-16DF-CF97-1BAF-6F78E5418F0B}"/>
              </a:ext>
            </a:extLst>
          </p:cNvPr>
          <p:cNvSpPr>
            <a:spLocks noGrp="1"/>
          </p:cNvSpPr>
          <p:nvPr>
            <p:ph idx="1"/>
          </p:nvPr>
        </p:nvSpPr>
        <p:spPr/>
        <p:txBody>
          <a:bodyPr>
            <a:normAutofit/>
          </a:bodyPr>
          <a:lstStyle/>
          <a:p>
            <a:pPr>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 While the blockchain does have certain benefits, it’s important to remember that its not a solution and won’t work for every problem. Adoption is still in its early stages across many companies, and it may be slower and more resource-intensive than conventional databases. Before choosing to employ blockchain technology, it is important to carefully assess the project’s particular demands and objectives.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4779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73C6E-836B-827B-F36B-C9E1A06AED2C}"/>
              </a:ext>
            </a:extLst>
          </p:cNvPr>
          <p:cNvSpPr>
            <a:spLocks noGrp="1"/>
          </p:cNvSpPr>
          <p:nvPr>
            <p:ph type="title"/>
          </p:nvPr>
        </p:nvSpPr>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201D3FA8-B0D5-70BA-A362-42A57DE2DFC5}"/>
              </a:ext>
            </a:extLst>
          </p:cNvPr>
          <p:cNvSpPr>
            <a:spLocks noGrp="1"/>
          </p:cNvSpPr>
          <p:nvPr>
            <p:ph idx="1"/>
          </p:nvPr>
        </p:nvSpPr>
        <p:spPr/>
        <p:txBody>
          <a:bodyPr>
            <a:normAutofit/>
          </a:bodyPr>
          <a:lstStyle/>
          <a:p>
            <a:r>
              <a:rPr lang="en-US" sz="1700" b="1" dirty="0">
                <a:latin typeface="Times New Roman" panose="02020603050405020304" pitchFamily="18" charset="0"/>
                <a:cs typeface="Times New Roman" panose="02020603050405020304" pitchFamily="18" charset="0"/>
              </a:rPr>
              <a:t>1. Decentralization:</a:t>
            </a:r>
          </a:p>
          <a:p>
            <a:r>
              <a:rPr lang="en-US" sz="1700" dirty="0">
                <a:latin typeface="Times New Roman" panose="02020603050405020304" pitchFamily="18" charset="0"/>
                <a:cs typeface="Times New Roman" panose="02020603050405020304" pitchFamily="18" charset="0"/>
              </a:rPr>
              <a:t> Blockchain reduces the danger of single points of failure and enhances resilience by operating on a decentralized network of nodes.</a:t>
            </a:r>
          </a:p>
          <a:p>
            <a:r>
              <a:rPr lang="en-US" sz="1700" b="1" dirty="0">
                <a:latin typeface="Times New Roman" panose="02020603050405020304" pitchFamily="18" charset="0"/>
                <a:cs typeface="Times New Roman" panose="02020603050405020304" pitchFamily="18" charset="0"/>
              </a:rPr>
              <a:t>2. Immutability:</a:t>
            </a:r>
          </a:p>
          <a:p>
            <a:r>
              <a:rPr lang="en-US" sz="1700" dirty="0">
                <a:latin typeface="Times New Roman" panose="02020603050405020304" pitchFamily="18" charset="0"/>
                <a:cs typeface="Times New Roman" panose="02020603050405020304" pitchFamily="18" charset="0"/>
              </a:rPr>
              <a:t>   Data stored on a blockchain cannot be altered or deleted because of its immutability. Data integrity and trust are both improved by its immutability.</a:t>
            </a:r>
          </a:p>
          <a:p>
            <a:r>
              <a:rPr lang="en-US" sz="1700" b="1" dirty="0">
                <a:latin typeface="Times New Roman" panose="02020603050405020304" pitchFamily="18" charset="0"/>
                <a:cs typeface="Times New Roman" panose="02020603050405020304" pitchFamily="18" charset="0"/>
              </a:rPr>
              <a:t>3. Transparency:</a:t>
            </a:r>
          </a:p>
          <a:p>
            <a:r>
              <a:rPr lang="en-US" sz="1700" dirty="0">
                <a:latin typeface="Times New Roman" panose="02020603050405020304" pitchFamily="18" charset="0"/>
                <a:cs typeface="Times New Roman" panose="02020603050405020304" pitchFamily="18" charset="0"/>
              </a:rPr>
              <a:t>   All the transactions recorded on a public blockchain are open and verified. In fields where honesty and reliability are paramount, this openness can be an important factor.</a:t>
            </a:r>
          </a:p>
          <a:p>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3737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8381A-C974-87E5-17C7-726163472B7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E51F5D5-6981-4363-62AD-C512146467E9}"/>
              </a:ext>
            </a:extLst>
          </p:cNvPr>
          <p:cNvSpPr>
            <a:spLocks noGrp="1"/>
          </p:cNvSpPr>
          <p:nvPr>
            <p:ph idx="1"/>
          </p:nvPr>
        </p:nvSpPr>
        <p:spPr/>
        <p:txBody>
          <a:bodyPr>
            <a:noAutofit/>
          </a:bodyPr>
          <a:lstStyle/>
          <a:p>
            <a:r>
              <a:rPr lang="en-US" sz="1700" b="1" dirty="0">
                <a:latin typeface="Times New Roman" panose="02020603050405020304" pitchFamily="18" charset="0"/>
                <a:cs typeface="Times New Roman" panose="02020603050405020304" pitchFamily="18" charset="0"/>
              </a:rPr>
              <a:t>4. Security:</a:t>
            </a:r>
          </a:p>
          <a:p>
            <a:r>
              <a:rPr lang="en-US" sz="1700" dirty="0">
                <a:latin typeface="Times New Roman" panose="02020603050405020304" pitchFamily="18" charset="0"/>
                <a:cs typeface="Times New Roman" panose="02020603050405020304" pitchFamily="18" charset="0"/>
              </a:rPr>
              <a:t>   Blockchain utilizes robust cryptographic methods to safeguard data and transactions, rendering it very impervious to hacking and fraudulent activities.</a:t>
            </a:r>
          </a:p>
          <a:p>
            <a:r>
              <a:rPr lang="en-US" sz="1700" b="1" dirty="0">
                <a:latin typeface="Times New Roman" panose="02020603050405020304" pitchFamily="18" charset="0"/>
                <a:cs typeface="Times New Roman" panose="02020603050405020304" pitchFamily="18" charset="0"/>
              </a:rPr>
              <a:t>5. Reduced Intermediaries:</a:t>
            </a:r>
          </a:p>
          <a:p>
            <a:r>
              <a:rPr lang="en-US" sz="1700" dirty="0">
                <a:latin typeface="Times New Roman" panose="02020603050405020304" pitchFamily="18" charset="0"/>
                <a:cs typeface="Times New Roman" panose="02020603050405020304" pitchFamily="18" charset="0"/>
              </a:rPr>
              <a:t>   Blockchain technology eliminates the necessity of agents in numerous instances, resulting in cost reduction and acceleration of procedures. This is especially beneficial in financial transactions and supply chain management.</a:t>
            </a:r>
          </a:p>
          <a:p>
            <a:r>
              <a:rPr lang="en-US" sz="1700" b="1" dirty="0">
                <a:latin typeface="Times New Roman" panose="02020603050405020304" pitchFamily="18" charset="0"/>
                <a:cs typeface="Times New Roman" panose="02020603050405020304" pitchFamily="18" charset="0"/>
              </a:rPr>
              <a:t>6. Trustless Transactions:</a:t>
            </a:r>
          </a:p>
          <a:p>
            <a:r>
              <a:rPr lang="en-US" sz="1700" dirty="0">
                <a:latin typeface="Times New Roman" panose="02020603050405020304" pitchFamily="18" charset="0"/>
                <a:cs typeface="Times New Roman" panose="02020603050405020304" pitchFamily="18" charset="0"/>
              </a:rPr>
              <a:t>   Blockchain enables participants to engage in transactions without relying on a central authority for confidence. Trust is established by the intrinsic characteristics of the blockchain.</a:t>
            </a:r>
          </a:p>
          <a:p>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1260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D3EF1-96C9-4DBB-8323-7821BF6FD74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EA8B5F50-A026-2D09-09EC-2A417056251E}"/>
              </a:ext>
            </a:extLst>
          </p:cNvPr>
          <p:cNvSpPr>
            <a:spLocks noGrp="1"/>
          </p:cNvSpPr>
          <p:nvPr>
            <p:ph idx="1"/>
          </p:nvPr>
        </p:nvSpPr>
        <p:spPr/>
        <p:txBody>
          <a:bodyPr>
            <a:normAutofit/>
          </a:bodyPr>
          <a:lstStyle/>
          <a:p>
            <a:r>
              <a:rPr lang="en-US" sz="1800" b="1" dirty="0">
                <a:latin typeface="Times New Roman" panose="02020603050405020304" pitchFamily="18" charset="0"/>
                <a:cs typeface="Times New Roman" panose="02020603050405020304" pitchFamily="18" charset="0"/>
              </a:rPr>
              <a:t>7. Smart Contracts:</a:t>
            </a:r>
          </a:p>
          <a:p>
            <a:r>
              <a:rPr lang="en-US" sz="1800" dirty="0">
                <a:latin typeface="Times New Roman" panose="02020603050405020304" pitchFamily="18" charset="0"/>
                <a:cs typeface="Times New Roman" panose="02020603050405020304" pitchFamily="18" charset="0"/>
              </a:rPr>
              <a:t>   Blockchain can carry out self-executing smart contracts, which are automated and enforce contractual agreements without the involvement of agents.</a:t>
            </a:r>
          </a:p>
          <a:p>
            <a:r>
              <a:rPr lang="en-US" sz="1800" b="1" dirty="0">
                <a:latin typeface="Times New Roman" panose="02020603050405020304" pitchFamily="18" charset="0"/>
                <a:cs typeface="Times New Roman" panose="02020603050405020304" pitchFamily="18" charset="0"/>
              </a:rPr>
              <a:t>8. Global Accessibility:</a:t>
            </a:r>
          </a:p>
          <a:p>
            <a:r>
              <a:rPr lang="en-US" sz="1800" dirty="0">
                <a:latin typeface="Times New Roman" panose="02020603050405020304" pitchFamily="18" charset="0"/>
                <a:cs typeface="Times New Roman" panose="02020603050405020304" pitchFamily="18" charset="0"/>
              </a:rPr>
              <a:t>   Blockchain networks have a worldwide reach and can be accessed by anybody with an internet connection, enabling transactions and collaborations across different countries.</a:t>
            </a:r>
          </a:p>
          <a:p>
            <a:endParaRPr lang="en-US"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4188934"/>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9DAD249-BF80-48EF-9AFB-36A11BCDC2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{C6A51CA8-A7A3-436C-BE3D-841F20A24740}tf56160789_win32</Template>
  <TotalTime>1043</TotalTime>
  <Words>1969</Words>
  <Application>Microsoft Office PowerPoint</Application>
  <PresentationFormat>Widescreen</PresentationFormat>
  <Paragraphs>123</Paragraphs>
  <Slides>30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Bookman Old Style</vt:lpstr>
      <vt:lpstr>Calibri</vt:lpstr>
      <vt:lpstr>Courier New</vt:lpstr>
      <vt:lpstr>Franklin Gothic Book</vt:lpstr>
      <vt:lpstr>source-serif-pro</vt:lpstr>
      <vt:lpstr>Times New Roman</vt:lpstr>
      <vt:lpstr>Wingdings</vt:lpstr>
      <vt:lpstr>Custom</vt:lpstr>
      <vt:lpstr>Police Complaint Management System using Block Chain</vt:lpstr>
      <vt:lpstr>Abstract</vt:lpstr>
      <vt:lpstr>Existing System</vt:lpstr>
      <vt:lpstr>Advantages:</vt:lpstr>
      <vt:lpstr>PowerPoint Presentation</vt:lpstr>
      <vt:lpstr>Proposed System</vt:lpstr>
      <vt:lpstr>Advantages:</vt:lpstr>
      <vt:lpstr>PowerPoint Presentation</vt:lpstr>
      <vt:lpstr>PowerPoint Presentation</vt:lpstr>
      <vt:lpstr>Structure of Non-Fungible Token: </vt:lpstr>
      <vt:lpstr>Project Modules: </vt:lpstr>
      <vt:lpstr>PowerPoint Presentation</vt:lpstr>
      <vt:lpstr>PowerPoint Presentation</vt:lpstr>
      <vt:lpstr>PowerPoint Presentation</vt:lpstr>
      <vt:lpstr>PowerPoint Presentation</vt:lpstr>
      <vt:lpstr>Block Chain Modules:</vt:lpstr>
      <vt:lpstr>System Architecture</vt:lpstr>
      <vt:lpstr>PowerPoint Presentation</vt:lpstr>
      <vt:lpstr>PowerPoint Presentation</vt:lpstr>
      <vt:lpstr>Complaint Tracking &amp; Storage Process:</vt:lpstr>
      <vt:lpstr>Functionalities of citizen:</vt:lpstr>
      <vt:lpstr>Functionalities of Admin:</vt:lpstr>
      <vt:lpstr>Network: Ethereum Sepolia ETH</vt:lpstr>
      <vt:lpstr>Addresses Used :</vt:lpstr>
      <vt:lpstr>PowerPoint Presentation</vt:lpstr>
      <vt:lpstr>OUTPUT SCREENSHOTS:</vt:lpstr>
      <vt:lpstr>Output: file a complaint</vt:lpstr>
      <vt:lpstr>Output: Payment &amp; Gas View</vt:lpstr>
      <vt:lpstr>Output: List of Complaints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Police Complaint Management System using Block Chain</dc:title>
  <dc:creator>tech logics</dc:creator>
  <cp:lastModifiedBy>palreddy bindu</cp:lastModifiedBy>
  <cp:revision>35</cp:revision>
  <dcterms:created xsi:type="dcterms:W3CDTF">2023-09-03T07:47:34Z</dcterms:created>
  <dcterms:modified xsi:type="dcterms:W3CDTF">2024-04-25T04:59:49Z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