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caef4bea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caef4bea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caef4bea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caef4bea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dcaef4bea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dcaef4bea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dcaef4bea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dcaef4bea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caef4beab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caef4bea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dcaef4bea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dcaef4bea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caef4bea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caef4bea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dcaef4beab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dcaef4beab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dcaef4beab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dcaef4bea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caef4bea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caef4bea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caef4bea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caef4bea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dcaef4bea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dcaef4bea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caef4bea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caef4bea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caef4bea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caef4bea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dcaef4bea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dcaef4bea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dcaef4bea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dcaef4bea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caef4beab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caef4beab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medium.com/@akankshamalhotra24/generative-classifiers-v-s-discriminative-classifiers-1045f499d8cc#:~:text=Generative%20Classifiers%20tries%20to%20model,likely%20generated%20the%20given%20observation.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AP157 Module 2:</a:t>
            </a:r>
            <a:br>
              <a:rPr lang="en"/>
            </a:br>
            <a:r>
              <a:rPr lang="en"/>
              <a:t>Supervised Classification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 25,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Tree Classifier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565253" cy="362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17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 for RR Lyrae Stars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50" y="699475"/>
            <a:ext cx="3543426" cy="419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7776" y="1305650"/>
            <a:ext cx="5071426" cy="2532206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4397200" y="3837850"/>
            <a:ext cx="42534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With all four colors, this decision tree achieves a completeness of 0.569 and a contamination of 0.386. 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Classifier: </a:t>
            </a:r>
            <a:r>
              <a:rPr lang="en"/>
              <a:t>Defining the split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242800" y="1161475"/>
            <a:ext cx="4118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of a dataset x: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p_i = probability of class i given the training data (percentage of elements with class i)</a:t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00" y="1625375"/>
            <a:ext cx="3763050" cy="104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6223" y="1204825"/>
            <a:ext cx="4396074" cy="31122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5053650" y="4222800"/>
            <a:ext cx="3453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is a measure of disorder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Tree Classifier: Defining the split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242800" y="116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Information </a:t>
            </a:r>
            <a:r>
              <a:rPr lang="en"/>
              <a:t>Gain (IG)</a:t>
            </a:r>
            <a:r>
              <a:rPr lang="en"/>
              <a:t> for a binary split with i = 0 representing those points below the split threshold and i = 1 for those points above the split threshold: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where N_i is the number of points, x_i, in the ith class, and E (x_ ) is the entropy associated with that class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the </a:t>
            </a:r>
            <a:r>
              <a:rPr b="1" lang="en"/>
              <a:t>reduction in entropy due to the partitioning of the data</a:t>
            </a:r>
            <a:r>
              <a:rPr lang="en"/>
              <a:t> (i.e., the difference between the entropy of the parent node and the sum of entropies of the child nodes)		 	 	 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50" y="1879863"/>
            <a:ext cx="4116000" cy="9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Classifier: Defining the split criteria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242800" y="1161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search for the split is undertaken in a greedy fashion where each feature is considered one at a time and </a:t>
            </a:r>
            <a:r>
              <a:rPr i="1" lang="en"/>
              <a:t>the feature that provides the largest information gain is split</a:t>
            </a:r>
            <a:r>
              <a:rPr lang="en"/>
              <a:t>.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 of the feature at which to split the data is defined in an analogous manner, whereby we sort the data on feature i and maximize the information gain for a given split point, s:	</a:t>
            </a:r>
            <a:r>
              <a:rPr lang="en"/>
              <a:t>	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488" y="3368948"/>
            <a:ext cx="7985029" cy="8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Classifier: Building the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6144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 common criterion for stopping the recursion is to cease splitting the nodes when: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either a node contains only one class of object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 split does not improve the information gain or reduce the misclassifications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or, the number of points per node reaches a predefined value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For decision trees the complexity is defined by the number of levels or depth of the tree. 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As the depth of the tree increases, the error on the training set will decrease.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At some point, however, the tree will cease to represent the correlations within the data and will reflect the noise within the training set.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We can use </a:t>
            </a:r>
            <a:r>
              <a:rPr i="1" lang="en" sz="1400"/>
              <a:t>cross-validation techniques</a:t>
            </a:r>
            <a:r>
              <a:rPr lang="en" sz="1400"/>
              <a:t> to optimize the depth of the tree.</a:t>
            </a:r>
            <a:endParaRPr sz="1400"/>
          </a:p>
        </p:txBody>
      </p:sp>
      <p:sp>
        <p:nvSpPr>
          <p:cNvPr id="160" name="Google Shape;160;p27"/>
          <p:cNvSpPr txBox="1"/>
          <p:nvPr/>
        </p:nvSpPr>
        <p:spPr>
          <a:xfrm>
            <a:off x="6633100" y="3798000"/>
            <a:ext cx="223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For the optimal depth of 13, there are roughly 2^13 ≈ 8200 leaf nodes.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298" y="1345500"/>
            <a:ext cx="2591602" cy="24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311700" y="30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 Curves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356675" y="863550"/>
            <a:ext cx="34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Receiver Operating Curves (ROC) show true-positive rate as a function of false-positive rate </a:t>
            </a:r>
            <a:endParaRPr sz="1400"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500" y="1719000"/>
            <a:ext cx="6610176" cy="312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8"/>
          <p:cNvSpPr txBox="1"/>
          <p:nvPr/>
        </p:nvSpPr>
        <p:spPr>
          <a:xfrm>
            <a:off x="4729900" y="4654425"/>
            <a:ext cx="19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1 - contamination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4150875" y="863538"/>
            <a:ext cx="3456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Completeness vs. Efficiency curves are more appropriate when sources are rare (as in RR Lyraes)</a:t>
            </a:r>
            <a:endParaRPr sz="1400"/>
          </a:p>
        </p:txBody>
      </p:sp>
      <p:sp>
        <p:nvSpPr>
          <p:cNvPr id="171" name="Google Shape;171;p28"/>
          <p:cNvSpPr txBox="1"/>
          <p:nvPr/>
        </p:nvSpPr>
        <p:spPr>
          <a:xfrm>
            <a:off x="7042800" y="2172600"/>
            <a:ext cx="17895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Bayes and kNN are “best” RR Lyrae classifiers in terms of ROC (left)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GMM Bayes is best in completeness vs. efficiency curve.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284700" y="157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Assignment: </a:t>
            </a:r>
            <a:r>
              <a:rPr lang="en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Morphological Classification of Galaxies using Decision Trees</a:t>
            </a:r>
            <a:endParaRPr sz="1750">
              <a:solidFill>
                <a:schemeClr val="accent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177" name="Google Shape;1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25" y="1478850"/>
            <a:ext cx="8839204" cy="569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825" y="2199577"/>
            <a:ext cx="8839204" cy="10962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375" y="730395"/>
            <a:ext cx="8839204" cy="811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6263" y="3358800"/>
            <a:ext cx="8727424" cy="16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311700" y="274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Assignment: </a:t>
            </a:r>
            <a:r>
              <a:rPr lang="en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Morphological Classification of Galaxies using Decision Trees</a:t>
            </a:r>
            <a:r>
              <a:rPr lang="en"/>
              <a:t> </a:t>
            </a:r>
            <a:endParaRPr/>
          </a:p>
        </p:txBody>
      </p:sp>
      <p:pic>
        <p:nvPicPr>
          <p:cNvPr id="186" name="Google Shape;18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5225" y="2405625"/>
            <a:ext cx="3975050" cy="259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825" y="918829"/>
            <a:ext cx="9144003" cy="14867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Hubble classification of galaxies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Supervised Classification Problem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I: Confusion Matrix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Classification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Generative Classification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k-NN classifier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Discriminative Classification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</a:t>
            </a:r>
            <a:r>
              <a:rPr lang="en"/>
              <a:t>Decision tree classifier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Evaluation II: ROC curve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Lab Assignment:</a:t>
            </a:r>
            <a:r>
              <a:rPr lang="en"/>
              <a:t> </a:t>
            </a:r>
            <a:r>
              <a:rPr lang="en"/>
              <a:t>Morphological Classification of Galaxies using Decision Trees</a:t>
            </a:r>
            <a:r>
              <a:rPr lang="en" sz="1750">
                <a:solidFill>
                  <a:schemeClr val="accent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Hubble classification (Hubble sequence)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325" y="1062025"/>
            <a:ext cx="4594750" cy="37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Supervised vs. Unsupervised Classification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250" y="1143150"/>
            <a:ext cx="6172200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1915375" y="3998000"/>
            <a:ext cx="2760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set is labeled data; assign class labels to new data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290550" y="4087450"/>
            <a:ext cx="2328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is unlabeled (a.k.a. Clustering)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Confusion Matrix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89200"/>
            <a:ext cx="6778860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Contamination and Completeness</a:t>
            </a:r>
            <a:endParaRPr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916220" cy="104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313" y="2917749"/>
            <a:ext cx="6052225" cy="120617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6068625" y="3224925"/>
            <a:ext cx="230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measures the fraction of total detections identified by our classifier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6068625" y="1170125"/>
            <a:ext cx="2301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measures the fraction of detected objects which are mis-classified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1937588" y="2218350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1 - precision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1901163" y="4007325"/>
            <a:ext cx="230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= sensitivity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Generative vs. Discriminative Classification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2675" y="1143150"/>
            <a:ext cx="4083925" cy="263005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/>
        </p:nvSpPr>
        <p:spPr>
          <a:xfrm>
            <a:off x="4415125" y="3814075"/>
            <a:ext cx="3000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models how </a:t>
            </a:r>
            <a:r>
              <a:rPr lang="en"/>
              <a:t>a</a:t>
            </a: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 particular class would generate input data </a:t>
            </a:r>
            <a:b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(Ex: Decision Tree Classifier)</a:t>
            </a:r>
            <a:endParaRPr/>
          </a:p>
        </p:txBody>
      </p:sp>
      <p:sp>
        <p:nvSpPr>
          <p:cNvPr id="100" name="Google Shape;100;p19"/>
          <p:cNvSpPr txBox="1"/>
          <p:nvPr/>
        </p:nvSpPr>
        <p:spPr>
          <a:xfrm>
            <a:off x="780625" y="3652700"/>
            <a:ext cx="342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learn what the features in the input are most useful to distinguish between the various possible classes </a:t>
            </a:r>
            <a:b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</a:br>
            <a:r>
              <a:rPr lang="en">
                <a:solidFill>
                  <a:srgbClr val="292929"/>
                </a:solidFill>
                <a:highlight>
                  <a:srgbClr val="FFFFFF"/>
                </a:highlight>
              </a:rPr>
              <a:t>(Ex: k-NN Classifier)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780625" y="4591500"/>
            <a:ext cx="23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4"/>
              </a:rPr>
              <a:t>Medium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k-Nearest Neighbor (kNN) Classifier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613025" y="1152475"/>
            <a:ext cx="3893700" cy="3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 smoothing parameter, the number of neighbors </a:t>
            </a:r>
            <a:r>
              <a:rPr i="1" lang="en" sz="1400">
                <a:solidFill>
                  <a:schemeClr val="dk1"/>
                </a:solidFill>
              </a:rPr>
              <a:t>K </a:t>
            </a:r>
            <a:r>
              <a:rPr lang="en" sz="1400">
                <a:solidFill>
                  <a:schemeClr val="dk1"/>
                </a:solidFill>
              </a:rPr>
              <a:t>, is typically used to regulate the complexity of the classification by acting as a smoothing of the data.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 its simplest form a majority rule classification is adopted, where each of the </a:t>
            </a:r>
            <a:r>
              <a:rPr i="1" lang="en" sz="1400">
                <a:solidFill>
                  <a:schemeClr val="dk1"/>
                </a:solidFill>
              </a:rPr>
              <a:t>K </a:t>
            </a:r>
            <a:r>
              <a:rPr lang="en" sz="1400">
                <a:solidFill>
                  <a:schemeClr val="dk1"/>
                </a:solidFill>
              </a:rPr>
              <a:t>points votes on the classification.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Increasing </a:t>
            </a:r>
            <a:r>
              <a:rPr i="1" lang="en" sz="1400">
                <a:solidFill>
                  <a:schemeClr val="dk1"/>
                </a:solidFill>
              </a:rPr>
              <a:t>K </a:t>
            </a:r>
            <a:r>
              <a:rPr lang="en" sz="1400">
                <a:solidFill>
                  <a:schemeClr val="dk1"/>
                </a:solidFill>
              </a:rPr>
              <a:t>decreases the variance in the classification but at the expense of an increase in the bias. Choosing </a:t>
            </a:r>
            <a:r>
              <a:rPr i="1" lang="en" sz="1400">
                <a:solidFill>
                  <a:schemeClr val="dk1"/>
                </a:solidFill>
              </a:rPr>
              <a:t>K </a:t>
            </a:r>
            <a:r>
              <a:rPr lang="en" sz="1400">
                <a:solidFill>
                  <a:schemeClr val="dk1"/>
                </a:solidFill>
              </a:rPr>
              <a:t>such that it minimizes the classification error rate can be achieved using cross-validation.</a:t>
            </a:r>
            <a:endParaRPr sz="1400"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088" y="1273225"/>
            <a:ext cx="3857625" cy="329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 Classifier for RR Lyrae stars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75" y="1152475"/>
            <a:ext cx="5554624" cy="28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1"/>
          <p:cNvSpPr txBox="1"/>
          <p:nvPr/>
        </p:nvSpPr>
        <p:spPr>
          <a:xfrm>
            <a:off x="5467525" y="1341475"/>
            <a:ext cx="3497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RR Lyrae stars and main sequence stars occupy a very similar region in </a:t>
            </a:r>
            <a:r>
              <a:rPr i="1" lang="en">
                <a:solidFill>
                  <a:schemeClr val="dk1"/>
                </a:solidFill>
              </a:rPr>
              <a:t>u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i="1" lang="en">
                <a:solidFill>
                  <a:schemeClr val="dk1"/>
                </a:solidFill>
              </a:rPr>
              <a:t>g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i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i="1" lang="en">
                <a:solidFill>
                  <a:schemeClr val="dk1"/>
                </a:solidFill>
              </a:rPr>
              <a:t>i</a:t>
            </a:r>
            <a:r>
              <a:rPr lang="en">
                <a:solidFill>
                  <a:schemeClr val="dk1"/>
                </a:solidFill>
              </a:rPr>
              <a:t>,</a:t>
            </a:r>
            <a:r>
              <a:rPr i="1" lang="en">
                <a:solidFill>
                  <a:schemeClr val="dk1"/>
                </a:solidFill>
              </a:rPr>
              <a:t>z </a:t>
            </a:r>
            <a:r>
              <a:rPr lang="en">
                <a:solidFill>
                  <a:schemeClr val="dk1"/>
                </a:solidFill>
              </a:rPr>
              <a:t>color space.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The distributions overlap slightly, which makes the choice of decision boundaries subject to the </a:t>
            </a:r>
            <a:r>
              <a:rPr i="1" lang="en">
                <a:solidFill>
                  <a:schemeClr val="dk1"/>
                </a:solidFill>
              </a:rPr>
              <a:t>completeness and contamination trade-off.</a:t>
            </a:r>
            <a:r>
              <a:rPr lang="en">
                <a:solidFill>
                  <a:schemeClr val="dk1"/>
                </a:solidFill>
              </a:rPr>
              <a:t> 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Depending on the nature of the problem and the goal of the classification, we may wish to optimize one or the other.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6" name="Google Shape;116;p21"/>
          <p:cNvSpPr txBox="1"/>
          <p:nvPr/>
        </p:nvSpPr>
        <p:spPr>
          <a:xfrm>
            <a:off x="647500" y="3953050"/>
            <a:ext cx="4586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With all four colors and </a:t>
            </a:r>
            <a:r>
              <a:rPr i="1" lang="en" sz="1200">
                <a:solidFill>
                  <a:schemeClr val="dk1"/>
                </a:solidFill>
              </a:rPr>
              <a:t>K </a:t>
            </a:r>
            <a:r>
              <a:rPr lang="en" sz="1200">
                <a:solidFill>
                  <a:schemeClr val="dk1"/>
                </a:solidFill>
              </a:rPr>
              <a:t>= 10, </a:t>
            </a:r>
            <a:r>
              <a:rPr i="1" lang="en" sz="1200">
                <a:solidFill>
                  <a:schemeClr val="dk1"/>
                </a:solidFill>
              </a:rPr>
              <a:t>K</a:t>
            </a:r>
            <a:r>
              <a:rPr lang="en" sz="1200">
                <a:solidFill>
                  <a:schemeClr val="dk1"/>
                </a:solidFill>
              </a:rPr>
              <a:t>-neighbors classification achieves a completeness of 0.533 and a contamination of 0.240.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