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b6bd8deb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b6bd8de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6bf6b56a4_2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6bf6b56a4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6bf6b56a4_2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6bf6b56a4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b6bf6b56a4_2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b6bf6b56a4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6bf6b56a4_2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6bf6b56a4_2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6bf6b56a4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6bf6b56a4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3B444F"/>
                </a:solidFill>
                <a:highlight>
                  <a:srgbClr val="FFFFFF"/>
                </a:highlight>
                <a:latin typeface="Roboto"/>
                <a:ea typeface="Roboto"/>
                <a:cs typeface="Roboto"/>
                <a:sym typeface="Roboto"/>
              </a:rPr>
              <a:t>The first principal component is strongly correlated with five of the original variables. The first principal component increases with increasing Arts, Health, Transportation, Housing and Recreation scores. This suggests that these five criteria vary together. If one increases, then the remaining ones tend to increase as well. This component can be viewed as a measure of the quality of Arts, Health, Transportation, and Recreation, and the lack of quality in Housing (recall that high values for Housing are bad). Furthermore, we see that the first principal component correlates most strongly with the Arts. In fact, we could state that based on the correlation of 0.985 that this principal component is primarily a measure of the Arts. It would follow that communities with high values tend to have a lot of arts available, in terms of theaters, orchestras, etc. Whereas communities with small values would have very few of these types of opportunities.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bd8deb4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6bd8deb4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6bf6b56a4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6bf6b56a4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b6bd8deb4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b6bd8deb4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6bd8deb4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6bd8deb4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b6bd8deb4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b6bd8deb4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6bd8deb4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6bd8deb4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6bf6b56a4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6bf6b56a4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b6bf6b56a4_2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b6bf6b56a4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6bf6b56a4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6bf6b56a4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6bf6b56a4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6bf6b56a4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online.stat.psu.edu/stat505/lesson/11/11.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hyperlink" Target="https://ogrisel.github.io/scikit-learn.org/sklearn-tutorial/tutorial/astronomy/dimensionality_reduction.html"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ccsubs.com/video/yt%3AQZ0DtNFdDko/curse-of-dimensionality-georgia-tech-machine-learning/subtitles?lang=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towardsdatascience.com/dimensionality-reduction-for-machine-learning-80a46c2ebb7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AP157 Module 3:</a:t>
            </a:r>
            <a:br>
              <a:rPr lang="en"/>
            </a:br>
            <a:r>
              <a:rPr lang="en"/>
              <a:t>Dimensionality Reduction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May 25,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Place ratings dataset</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sz="1600" u="sng"/>
              <a:t>Dataset</a:t>
            </a:r>
            <a:r>
              <a:rPr lang="en" sz="1600"/>
              <a:t>: Places Rated Almanac data (Boyer and Savageau) which rates 329 communities according to nine criteria:</a:t>
            </a:r>
            <a:endParaRPr sz="1600"/>
          </a:p>
          <a:p>
            <a:pPr indent="-314325" lvl="0" marL="457200" rtl="0" algn="l">
              <a:spcBef>
                <a:spcPts val="1200"/>
              </a:spcBef>
              <a:spcAft>
                <a:spcPts val="0"/>
              </a:spcAft>
              <a:buClr>
                <a:srgbClr val="3B444F"/>
              </a:buClr>
              <a:buSzPts val="1350"/>
              <a:buFont typeface="Roboto"/>
              <a:buAutoNum type="arabicPeriod"/>
            </a:pPr>
            <a:r>
              <a:rPr lang="en" sz="1600"/>
              <a:t>Climate and Terrain</a:t>
            </a:r>
            <a:endParaRPr sz="1600"/>
          </a:p>
          <a:p>
            <a:pPr indent="-314325" lvl="0" marL="457200" rtl="0" algn="l">
              <a:spcBef>
                <a:spcPts val="0"/>
              </a:spcBef>
              <a:spcAft>
                <a:spcPts val="0"/>
              </a:spcAft>
              <a:buClr>
                <a:srgbClr val="3B444F"/>
              </a:buClr>
              <a:buSzPts val="1350"/>
              <a:buFont typeface="Roboto"/>
              <a:buAutoNum type="arabicPeriod"/>
            </a:pPr>
            <a:r>
              <a:rPr lang="en" sz="1600"/>
              <a:t>Housing</a:t>
            </a:r>
            <a:endParaRPr sz="1600"/>
          </a:p>
          <a:p>
            <a:pPr indent="-314325" lvl="0" marL="457200" rtl="0" algn="l">
              <a:spcBef>
                <a:spcPts val="0"/>
              </a:spcBef>
              <a:spcAft>
                <a:spcPts val="0"/>
              </a:spcAft>
              <a:buClr>
                <a:srgbClr val="3B444F"/>
              </a:buClr>
              <a:buSzPts val="1350"/>
              <a:buFont typeface="Roboto"/>
              <a:buAutoNum type="arabicPeriod"/>
            </a:pPr>
            <a:r>
              <a:rPr lang="en" sz="1600"/>
              <a:t>Health Care &amp; Environment</a:t>
            </a:r>
            <a:endParaRPr sz="1600"/>
          </a:p>
          <a:p>
            <a:pPr indent="-314325" lvl="0" marL="457200" rtl="0" algn="l">
              <a:spcBef>
                <a:spcPts val="0"/>
              </a:spcBef>
              <a:spcAft>
                <a:spcPts val="0"/>
              </a:spcAft>
              <a:buClr>
                <a:srgbClr val="3B444F"/>
              </a:buClr>
              <a:buSzPts val="1350"/>
              <a:buFont typeface="Roboto"/>
              <a:buAutoNum type="arabicPeriod"/>
            </a:pPr>
            <a:r>
              <a:rPr lang="en" sz="1600"/>
              <a:t>Crime</a:t>
            </a:r>
            <a:endParaRPr sz="1600"/>
          </a:p>
          <a:p>
            <a:pPr indent="-314325" lvl="0" marL="457200" rtl="0" algn="l">
              <a:spcBef>
                <a:spcPts val="0"/>
              </a:spcBef>
              <a:spcAft>
                <a:spcPts val="0"/>
              </a:spcAft>
              <a:buClr>
                <a:srgbClr val="3B444F"/>
              </a:buClr>
              <a:buSzPts val="1350"/>
              <a:buFont typeface="Roboto"/>
              <a:buAutoNum type="arabicPeriod"/>
            </a:pPr>
            <a:r>
              <a:rPr lang="en" sz="1600"/>
              <a:t>Transportation</a:t>
            </a:r>
            <a:endParaRPr sz="1600"/>
          </a:p>
          <a:p>
            <a:pPr indent="-314325" lvl="0" marL="457200" rtl="0" algn="l">
              <a:spcBef>
                <a:spcPts val="0"/>
              </a:spcBef>
              <a:spcAft>
                <a:spcPts val="0"/>
              </a:spcAft>
              <a:buClr>
                <a:srgbClr val="3B444F"/>
              </a:buClr>
              <a:buSzPts val="1350"/>
              <a:buFont typeface="Roboto"/>
              <a:buAutoNum type="arabicPeriod"/>
            </a:pPr>
            <a:r>
              <a:rPr lang="en" sz="1600"/>
              <a:t>Education</a:t>
            </a:r>
            <a:endParaRPr sz="1600"/>
          </a:p>
          <a:p>
            <a:pPr indent="-314325" lvl="0" marL="457200" rtl="0" algn="l">
              <a:spcBef>
                <a:spcPts val="0"/>
              </a:spcBef>
              <a:spcAft>
                <a:spcPts val="0"/>
              </a:spcAft>
              <a:buClr>
                <a:srgbClr val="3B444F"/>
              </a:buClr>
              <a:buSzPts val="1350"/>
              <a:buFont typeface="Roboto"/>
              <a:buAutoNum type="arabicPeriod"/>
            </a:pPr>
            <a:r>
              <a:rPr lang="en" sz="1600"/>
              <a:t>The Arts</a:t>
            </a:r>
            <a:endParaRPr sz="1600"/>
          </a:p>
          <a:p>
            <a:pPr indent="-314325" lvl="0" marL="457200" rtl="0" algn="l">
              <a:spcBef>
                <a:spcPts val="0"/>
              </a:spcBef>
              <a:spcAft>
                <a:spcPts val="0"/>
              </a:spcAft>
              <a:buClr>
                <a:srgbClr val="3B444F"/>
              </a:buClr>
              <a:buSzPts val="1350"/>
              <a:buFont typeface="Roboto"/>
              <a:buAutoNum type="arabicPeriod"/>
            </a:pPr>
            <a:r>
              <a:rPr lang="en" sz="1600"/>
              <a:t>Recreation</a:t>
            </a:r>
            <a:endParaRPr sz="1600"/>
          </a:p>
          <a:p>
            <a:pPr indent="-314325" lvl="0" marL="457200" rtl="0" algn="l">
              <a:spcBef>
                <a:spcPts val="0"/>
              </a:spcBef>
              <a:spcAft>
                <a:spcPts val="0"/>
              </a:spcAft>
              <a:buClr>
                <a:srgbClr val="3B444F"/>
              </a:buClr>
              <a:buSzPts val="1350"/>
              <a:buFont typeface="Roboto"/>
              <a:buAutoNum type="arabicPeriod"/>
            </a:pPr>
            <a:r>
              <a:rPr lang="en" sz="1600"/>
              <a:t>Economics</a:t>
            </a:r>
            <a:endParaRPr sz="1350">
              <a:solidFill>
                <a:srgbClr val="3B444F"/>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a:p>
        </p:txBody>
      </p:sp>
      <p:sp>
        <p:nvSpPr>
          <p:cNvPr id="122" name="Google Shape;122;p22"/>
          <p:cNvSpPr txBox="1"/>
          <p:nvPr/>
        </p:nvSpPr>
        <p:spPr>
          <a:xfrm>
            <a:off x="348925" y="4621200"/>
            <a:ext cx="826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a:t>
            </a:r>
            <a:r>
              <a:rPr lang="en" u="sng">
                <a:solidFill>
                  <a:schemeClr val="hlink"/>
                </a:solidFill>
                <a:hlinkClick r:id="rId3"/>
              </a:rPr>
              <a:t>https://online.stat.psu.edu/stat505/lesson/11/11.3</a:t>
            </a:r>
            <a:r>
              <a:rPr lang="en"/>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Examine the eigenvalues &amp; determine the number of principal components to consider </a:t>
            </a:r>
            <a:endParaRPr/>
          </a:p>
        </p:txBody>
      </p:sp>
      <p:sp>
        <p:nvSpPr>
          <p:cNvPr id="128" name="Google Shape;128;p23"/>
          <p:cNvSpPr txBox="1"/>
          <p:nvPr>
            <p:ph idx="1" type="body"/>
          </p:nvPr>
        </p:nvSpPr>
        <p:spPr>
          <a:xfrm>
            <a:off x="311700" y="4561075"/>
            <a:ext cx="8520600" cy="5727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sz="1600"/>
              <a:t>The first three principal components explain 87% of the variation. This is an acceptably large percentage.</a:t>
            </a:r>
            <a:endParaRPr sz="1600"/>
          </a:p>
        </p:txBody>
      </p:sp>
      <p:pic>
        <p:nvPicPr>
          <p:cNvPr id="129" name="Google Shape;129;p23"/>
          <p:cNvPicPr preferRelativeResize="0"/>
          <p:nvPr/>
        </p:nvPicPr>
        <p:blipFill>
          <a:blip r:embed="rId3">
            <a:alphaModFix/>
          </a:blip>
          <a:stretch>
            <a:fillRect/>
          </a:stretch>
        </p:blipFill>
        <p:spPr>
          <a:xfrm>
            <a:off x="311700" y="1265225"/>
            <a:ext cx="6370374" cy="3295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22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Examine the eigenvalues &amp; determine the number of principal components to consider </a:t>
            </a:r>
            <a:endParaRPr/>
          </a:p>
        </p:txBody>
      </p:sp>
      <p:sp>
        <p:nvSpPr>
          <p:cNvPr id="135" name="Google Shape;135;p24"/>
          <p:cNvSpPr txBox="1"/>
          <p:nvPr>
            <p:ph idx="1" type="body"/>
          </p:nvPr>
        </p:nvSpPr>
        <p:spPr>
          <a:xfrm>
            <a:off x="432250" y="4410400"/>
            <a:ext cx="8520600" cy="57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1200"/>
              </a:spcAft>
              <a:buSzPts val="852"/>
              <a:buNone/>
            </a:pPr>
            <a:r>
              <a:rPr lang="en" sz="1440"/>
              <a:t>The number of components is determined at the point beyond which the remaining eigenvalues are all relatively small and of comparable size. </a:t>
            </a:r>
            <a:endParaRPr sz="1440"/>
          </a:p>
        </p:txBody>
      </p:sp>
      <p:pic>
        <p:nvPicPr>
          <p:cNvPr id="136" name="Google Shape;136;p24"/>
          <p:cNvPicPr preferRelativeResize="0"/>
          <p:nvPr/>
        </p:nvPicPr>
        <p:blipFill>
          <a:blip r:embed="rId3">
            <a:alphaModFix/>
          </a:blip>
          <a:stretch>
            <a:fillRect/>
          </a:stretch>
        </p:blipFill>
        <p:spPr>
          <a:xfrm>
            <a:off x="2609850" y="1682500"/>
            <a:ext cx="3924300" cy="2647950"/>
          </a:xfrm>
          <a:prstGeom prst="rect">
            <a:avLst/>
          </a:prstGeom>
          <a:noFill/>
          <a:ln>
            <a:noFill/>
          </a:ln>
        </p:spPr>
      </p:pic>
      <p:sp>
        <p:nvSpPr>
          <p:cNvPr id="137" name="Google Shape;137;p24"/>
          <p:cNvSpPr txBox="1"/>
          <p:nvPr>
            <p:ph idx="1" type="body"/>
          </p:nvPr>
        </p:nvSpPr>
        <p:spPr>
          <a:xfrm>
            <a:off x="311700" y="1152475"/>
            <a:ext cx="8317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scree plot shows eigenvalues vs. number, ordered from largest to smallest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Compute the principal component scores</a:t>
            </a:r>
            <a:endParaRPr/>
          </a:p>
        </p:txBody>
      </p:sp>
      <p:sp>
        <p:nvSpPr>
          <p:cNvPr id="143" name="Google Shape;14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a:t>
            </a:r>
            <a:r>
              <a:rPr lang="en"/>
              <a:t> first principal component can be computed using the elements of the first eigenvector: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To get the score of each individual community (i.e., the new feature), plug in the community's values for each of these variables. </a:t>
            </a:r>
            <a:endParaRPr/>
          </a:p>
        </p:txBody>
      </p:sp>
      <p:pic>
        <p:nvPicPr>
          <p:cNvPr id="144" name="Google Shape;144;p25"/>
          <p:cNvPicPr preferRelativeResize="0"/>
          <p:nvPr/>
        </p:nvPicPr>
        <p:blipFill>
          <a:blip r:embed="rId3">
            <a:alphaModFix/>
          </a:blip>
          <a:stretch>
            <a:fillRect/>
          </a:stretch>
        </p:blipFill>
        <p:spPr>
          <a:xfrm>
            <a:off x="782950" y="1897750"/>
            <a:ext cx="7578101" cy="1486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93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Interpret the principal components</a:t>
            </a:r>
            <a:endParaRPr/>
          </a:p>
        </p:txBody>
      </p:sp>
      <p:sp>
        <p:nvSpPr>
          <p:cNvPr id="150" name="Google Shape;150;p26"/>
          <p:cNvSpPr txBox="1"/>
          <p:nvPr>
            <p:ph idx="1" type="body"/>
          </p:nvPr>
        </p:nvSpPr>
        <p:spPr>
          <a:xfrm>
            <a:off x="311700" y="7163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do this, </a:t>
            </a:r>
            <a:r>
              <a:rPr lang="en"/>
              <a:t>we compute the correlations between the original data and each principal component. Table shows the correlations between the first 3 principal components and the original variables: </a:t>
            </a:r>
            <a:endParaRPr/>
          </a:p>
        </p:txBody>
      </p:sp>
      <p:pic>
        <p:nvPicPr>
          <p:cNvPr id="151" name="Google Shape;151;p26"/>
          <p:cNvPicPr preferRelativeResize="0"/>
          <p:nvPr/>
        </p:nvPicPr>
        <p:blipFill>
          <a:blip r:embed="rId3">
            <a:alphaModFix/>
          </a:blip>
          <a:stretch>
            <a:fillRect/>
          </a:stretch>
        </p:blipFill>
        <p:spPr>
          <a:xfrm>
            <a:off x="311700" y="1790775"/>
            <a:ext cx="5616774" cy="3059300"/>
          </a:xfrm>
          <a:prstGeom prst="rect">
            <a:avLst/>
          </a:prstGeom>
          <a:noFill/>
          <a:ln>
            <a:noFill/>
          </a:ln>
        </p:spPr>
      </p:pic>
      <p:sp>
        <p:nvSpPr>
          <p:cNvPr id="152" name="Google Shape;152;p26"/>
          <p:cNvSpPr txBox="1"/>
          <p:nvPr/>
        </p:nvSpPr>
        <p:spPr>
          <a:xfrm>
            <a:off x="6107900" y="1951500"/>
            <a:ext cx="2913300" cy="2493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2"/>
              </a:buClr>
              <a:buSzPts val="1500"/>
              <a:buChar char="●"/>
            </a:pPr>
            <a:r>
              <a:rPr lang="en" sz="1500">
                <a:solidFill>
                  <a:schemeClr val="dk2"/>
                </a:solidFill>
              </a:rPr>
              <a:t>Interpretation of the principal components is based on finding which variables are most strongly correlated with each component </a:t>
            </a:r>
            <a:endParaRPr sz="1500">
              <a:solidFill>
                <a:schemeClr val="dk2"/>
              </a:solidFill>
            </a:endParaRPr>
          </a:p>
          <a:p>
            <a:pPr indent="0" lvl="0" marL="457200" rtl="0" algn="l">
              <a:spcBef>
                <a:spcPts val="0"/>
              </a:spcBef>
              <a:spcAft>
                <a:spcPts val="0"/>
              </a:spcAft>
              <a:buNone/>
            </a:pPr>
            <a:r>
              <a:t/>
            </a: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Here, a rule of thumb applied is that magnitude of 0.5 is considered large</a:t>
            </a:r>
            <a:endParaRPr sz="1100"/>
          </a:p>
        </p:txBody>
      </p:sp>
      <p:sp>
        <p:nvSpPr>
          <p:cNvPr id="153" name="Google Shape;153;p26"/>
          <p:cNvSpPr/>
          <p:nvPr/>
        </p:nvSpPr>
        <p:spPr>
          <a:xfrm>
            <a:off x="2471300" y="3984325"/>
            <a:ext cx="833700" cy="2211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3738300" y="2931225"/>
            <a:ext cx="833700" cy="2211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5094775" y="3209875"/>
            <a:ext cx="833700" cy="2211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5038125" y="4205425"/>
            <a:ext cx="833700" cy="221100"/>
          </a:xfrm>
          <a:prstGeom prst="ellipse">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000"/>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a:t>Lab Assignment: PCA of SDSS Galaxy Spectra </a:t>
            </a:r>
            <a:endParaRPr/>
          </a:p>
          <a:p>
            <a:pPr indent="0" lvl="0" marL="0" rtl="0" algn="l">
              <a:spcBef>
                <a:spcPts val="0"/>
              </a:spcBef>
              <a:spcAft>
                <a:spcPts val="0"/>
              </a:spcAft>
              <a:buNone/>
            </a:pPr>
            <a:r>
              <a:t/>
            </a:r>
            <a:endParaRPr/>
          </a:p>
        </p:txBody>
      </p:sp>
      <p:sp>
        <p:nvSpPr>
          <p:cNvPr id="162" name="Google Shape;162;p27"/>
          <p:cNvSpPr txBox="1"/>
          <p:nvPr>
            <p:ph idx="1" type="body"/>
          </p:nvPr>
        </p:nvSpPr>
        <p:spPr>
          <a:xfrm>
            <a:off x="4760825" y="1343325"/>
            <a:ext cx="3679800" cy="3205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Each spectrum covers the interval 3200-7800Å in 1000 wavelength bins. </a:t>
            </a:r>
            <a:br>
              <a:rPr lang="en" sz="1600"/>
            </a:br>
            <a:endParaRPr sz="1600"/>
          </a:p>
          <a:p>
            <a:pPr indent="-330200" lvl="0" marL="457200" rtl="0" algn="l">
              <a:spcBef>
                <a:spcPts val="0"/>
              </a:spcBef>
              <a:spcAft>
                <a:spcPts val="0"/>
              </a:spcAft>
              <a:buSzPts val="1600"/>
              <a:buChar char="●"/>
            </a:pPr>
            <a:r>
              <a:rPr lang="en" sz="1600"/>
              <a:t>The spectrum flux(λ) can be represented as a point in D-dimensional space (a D-dimensional vector); in this case, D=1000</a:t>
            </a:r>
            <a:endParaRPr sz="1600"/>
          </a:p>
          <a:p>
            <a:pPr indent="0" lvl="0" marL="457200" rtl="0" algn="l">
              <a:spcBef>
                <a:spcPts val="1200"/>
              </a:spcBef>
              <a:spcAft>
                <a:spcPts val="1200"/>
              </a:spcAft>
              <a:buNone/>
            </a:pPr>
            <a:r>
              <a:t/>
            </a:r>
            <a:endParaRPr sz="1600"/>
          </a:p>
        </p:txBody>
      </p:sp>
      <p:pic>
        <p:nvPicPr>
          <p:cNvPr id="163" name="Google Shape;163;p27"/>
          <p:cNvPicPr preferRelativeResize="0"/>
          <p:nvPr/>
        </p:nvPicPr>
        <p:blipFill>
          <a:blip r:embed="rId3">
            <a:alphaModFix/>
          </a:blip>
          <a:stretch>
            <a:fillRect/>
          </a:stretch>
        </p:blipFill>
        <p:spPr>
          <a:xfrm>
            <a:off x="374653" y="1135075"/>
            <a:ext cx="4333075" cy="3456050"/>
          </a:xfrm>
          <a:prstGeom prst="rect">
            <a:avLst/>
          </a:prstGeom>
          <a:noFill/>
          <a:ln>
            <a:noFill/>
          </a:ln>
        </p:spPr>
      </p:pic>
      <p:sp>
        <p:nvSpPr>
          <p:cNvPr id="164" name="Google Shape;164;p27"/>
          <p:cNvSpPr txBox="1"/>
          <p:nvPr/>
        </p:nvSpPr>
        <p:spPr>
          <a:xfrm>
            <a:off x="431750" y="4708475"/>
            <a:ext cx="840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hlink"/>
                </a:solidFill>
                <a:hlinkClick r:id="rId4"/>
              </a:rPr>
              <a:t>https://ogrisel.github.io/scikit-learn.org/sklearn-tutorial/tutorial/astronomy/dimensionality_reduction.html</a:t>
            </a:r>
            <a:r>
              <a:rPr lang="en" sz="1300"/>
              <a:t> </a:t>
            </a: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Lab Assignment: PCA of SDSS Galaxy Spectra </a:t>
            </a:r>
            <a:endParaRPr/>
          </a:p>
          <a:p>
            <a:pPr indent="0" lvl="0" marL="0" rtl="0" algn="l">
              <a:spcBef>
                <a:spcPts val="0"/>
              </a:spcBef>
              <a:spcAft>
                <a:spcPts val="0"/>
              </a:spcAft>
              <a:buNone/>
            </a:pPr>
            <a:r>
              <a:t/>
            </a:r>
            <a:endParaRPr/>
          </a:p>
        </p:txBody>
      </p:sp>
      <p:pic>
        <p:nvPicPr>
          <p:cNvPr id="170" name="Google Shape;170;p28"/>
          <p:cNvPicPr preferRelativeResize="0"/>
          <p:nvPr/>
        </p:nvPicPr>
        <p:blipFill>
          <a:blip r:embed="rId3">
            <a:alphaModFix/>
          </a:blip>
          <a:stretch>
            <a:fillRect/>
          </a:stretch>
        </p:blipFill>
        <p:spPr>
          <a:xfrm>
            <a:off x="152400" y="1160075"/>
            <a:ext cx="8839204" cy="2460130"/>
          </a:xfrm>
          <a:prstGeom prst="rect">
            <a:avLst/>
          </a:prstGeom>
          <a:noFill/>
          <a:ln>
            <a:noFill/>
          </a:ln>
        </p:spPr>
      </p:pic>
      <p:pic>
        <p:nvPicPr>
          <p:cNvPr id="171" name="Google Shape;171;p28"/>
          <p:cNvPicPr preferRelativeResize="0"/>
          <p:nvPr/>
        </p:nvPicPr>
        <p:blipFill rotWithShape="1">
          <a:blip r:embed="rId4">
            <a:alphaModFix/>
          </a:blip>
          <a:srcRect b="61480" l="0" r="0" t="0"/>
          <a:stretch/>
        </p:blipFill>
        <p:spPr>
          <a:xfrm>
            <a:off x="0" y="3541194"/>
            <a:ext cx="9144003" cy="674175"/>
          </a:xfrm>
          <a:prstGeom prst="rect">
            <a:avLst/>
          </a:prstGeom>
          <a:noFill/>
          <a:ln>
            <a:noFill/>
          </a:ln>
        </p:spPr>
      </p:pic>
      <p:pic>
        <p:nvPicPr>
          <p:cNvPr id="172" name="Google Shape;172;p28"/>
          <p:cNvPicPr preferRelativeResize="0"/>
          <p:nvPr/>
        </p:nvPicPr>
        <p:blipFill rotWithShape="1">
          <a:blip r:embed="rId4">
            <a:alphaModFix/>
          </a:blip>
          <a:srcRect b="0" l="0" r="0" t="67278"/>
          <a:stretch/>
        </p:blipFill>
        <p:spPr>
          <a:xfrm>
            <a:off x="0" y="4157832"/>
            <a:ext cx="9144003" cy="57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61" name="Google Shape;61;p14"/>
          <p:cNvSpPr txBox="1"/>
          <p:nvPr>
            <p:ph idx="1" type="body"/>
          </p:nvPr>
        </p:nvSpPr>
        <p:spPr>
          <a:xfrm>
            <a:off x="311700" y="1152475"/>
            <a:ext cx="87615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Curse of Dimensionality</a:t>
            </a:r>
            <a:endParaRPr/>
          </a:p>
          <a:p>
            <a:pPr indent="-342900" lvl="0" marL="457200" rtl="0" algn="l">
              <a:spcBef>
                <a:spcPts val="0"/>
              </a:spcBef>
              <a:spcAft>
                <a:spcPts val="0"/>
              </a:spcAft>
              <a:buSzPts val="1800"/>
              <a:buChar char="●"/>
            </a:pPr>
            <a:r>
              <a:rPr lang="en"/>
              <a:t>Dimensionality Reduction in Machine Learning</a:t>
            </a:r>
            <a:endParaRPr/>
          </a:p>
          <a:p>
            <a:pPr indent="-355600" lvl="0" marL="457200" rtl="0" algn="l">
              <a:spcBef>
                <a:spcPts val="0"/>
              </a:spcBef>
              <a:spcAft>
                <a:spcPts val="0"/>
              </a:spcAft>
              <a:buSzPts val="2000"/>
              <a:buChar char="●"/>
            </a:pPr>
            <a:r>
              <a:rPr lang="en"/>
              <a:t>Principal Component Analysis (PCA)</a:t>
            </a:r>
            <a:endParaRPr/>
          </a:p>
          <a:p>
            <a:pPr indent="-317500" lvl="1" marL="914400" rtl="0" algn="l">
              <a:spcBef>
                <a:spcPts val="0"/>
              </a:spcBef>
              <a:spcAft>
                <a:spcPts val="0"/>
              </a:spcAft>
              <a:buSzPts val="1400"/>
              <a:buChar char="○"/>
            </a:pPr>
            <a:r>
              <a:rPr lang="en"/>
              <a:t>Introduction </a:t>
            </a:r>
            <a:endParaRPr/>
          </a:p>
          <a:p>
            <a:pPr indent="-317500" lvl="1" marL="914400" rtl="0" algn="l">
              <a:spcBef>
                <a:spcPts val="0"/>
              </a:spcBef>
              <a:spcAft>
                <a:spcPts val="0"/>
              </a:spcAft>
              <a:buSzPts val="1400"/>
              <a:buChar char="○"/>
            </a:pPr>
            <a:r>
              <a:rPr lang="en"/>
              <a:t>Derivation</a:t>
            </a:r>
            <a:endParaRPr/>
          </a:p>
          <a:p>
            <a:pPr indent="-317500" lvl="1" marL="914400" rtl="0" algn="l">
              <a:spcBef>
                <a:spcPts val="0"/>
              </a:spcBef>
              <a:spcAft>
                <a:spcPts val="0"/>
              </a:spcAft>
              <a:buSzPts val="1400"/>
              <a:buChar char="○"/>
            </a:pPr>
            <a:r>
              <a:rPr lang="en"/>
              <a:t>Example</a:t>
            </a:r>
            <a:endParaRPr/>
          </a:p>
          <a:p>
            <a:pPr indent="-342900" lvl="0" marL="457200" rtl="0" algn="l">
              <a:spcBef>
                <a:spcPts val="0"/>
              </a:spcBef>
              <a:spcAft>
                <a:spcPts val="0"/>
              </a:spcAft>
              <a:buSzPts val="1800"/>
              <a:buChar char="●"/>
            </a:pPr>
            <a:r>
              <a:rPr lang="en"/>
              <a:t>Lab Assignment</a:t>
            </a:r>
            <a:r>
              <a:rPr lang="en"/>
              <a:t>: PCA of SDSS Galaxy Spectra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Curse of Dimensionality</a:t>
            </a:r>
            <a:endParaRPr/>
          </a:p>
        </p:txBody>
      </p:sp>
      <p:sp>
        <p:nvSpPr>
          <p:cNvPr id="67" name="Google Shape;67;p15"/>
          <p:cNvSpPr txBox="1"/>
          <p:nvPr>
            <p:ph idx="1" type="body"/>
          </p:nvPr>
        </p:nvSpPr>
        <p:spPr>
          <a:xfrm>
            <a:off x="311700" y="1152475"/>
            <a:ext cx="873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t>"As the number of features or dimensions grows, the amount of data we need to generalize accurately grows exponentially."</a:t>
            </a:r>
            <a:endParaRPr sz="1400"/>
          </a:p>
          <a:p>
            <a:pPr indent="0" lvl="0" marL="0" rtl="0" algn="l">
              <a:spcBef>
                <a:spcPts val="900"/>
              </a:spcBef>
              <a:spcAft>
                <a:spcPts val="0"/>
              </a:spcAft>
              <a:buClr>
                <a:schemeClr val="dk1"/>
              </a:buClr>
              <a:buSzPts val="1100"/>
              <a:buFont typeface="Arial"/>
              <a:buNone/>
            </a:pPr>
            <a:r>
              <a:rPr lang="en" sz="1400"/>
              <a:t>- </a:t>
            </a:r>
            <a:r>
              <a:rPr lang="en" sz="1400">
                <a:uFill>
                  <a:noFill/>
                </a:uFill>
                <a:hlinkClick r:id="rId3"/>
              </a:rPr>
              <a:t>Charles Isbell</a:t>
            </a:r>
            <a:r>
              <a:rPr lang="en" sz="1400"/>
              <a:t>, Professor and Senior Associate Dean, School of Interactive Computing, Georgia Tech</a:t>
            </a:r>
            <a:endParaRPr sz="800">
              <a:solidFill>
                <a:srgbClr val="111111"/>
              </a:solidFill>
              <a:highlight>
                <a:srgbClr val="FFFFFF"/>
              </a:highlight>
            </a:endParaRPr>
          </a:p>
          <a:p>
            <a:pPr indent="0" lvl="0" marL="0" rtl="0" algn="l">
              <a:spcBef>
                <a:spcPts val="900"/>
              </a:spcBef>
              <a:spcAft>
                <a:spcPts val="0"/>
              </a:spcAft>
              <a:buClr>
                <a:schemeClr val="dk1"/>
              </a:buClr>
              <a:buSzPts val="1100"/>
              <a:buFont typeface="Arial"/>
              <a:buNone/>
            </a:pPr>
            <a:r>
              <a:t/>
            </a:r>
            <a:endParaRPr sz="800">
              <a:solidFill>
                <a:srgbClr val="111111"/>
              </a:solidFill>
              <a:highlight>
                <a:srgbClr val="FFFFFF"/>
              </a:highlight>
            </a:endParaRPr>
          </a:p>
          <a:p>
            <a:pPr indent="0" lvl="0" marL="0" rtl="0" algn="l">
              <a:spcBef>
                <a:spcPts val="900"/>
              </a:spcBef>
              <a:spcAft>
                <a:spcPts val="0"/>
              </a:spcAft>
              <a:buNone/>
            </a:pPr>
            <a:r>
              <a:rPr lang="en" sz="1600"/>
              <a:t>In data analysis/machine </a:t>
            </a:r>
            <a:r>
              <a:rPr lang="en" sz="1600"/>
              <a:t>learning, the number of dimensions (input features) determine the ff.:</a:t>
            </a:r>
            <a:endParaRPr sz="1600"/>
          </a:p>
          <a:p>
            <a:pPr indent="-330200" lvl="0" marL="457200" rtl="0" algn="l">
              <a:spcBef>
                <a:spcPts val="1200"/>
              </a:spcBef>
              <a:spcAft>
                <a:spcPts val="0"/>
              </a:spcAft>
              <a:buSzPts val="1600"/>
              <a:buChar char="-"/>
            </a:pPr>
            <a:r>
              <a:rPr b="1" lang="en" sz="1600"/>
              <a:t>Size of data</a:t>
            </a:r>
            <a:r>
              <a:rPr lang="en" sz="1600"/>
              <a:t> required to constrain a model</a:t>
            </a:r>
            <a:endParaRPr sz="1600"/>
          </a:p>
          <a:p>
            <a:pPr indent="-330200" lvl="0" marL="457200" rtl="0" algn="l">
              <a:spcBef>
                <a:spcPts val="0"/>
              </a:spcBef>
              <a:spcAft>
                <a:spcPts val="0"/>
              </a:spcAft>
              <a:buSzPts val="1600"/>
              <a:buChar char="-"/>
            </a:pPr>
            <a:r>
              <a:rPr b="1" lang="en" sz="1600"/>
              <a:t>Complexity of the model </a:t>
            </a:r>
            <a:r>
              <a:rPr lang="en" sz="1600"/>
              <a:t>itself</a:t>
            </a:r>
            <a:endParaRPr sz="1600"/>
          </a:p>
          <a:p>
            <a:pPr indent="-330200" lvl="0" marL="457200" rtl="0" algn="l">
              <a:spcBef>
                <a:spcPts val="0"/>
              </a:spcBef>
              <a:spcAft>
                <a:spcPts val="0"/>
              </a:spcAft>
              <a:buSzPts val="1600"/>
              <a:buChar char="-"/>
            </a:pPr>
            <a:r>
              <a:rPr b="1" lang="en" sz="1600"/>
              <a:t>Search times </a:t>
            </a:r>
            <a:r>
              <a:rPr lang="en" sz="1600"/>
              <a:t>required to optimize the model</a:t>
            </a:r>
            <a:endParaRPr sz="1600"/>
          </a:p>
          <a:p>
            <a:pPr indent="0" lvl="0" marL="0" rtl="0" algn="l">
              <a:spcBef>
                <a:spcPts val="1200"/>
              </a:spcBef>
              <a:spcAft>
                <a:spcPts val="1200"/>
              </a:spcAft>
              <a:buNone/>
            </a:pPr>
            <a:r>
              <a:rPr lang="en" sz="1600"/>
              <a:t>-&gt; </a:t>
            </a:r>
            <a:r>
              <a:rPr i="1" lang="en" sz="1600"/>
              <a:t>Solution</a:t>
            </a:r>
            <a:r>
              <a:rPr lang="en" sz="1600"/>
              <a:t>: </a:t>
            </a:r>
            <a:r>
              <a:rPr b="1" lang="en" sz="1600"/>
              <a:t>Dimensionality Reduction </a:t>
            </a:r>
            <a:r>
              <a:rPr lang="en" sz="1600"/>
              <a:t>- finding projections within the data that capture the principal physical and statistical correlations between measured quantities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7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Dimensionality Reduction in Machine Learning</a:t>
            </a:r>
            <a:endParaRPr/>
          </a:p>
        </p:txBody>
      </p:sp>
      <p:sp>
        <p:nvSpPr>
          <p:cNvPr id="73" name="Google Shape;73;p16"/>
          <p:cNvSpPr txBox="1"/>
          <p:nvPr>
            <p:ph idx="1" type="body"/>
          </p:nvPr>
        </p:nvSpPr>
        <p:spPr>
          <a:xfrm>
            <a:off x="311700" y="970550"/>
            <a:ext cx="8520600" cy="359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600"/>
              <a:t>Dimensionality reduction is the </a:t>
            </a:r>
            <a:r>
              <a:rPr b="1" lang="en" sz="1600"/>
              <a:t>process of reducing the dimension of your feature set</a:t>
            </a:r>
            <a:endParaRPr b="1" sz="1600"/>
          </a:p>
          <a:p>
            <a:pPr indent="-330200" lvl="1" marL="914400" rtl="0" algn="l">
              <a:spcBef>
                <a:spcPts val="1200"/>
              </a:spcBef>
              <a:spcAft>
                <a:spcPts val="0"/>
              </a:spcAft>
              <a:buSzPts val="1600"/>
              <a:buChar char="-"/>
            </a:pPr>
            <a:r>
              <a:rPr lang="en" sz="1600"/>
              <a:t>e.g., from a dataset with 100 columns to around 20</a:t>
            </a:r>
            <a:endParaRPr sz="1600"/>
          </a:p>
          <a:p>
            <a:pPr indent="0" lvl="0" marL="0" rtl="0" algn="l">
              <a:spcBef>
                <a:spcPts val="1200"/>
              </a:spcBef>
              <a:spcAft>
                <a:spcPts val="0"/>
              </a:spcAft>
              <a:buNone/>
            </a:pPr>
            <a:r>
              <a:rPr lang="en" sz="1600"/>
              <a:t>Can be part of the ff. steps in the machine learning process:</a:t>
            </a:r>
            <a:endParaRPr sz="1600"/>
          </a:p>
          <a:p>
            <a:pPr indent="-330200" lvl="0" marL="457200" rtl="0" algn="l">
              <a:spcBef>
                <a:spcPts val="1200"/>
              </a:spcBef>
              <a:spcAft>
                <a:spcPts val="0"/>
              </a:spcAft>
              <a:buSzPts val="1600"/>
              <a:buChar char="-"/>
            </a:pPr>
            <a:r>
              <a:rPr b="1" lang="en" sz="1600"/>
              <a:t>Feature selection</a:t>
            </a:r>
            <a:r>
              <a:rPr lang="en" sz="1600"/>
              <a:t> - the process of identifying and selecting relevant features for your sample</a:t>
            </a:r>
            <a:endParaRPr sz="1600"/>
          </a:p>
          <a:p>
            <a:pPr indent="-330200" lvl="0" marL="457200" rtl="0" algn="l">
              <a:spcBef>
                <a:spcPts val="0"/>
              </a:spcBef>
              <a:spcAft>
                <a:spcPts val="0"/>
              </a:spcAft>
              <a:buSzPts val="1600"/>
              <a:buChar char="-"/>
            </a:pPr>
            <a:r>
              <a:rPr b="1" lang="en" sz="1600"/>
              <a:t>Feature engineering</a:t>
            </a:r>
            <a:r>
              <a:rPr lang="en" sz="1600"/>
              <a:t> - manually generating new features from existing features, by applying some transformation or operation on them</a:t>
            </a:r>
            <a:endParaRPr sz="1600"/>
          </a:p>
          <a:p>
            <a:pPr indent="0" lvl="0" marL="0" rtl="0" algn="l">
              <a:spcBef>
                <a:spcPts val="1200"/>
              </a:spcBef>
              <a:spcAft>
                <a:spcPts val="0"/>
              </a:spcAft>
              <a:buNone/>
            </a:pPr>
            <a:r>
              <a:rPr lang="en" sz="1600"/>
              <a:t>Some popular algorithms for dimensionality reduction:</a:t>
            </a:r>
            <a:endParaRPr sz="1600"/>
          </a:p>
          <a:p>
            <a:pPr indent="-330200" lvl="0" marL="457200" rtl="0" algn="l">
              <a:spcBef>
                <a:spcPts val="1200"/>
              </a:spcBef>
              <a:spcAft>
                <a:spcPts val="0"/>
              </a:spcAft>
              <a:buSzPts val="1600"/>
              <a:buChar char="-"/>
            </a:pPr>
            <a:r>
              <a:rPr lang="en" sz="1600"/>
              <a:t>Principal Component Analysis (PCA)</a:t>
            </a:r>
            <a:endParaRPr sz="1600"/>
          </a:p>
          <a:p>
            <a:pPr indent="-330200" lvl="0" marL="457200" rtl="0" algn="l">
              <a:spcBef>
                <a:spcPts val="0"/>
              </a:spcBef>
              <a:spcAft>
                <a:spcPts val="0"/>
              </a:spcAft>
              <a:buSzPts val="1600"/>
              <a:buChar char="-"/>
            </a:pPr>
            <a:r>
              <a:rPr lang="en" sz="1600"/>
              <a:t>Factor Analysis</a:t>
            </a:r>
            <a:endParaRPr sz="1600"/>
          </a:p>
          <a:p>
            <a:pPr indent="-330200" lvl="0" marL="457200" rtl="0" algn="l">
              <a:spcBef>
                <a:spcPts val="0"/>
              </a:spcBef>
              <a:spcAft>
                <a:spcPts val="0"/>
              </a:spcAft>
              <a:buSzPts val="1600"/>
              <a:buChar char="-"/>
            </a:pPr>
            <a:r>
              <a:rPr lang="en" sz="1600"/>
              <a:t>Linear Discriminant Analysis (LDA) </a:t>
            </a:r>
            <a:endParaRPr sz="1600"/>
          </a:p>
        </p:txBody>
      </p:sp>
      <p:sp>
        <p:nvSpPr>
          <p:cNvPr id="74" name="Google Shape;74;p16"/>
          <p:cNvSpPr txBox="1"/>
          <p:nvPr/>
        </p:nvSpPr>
        <p:spPr>
          <a:xfrm>
            <a:off x="311700" y="4568875"/>
            <a:ext cx="831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solidFill>
                  <a:schemeClr val="hlink"/>
                </a:solidFill>
                <a:hlinkClick r:id="rId3"/>
              </a:rPr>
              <a:t>https://towardsdatascience.com/dimensionality-reduction-for-machine-learning-80a46c2ebb7e</a:t>
            </a:r>
            <a:r>
              <a:rPr lang="en"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 Analysis (PCA)</a:t>
            </a:r>
            <a:endParaRPr/>
          </a:p>
        </p:txBody>
      </p:sp>
      <p:sp>
        <p:nvSpPr>
          <p:cNvPr id="80" name="Google Shape;80;p17"/>
          <p:cNvSpPr txBox="1"/>
          <p:nvPr>
            <p:ph idx="1" type="body"/>
          </p:nvPr>
        </p:nvSpPr>
        <p:spPr>
          <a:xfrm>
            <a:off x="311700" y="1152475"/>
            <a:ext cx="4731300" cy="36936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 linear transform that defines a set of uncorrelated axes (the principal components) ordered by the variance captured by each new axis</a:t>
            </a:r>
            <a:endParaRPr sz="1600"/>
          </a:p>
          <a:p>
            <a:pPr indent="-330200" lvl="0" marL="457200" rtl="0" algn="l">
              <a:spcBef>
                <a:spcPts val="0"/>
              </a:spcBef>
              <a:spcAft>
                <a:spcPts val="0"/>
              </a:spcAft>
              <a:buSzPts val="1600"/>
              <a:buChar char="●"/>
            </a:pPr>
            <a:r>
              <a:rPr lang="en" sz="1600"/>
              <a:t>In the example on the right, axes are rotated to align with the correlation in the data, to </a:t>
            </a:r>
            <a:r>
              <a:rPr lang="en" sz="1600"/>
              <a:t>maximize the ability to discriminate between the data points</a:t>
            </a:r>
            <a:endParaRPr sz="1600"/>
          </a:p>
          <a:p>
            <a:pPr indent="-330200" lvl="0" marL="457200" rtl="0" algn="l">
              <a:spcBef>
                <a:spcPts val="0"/>
              </a:spcBef>
              <a:spcAft>
                <a:spcPts val="0"/>
              </a:spcAft>
              <a:buSzPts val="1600"/>
              <a:buChar char="●"/>
            </a:pPr>
            <a:r>
              <a:rPr lang="en" sz="1600"/>
              <a:t>The new axes are aligned with the direction of </a:t>
            </a:r>
            <a:r>
              <a:rPr b="1" lang="en" sz="1600"/>
              <a:t>maximum variance within the data</a:t>
            </a:r>
            <a:r>
              <a:rPr lang="en" sz="1600"/>
              <a:t> (the direction with the maximum signal).</a:t>
            </a:r>
            <a:endParaRPr sz="1600"/>
          </a:p>
        </p:txBody>
      </p:sp>
      <p:pic>
        <p:nvPicPr>
          <p:cNvPr id="81" name="Google Shape;81;p17"/>
          <p:cNvPicPr preferRelativeResize="0"/>
          <p:nvPr/>
        </p:nvPicPr>
        <p:blipFill>
          <a:blip r:embed="rId3">
            <a:alphaModFix/>
          </a:blip>
          <a:stretch>
            <a:fillRect/>
          </a:stretch>
        </p:blipFill>
        <p:spPr>
          <a:xfrm>
            <a:off x="5364500" y="1147962"/>
            <a:ext cx="3156376" cy="2847574"/>
          </a:xfrm>
          <a:prstGeom prst="rect">
            <a:avLst/>
          </a:prstGeom>
          <a:noFill/>
          <a:ln>
            <a:noFill/>
          </a:ln>
        </p:spPr>
      </p:pic>
      <p:sp>
        <p:nvSpPr>
          <p:cNvPr id="82" name="Google Shape;82;p17"/>
          <p:cNvSpPr txBox="1"/>
          <p:nvPr/>
        </p:nvSpPr>
        <p:spPr>
          <a:xfrm>
            <a:off x="5279725" y="3963050"/>
            <a:ext cx="3687000" cy="104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000">
                <a:solidFill>
                  <a:schemeClr val="dk1"/>
                </a:solidFill>
              </a:rPr>
              <a:t>A distribution of points drawn from a bivariate Gaussian and centered on the origin of </a:t>
            </a:r>
            <a:r>
              <a:rPr i="1" lang="en" sz="1000">
                <a:solidFill>
                  <a:schemeClr val="dk1"/>
                </a:solidFill>
              </a:rPr>
              <a:t>x </a:t>
            </a:r>
            <a:r>
              <a:rPr lang="en" sz="1000">
                <a:solidFill>
                  <a:schemeClr val="dk1"/>
                </a:solidFill>
              </a:rPr>
              <a:t>and </a:t>
            </a:r>
            <a:r>
              <a:rPr i="1" lang="en" sz="1000">
                <a:solidFill>
                  <a:schemeClr val="dk1"/>
                </a:solidFill>
              </a:rPr>
              <a:t>y</a:t>
            </a:r>
            <a:r>
              <a:rPr lang="en" sz="1000">
                <a:solidFill>
                  <a:schemeClr val="dk1"/>
                </a:solidFill>
              </a:rPr>
              <a:t>. PCA defines a rotation such that the new axes (</a:t>
            </a:r>
            <a:r>
              <a:rPr i="1" lang="en" sz="1000">
                <a:solidFill>
                  <a:schemeClr val="dk1"/>
                </a:solidFill>
              </a:rPr>
              <a:t>x</a:t>
            </a:r>
            <a:r>
              <a:rPr lang="en" sz="1000">
                <a:solidFill>
                  <a:schemeClr val="dk1"/>
                </a:solidFill>
              </a:rPr>
              <a:t>′ and </a:t>
            </a:r>
            <a:r>
              <a:rPr i="1" lang="en" sz="1000">
                <a:solidFill>
                  <a:schemeClr val="dk1"/>
                </a:solidFill>
              </a:rPr>
              <a:t>y</a:t>
            </a:r>
            <a:r>
              <a:rPr lang="en" sz="1000">
                <a:solidFill>
                  <a:schemeClr val="dk1"/>
                </a:solidFill>
              </a:rPr>
              <a:t>′) are aligned along the directions of maximal variance (the principal components) with zero covariance. (</a:t>
            </a:r>
            <a:r>
              <a:rPr lang="en" sz="1000"/>
              <a:t>Figure 7.2 in SDMMLA)</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p:nvPr/>
        </p:nvSpPr>
        <p:spPr>
          <a:xfrm>
            <a:off x="322100" y="3207850"/>
            <a:ext cx="3810600" cy="169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 PCA</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Consider a set of data, {x</a:t>
            </a:r>
            <a:r>
              <a:rPr baseline="-25000" lang="en" sz="1600"/>
              <a:t>i</a:t>
            </a:r>
            <a:r>
              <a:rPr lang="en" sz="1600"/>
              <a:t>}, comprising a series of N observations with each observation made up of K measured features </a:t>
            </a:r>
            <a:endParaRPr sz="1100">
              <a:solidFill>
                <a:schemeClr val="dk1"/>
              </a:solidFill>
            </a:endParaRPr>
          </a:p>
          <a:p>
            <a:pPr indent="0" lvl="0" marL="0" rtl="0" algn="l">
              <a:spcBef>
                <a:spcPts val="1200"/>
              </a:spcBef>
              <a:spcAft>
                <a:spcPts val="0"/>
              </a:spcAft>
              <a:buNone/>
            </a:pPr>
            <a:r>
              <a:rPr lang="en" sz="1600"/>
              <a:t>We initially center the data by subtracting the mean of each feature in {x</a:t>
            </a:r>
            <a:r>
              <a:rPr baseline="-25000" lang="en" sz="1600"/>
              <a:t>i</a:t>
            </a:r>
            <a:r>
              <a:rPr lang="en" sz="1600"/>
              <a:t>} and then write this N × K matrix as </a:t>
            </a:r>
            <a:r>
              <a:rPr i="1" lang="en" sz="1600"/>
              <a:t>X</a:t>
            </a:r>
            <a:r>
              <a:rPr lang="en" sz="1600"/>
              <a:t> </a:t>
            </a:r>
            <a:endParaRPr sz="1600"/>
          </a:p>
          <a:p>
            <a:pPr indent="0" lvl="0" marL="0" rtl="0" algn="l">
              <a:spcBef>
                <a:spcPts val="1200"/>
              </a:spcBef>
              <a:spcAft>
                <a:spcPts val="1200"/>
              </a:spcAft>
              <a:buNone/>
            </a:pPr>
            <a:r>
              <a:rPr lang="en" sz="1600"/>
              <a:t>The covariance of the centered data, </a:t>
            </a:r>
            <a:r>
              <a:rPr i="1" lang="en" sz="1600"/>
              <a:t>C</a:t>
            </a:r>
            <a:r>
              <a:rPr baseline="-25000" i="1" lang="en" sz="1600"/>
              <a:t>X</a:t>
            </a:r>
            <a:r>
              <a:rPr lang="en" sz="1600"/>
              <a:t> , is given by </a:t>
            </a:r>
            <a:endParaRPr sz="1600"/>
          </a:p>
        </p:txBody>
      </p:sp>
      <p:pic>
        <p:nvPicPr>
          <p:cNvPr id="90" name="Google Shape;90;p18"/>
          <p:cNvPicPr preferRelativeResize="0"/>
          <p:nvPr/>
        </p:nvPicPr>
        <p:blipFill rotWithShape="1">
          <a:blip r:embed="rId3">
            <a:alphaModFix/>
          </a:blip>
          <a:srcRect b="0" l="11418" r="0" t="0"/>
          <a:stretch/>
        </p:blipFill>
        <p:spPr>
          <a:xfrm>
            <a:off x="5188275" y="2379000"/>
            <a:ext cx="2498450" cy="820200"/>
          </a:xfrm>
          <a:prstGeom prst="rect">
            <a:avLst/>
          </a:prstGeom>
          <a:noFill/>
          <a:ln>
            <a:noFill/>
          </a:ln>
        </p:spPr>
      </p:pic>
      <p:pic>
        <p:nvPicPr>
          <p:cNvPr id="91" name="Google Shape;91;p18"/>
          <p:cNvPicPr preferRelativeResize="0"/>
          <p:nvPr/>
        </p:nvPicPr>
        <p:blipFill rotWithShape="1">
          <a:blip r:embed="rId4">
            <a:alphaModFix/>
          </a:blip>
          <a:srcRect b="0" l="17485" r="5756" t="0"/>
          <a:stretch/>
        </p:blipFill>
        <p:spPr>
          <a:xfrm>
            <a:off x="536800" y="3903950"/>
            <a:ext cx="3099889" cy="897475"/>
          </a:xfrm>
          <a:prstGeom prst="rect">
            <a:avLst/>
          </a:prstGeom>
          <a:noFill/>
          <a:ln>
            <a:noFill/>
          </a:ln>
        </p:spPr>
      </p:pic>
      <p:sp>
        <p:nvSpPr>
          <p:cNvPr id="92" name="Google Shape;92;p18"/>
          <p:cNvSpPr txBox="1"/>
          <p:nvPr/>
        </p:nvSpPr>
        <p:spPr>
          <a:xfrm>
            <a:off x="411550" y="3288350"/>
            <a:ext cx="3676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N.B. Since X is centered data, this can be written out 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 PCA (cont.)</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600"/>
              <a:t>PCA wishes to identify a projection of {x</a:t>
            </a:r>
            <a:r>
              <a:rPr baseline="-25000" lang="en" sz="1600"/>
              <a:t>i</a:t>
            </a:r>
            <a:r>
              <a:rPr lang="en" sz="1600"/>
              <a:t>}, say, </a:t>
            </a:r>
            <a:r>
              <a:rPr i="1" lang="en" sz="1600"/>
              <a:t>R</a:t>
            </a:r>
            <a:r>
              <a:rPr lang="en" sz="1600"/>
              <a:t>, that is aligned with the directions of maximal variance. We write this projection as </a:t>
            </a:r>
            <a:r>
              <a:rPr i="1" lang="en" sz="1600"/>
              <a:t>Y</a:t>
            </a:r>
            <a:r>
              <a:rPr lang="en" sz="1600"/>
              <a:t> = </a:t>
            </a:r>
            <a:r>
              <a:rPr i="1" lang="en" sz="1600"/>
              <a:t>XR</a:t>
            </a:r>
            <a:r>
              <a:rPr lang="en" sz="1600"/>
              <a:t> and its covariance as</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The first principal component, r</a:t>
            </a:r>
            <a:r>
              <a:rPr baseline="-25000" lang="en" sz="1600"/>
              <a:t>1</a:t>
            </a:r>
            <a:r>
              <a:rPr lang="en" sz="1600"/>
              <a:t>, of </a:t>
            </a:r>
            <a:r>
              <a:rPr i="1" lang="en" sz="1600"/>
              <a:t>R</a:t>
            </a:r>
            <a:r>
              <a:rPr lang="en" sz="1600"/>
              <a:t> is defined as the projection with the maximal variance (subject to the constraint that r</a:t>
            </a:r>
            <a:r>
              <a:rPr baseline="-25000" lang="en" sz="1600"/>
              <a:t>1</a:t>
            </a:r>
            <a:r>
              <a:rPr baseline="30000" lang="en" sz="1600"/>
              <a:t>T</a:t>
            </a:r>
            <a:r>
              <a:rPr lang="en" sz="1600"/>
              <a:t>r</a:t>
            </a:r>
            <a:r>
              <a:rPr baseline="-25000" lang="en" sz="1600"/>
              <a:t>1</a:t>
            </a:r>
            <a:r>
              <a:rPr lang="en" sz="1600"/>
              <a:t> = 1). </a:t>
            </a:r>
            <a:endParaRPr sz="1600"/>
          </a:p>
          <a:p>
            <a:pPr indent="0" lvl="0" marL="0" rtl="0" algn="l">
              <a:spcBef>
                <a:spcPts val="1200"/>
              </a:spcBef>
              <a:spcAft>
                <a:spcPts val="0"/>
              </a:spcAft>
              <a:buNone/>
            </a:pPr>
            <a:r>
              <a:rPr lang="en" sz="1600"/>
              <a:t>We can derive this principal component by using Lagrange multipliers and defining the cost function, φ(r</a:t>
            </a:r>
            <a:r>
              <a:rPr baseline="-25000" lang="en" sz="1600"/>
              <a:t>1</a:t>
            </a:r>
            <a:r>
              <a:rPr lang="en" sz="1600"/>
              <a:t>,λ), as</a:t>
            </a:r>
            <a:endParaRPr sz="1600"/>
          </a:p>
          <a:p>
            <a:pPr indent="0" lvl="0" marL="0" rtl="0" algn="l">
              <a:spcBef>
                <a:spcPts val="1200"/>
              </a:spcBef>
              <a:spcAft>
                <a:spcPts val="1200"/>
              </a:spcAft>
              <a:buNone/>
            </a:pPr>
            <a:r>
              <a:t/>
            </a:r>
            <a:endParaRPr sz="1600"/>
          </a:p>
        </p:txBody>
      </p:sp>
      <p:pic>
        <p:nvPicPr>
          <p:cNvPr id="99" name="Google Shape;99;p19"/>
          <p:cNvPicPr preferRelativeResize="0"/>
          <p:nvPr/>
        </p:nvPicPr>
        <p:blipFill>
          <a:blip r:embed="rId3">
            <a:alphaModFix/>
          </a:blip>
          <a:stretch>
            <a:fillRect/>
          </a:stretch>
        </p:blipFill>
        <p:spPr>
          <a:xfrm>
            <a:off x="2077250" y="1919900"/>
            <a:ext cx="4139725" cy="735250"/>
          </a:xfrm>
          <a:prstGeom prst="rect">
            <a:avLst/>
          </a:prstGeom>
          <a:noFill/>
          <a:ln>
            <a:noFill/>
          </a:ln>
        </p:spPr>
      </p:pic>
      <p:pic>
        <p:nvPicPr>
          <p:cNvPr id="100" name="Google Shape;100;p19"/>
          <p:cNvPicPr preferRelativeResize="0"/>
          <p:nvPr/>
        </p:nvPicPr>
        <p:blipFill>
          <a:blip r:embed="rId4">
            <a:alphaModFix/>
          </a:blip>
          <a:stretch>
            <a:fillRect/>
          </a:stretch>
        </p:blipFill>
        <p:spPr>
          <a:xfrm>
            <a:off x="1779075" y="4000675"/>
            <a:ext cx="4661550" cy="82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Derivation of PCA (cont.)</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600"/>
              <a:t>Setting the derivative of φ(r</a:t>
            </a:r>
            <a:r>
              <a:rPr baseline="-25000" lang="en" sz="1600"/>
              <a:t>1</a:t>
            </a:r>
            <a:r>
              <a:rPr lang="en" sz="1600"/>
              <a:t>, λ) (with respect to r</a:t>
            </a:r>
            <a:r>
              <a:rPr baseline="-25000" lang="en" sz="1600"/>
              <a:t>1</a:t>
            </a:r>
            <a:r>
              <a:rPr lang="en" sz="1600"/>
              <a:t>) to zero gives</a:t>
            </a:r>
            <a:endParaRPr sz="1600"/>
          </a:p>
          <a:p>
            <a:pPr indent="0" lvl="0" marL="0" rtl="0" algn="l">
              <a:spcBef>
                <a:spcPts val="1200"/>
              </a:spcBef>
              <a:spcAft>
                <a:spcPts val="0"/>
              </a:spcAft>
              <a:buNone/>
            </a:pPr>
            <a:r>
              <a:rPr lang="en" sz="1100">
                <a:solidFill>
                  <a:schemeClr val="dk1"/>
                </a:solidFill>
              </a:rPr>
              <a:t>					</a:t>
            </a:r>
            <a:endParaRPr sz="1100">
              <a:solidFill>
                <a:schemeClr val="dk1"/>
              </a:solidFill>
            </a:endParaRPr>
          </a:p>
          <a:p>
            <a:pPr indent="0" lvl="0" marL="0" rtl="0" algn="l">
              <a:spcBef>
                <a:spcPts val="1200"/>
              </a:spcBef>
              <a:spcAft>
                <a:spcPts val="0"/>
              </a:spcAft>
              <a:buNone/>
            </a:pPr>
            <a:r>
              <a:t/>
            </a:r>
            <a:endParaRPr sz="1600"/>
          </a:p>
          <a:p>
            <a:pPr indent="0" lvl="0" marL="0" rtl="0" algn="l">
              <a:spcBef>
                <a:spcPts val="1200"/>
              </a:spcBef>
              <a:spcAft>
                <a:spcPts val="0"/>
              </a:spcAft>
              <a:buNone/>
            </a:pPr>
            <a:r>
              <a:rPr lang="en" sz="1600"/>
              <a:t>λ</a:t>
            </a:r>
            <a:r>
              <a:rPr baseline="-25000" lang="en" sz="1600"/>
              <a:t>1</a:t>
            </a:r>
            <a:r>
              <a:rPr lang="en" sz="1600"/>
              <a:t> is, therefore, the root of the equation det(C</a:t>
            </a:r>
            <a:r>
              <a:rPr baseline="-25000" lang="en" sz="1600"/>
              <a:t>X</a:t>
            </a:r>
            <a:r>
              <a:rPr lang="en" sz="1600"/>
              <a:t> − λ</a:t>
            </a:r>
            <a:r>
              <a:rPr baseline="-25000" lang="en" sz="1600"/>
              <a:t>1</a:t>
            </a:r>
            <a:r>
              <a:rPr lang="en" sz="1600"/>
              <a:t> I) = 0 and is an </a:t>
            </a:r>
            <a:r>
              <a:rPr b="1" lang="en" sz="1600"/>
              <a:t>eigenvalue of the covariance matrix</a:t>
            </a:r>
            <a:r>
              <a:rPr lang="en" sz="1600"/>
              <a:t>. </a:t>
            </a:r>
            <a:endParaRPr sz="1600"/>
          </a:p>
          <a:p>
            <a:pPr indent="0" lvl="0" marL="0" rtl="0" algn="l">
              <a:spcBef>
                <a:spcPts val="1200"/>
              </a:spcBef>
              <a:spcAft>
                <a:spcPts val="0"/>
              </a:spcAft>
              <a:buNone/>
            </a:pPr>
            <a:r>
              <a:rPr lang="en" sz="1600"/>
              <a:t>The variance for the first principal component is maximized when</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rPr lang="en" sz="1600"/>
              <a:t>is the largest eigenvalue of the covariance matrix. </a:t>
            </a:r>
            <a:endParaRPr sz="1600"/>
          </a:p>
        </p:txBody>
      </p:sp>
      <p:pic>
        <p:nvPicPr>
          <p:cNvPr id="107" name="Google Shape;107;p20"/>
          <p:cNvPicPr preferRelativeResize="0"/>
          <p:nvPr/>
        </p:nvPicPr>
        <p:blipFill>
          <a:blip r:embed="rId3">
            <a:alphaModFix/>
          </a:blip>
          <a:stretch>
            <a:fillRect/>
          </a:stretch>
        </p:blipFill>
        <p:spPr>
          <a:xfrm>
            <a:off x="2688700" y="1482750"/>
            <a:ext cx="3067050" cy="838200"/>
          </a:xfrm>
          <a:prstGeom prst="rect">
            <a:avLst/>
          </a:prstGeom>
          <a:noFill/>
          <a:ln>
            <a:noFill/>
          </a:ln>
        </p:spPr>
      </p:pic>
      <p:pic>
        <p:nvPicPr>
          <p:cNvPr id="108" name="Google Shape;108;p20"/>
          <p:cNvPicPr preferRelativeResize="0"/>
          <p:nvPr/>
        </p:nvPicPr>
        <p:blipFill>
          <a:blip r:embed="rId4">
            <a:alphaModFix/>
          </a:blip>
          <a:stretch>
            <a:fillRect/>
          </a:stretch>
        </p:blipFill>
        <p:spPr>
          <a:xfrm>
            <a:off x="3025775" y="3293725"/>
            <a:ext cx="2571750" cy="70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Derivation of PCA (cont.)</a:t>
            </a:r>
            <a:endParaRPr/>
          </a:p>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600"/>
              <a:t>The second (and further) principal components can be derived in an analogous manner by applying the additional constraint to the cost function that the principal components are uncorrelated (e.g., r</a:t>
            </a:r>
            <a:r>
              <a:rPr baseline="-25000" lang="en" sz="1600"/>
              <a:t>2</a:t>
            </a:r>
            <a:r>
              <a:rPr baseline="30000" lang="en" sz="1600"/>
              <a:t>T</a:t>
            </a:r>
            <a:r>
              <a:rPr lang="en" sz="1600"/>
              <a:t>C</a:t>
            </a:r>
            <a:r>
              <a:rPr baseline="-25000" lang="en" sz="1600"/>
              <a:t>X</a:t>
            </a:r>
            <a:r>
              <a:rPr lang="en" sz="1600"/>
              <a:t>r</a:t>
            </a:r>
            <a:r>
              <a:rPr baseline="-25000" lang="en" sz="1600"/>
              <a:t>1</a:t>
            </a:r>
            <a:r>
              <a:rPr lang="en" sz="1600"/>
              <a:t> = 0 ) .	</a:t>
            </a:r>
            <a:endParaRPr sz="1600"/>
          </a:p>
          <a:p>
            <a:pPr indent="0" lvl="0" marL="0" rtl="0" algn="l">
              <a:spcBef>
                <a:spcPts val="1200"/>
              </a:spcBef>
              <a:spcAft>
                <a:spcPts val="0"/>
              </a:spcAft>
              <a:buNone/>
            </a:pPr>
            <a:r>
              <a:rPr lang="en" sz="1600"/>
              <a:t>The columns of R are then the </a:t>
            </a:r>
            <a:r>
              <a:rPr b="1" lang="en" sz="1600"/>
              <a:t>eigenvectors</a:t>
            </a:r>
            <a:r>
              <a:rPr lang="en" sz="1600"/>
              <a:t> or </a:t>
            </a:r>
            <a:r>
              <a:rPr b="1" lang="en" sz="1600"/>
              <a:t>principal components</a:t>
            </a:r>
            <a:r>
              <a:rPr lang="en" sz="1600"/>
              <a:t>, and the diagonal values of C</a:t>
            </a:r>
            <a:r>
              <a:rPr baseline="-25000" lang="en" sz="1600"/>
              <a:t>Y</a:t>
            </a:r>
            <a:r>
              <a:rPr lang="en" sz="1600"/>
              <a:t> define the </a:t>
            </a:r>
            <a:r>
              <a:rPr b="1" lang="en" sz="1600"/>
              <a:t>amount of variance</a:t>
            </a:r>
            <a:r>
              <a:rPr lang="en" sz="1600"/>
              <a:t> contained within each component. With </a:t>
            </a:r>
            <a:endParaRPr sz="1600"/>
          </a:p>
          <a:p>
            <a:pPr indent="0" lvl="0" marL="0" rtl="0" algn="l">
              <a:spcBef>
                <a:spcPts val="1200"/>
              </a:spcBef>
              <a:spcAft>
                <a:spcPts val="0"/>
              </a:spcAft>
              <a:buNone/>
            </a:pPr>
            <a:r>
              <a:t/>
            </a:r>
            <a:endParaRPr sz="1600"/>
          </a:p>
          <a:p>
            <a:pPr indent="0" lvl="0" marL="0" rtl="0" algn="l">
              <a:spcBef>
                <a:spcPts val="1200"/>
              </a:spcBef>
              <a:spcAft>
                <a:spcPts val="1200"/>
              </a:spcAft>
              <a:buClr>
                <a:schemeClr val="dk1"/>
              </a:buClr>
              <a:buSzPts val="1100"/>
              <a:buFont typeface="Arial"/>
              <a:buNone/>
            </a:pPr>
            <a:r>
              <a:rPr lang="en" sz="1600"/>
              <a:t>and ordering the eigenvectors by their eigenvalue we can define the set principal components for </a:t>
            </a:r>
            <a:r>
              <a:rPr i="1" lang="en" sz="1600"/>
              <a:t>X</a:t>
            </a:r>
            <a:r>
              <a:rPr lang="en" sz="1600"/>
              <a:t>.</a:t>
            </a:r>
            <a:endParaRPr sz="1600"/>
          </a:p>
        </p:txBody>
      </p:sp>
      <p:pic>
        <p:nvPicPr>
          <p:cNvPr id="115" name="Google Shape;115;p21"/>
          <p:cNvPicPr preferRelativeResize="0"/>
          <p:nvPr/>
        </p:nvPicPr>
        <p:blipFill>
          <a:blip r:embed="rId3">
            <a:alphaModFix/>
          </a:blip>
          <a:stretch>
            <a:fillRect/>
          </a:stretch>
        </p:blipFill>
        <p:spPr>
          <a:xfrm>
            <a:off x="2620950" y="2767725"/>
            <a:ext cx="2647950" cy="647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