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85461ffb9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685461ffb9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85461ffb9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685461ffb9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85461ffb9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685461ffb9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76695e7c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76695e7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76695e7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76695e7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76695e7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76695e7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85461ffb9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685461ffb9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85461ffb9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685461ffb9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85461ffb9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685461ffb9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85461ffb9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685461ffb9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85461ffb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685461ffb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85461ffb9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685461ffb9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76695e7c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76695e7c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85461ffb9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85461ffb9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84c9b0c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b84c9b0c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85461ffb9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85461ffb9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85461ffb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85461ffb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85461ffb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685461ffb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85461ffb9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685461ffb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685461ffb9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85461ffb9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685461ffb9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685461ffb9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85461ffb9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85461ffb9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85461ffb9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685461ffb9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Statistical_model" TargetMode="External"/><Relationship Id="rId4" Type="http://schemas.openxmlformats.org/officeDocument/2006/relationships/hyperlink" Target="https://en.wikipedia.org/wiki/Estimation_theory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en.wikipedia.org/wiki/Dependent_variable" TargetMode="External"/><Relationship Id="rId6" Type="http://schemas.openxmlformats.org/officeDocument/2006/relationships/hyperlink" Target="https://en.wikipedia.org/wiki/Independent_variable" TargetMode="External"/><Relationship Id="rId7" Type="http://schemas.openxmlformats.org/officeDocument/2006/relationships/hyperlink" Target="https://en.wikipedia.org/wiki/Linear_regression" TargetMode="External"/><Relationship Id="rId8" Type="http://schemas.openxmlformats.org/officeDocument/2006/relationships/hyperlink" Target="https://en.wikipedia.org/wiki/Linear_combina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Relationship Id="rId4" Type="http://schemas.openxmlformats.org/officeDocument/2006/relationships/hyperlink" Target="https://www.ncbi.nlm.nih.gov/books/NBK543534/figure/ch8.Fig3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a1HWq2i1C015Z07_1eUamCJjxb6T14AB?usp=drive_link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aggle.com/code/amritvirsinghx/step-by-step-ml-california-housing-pric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ess.princeton.edu/taxonomy/term/12337" TargetMode="External"/><Relationship Id="rId4" Type="http://schemas.openxmlformats.org/officeDocument/2006/relationships/hyperlink" Target="https://press.princeton.edu/taxonomy/term/1734" TargetMode="External"/><Relationship Id="rId5" Type="http://schemas.openxmlformats.org/officeDocument/2006/relationships/hyperlink" Target="https://developer.ibm.com/tutorials/learn-regression-algorithms-using-python-and-scikit-learn/" TargetMode="External"/><Relationship Id="rId6" Type="http://schemas.openxmlformats.org/officeDocument/2006/relationships/hyperlink" Target="https://developer.ibm.com/tutorials/learn-classification-algorithms-using-python-and-scikit-lear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code/amritvirsinghx/step-by-step-ml-california-housing-pri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AP157 Module A: </a:t>
            </a:r>
            <a:br>
              <a:rPr lang="en"/>
            </a:br>
            <a:r>
              <a:rPr b="1" lang="en"/>
              <a:t>Machine Learning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Reina Reyes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8,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Simple Example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5298000" y="1186875"/>
            <a:ext cx="35343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In </a:t>
            </a:r>
            <a:r>
              <a:rPr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statistical modeling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regression analysis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 is a set of statistical processes for </a:t>
            </a:r>
            <a:r>
              <a:rPr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estimating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 the relationships between a </a:t>
            </a:r>
            <a:r>
              <a:rPr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dependent variable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 (often called the 'outcome variable') and one or more </a:t>
            </a:r>
            <a:r>
              <a:rPr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independent variables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 (often called 'predictors', 'covariates', or 'features'). </a:t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The most common form of regression analysis is </a:t>
            </a:r>
            <a:r>
              <a:rPr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linear regression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, in which one finds the line (or a more complex </a:t>
            </a:r>
            <a:r>
              <a:rPr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linear combination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) that most closely fits the data according to a specific mathematical criterion. </a:t>
            </a:r>
            <a:r>
              <a:rPr i="1" lang="en" sz="1400">
                <a:solidFill>
                  <a:srgbClr val="202122"/>
                </a:solidFill>
                <a:highlight>
                  <a:srgbClr val="FFFFFF"/>
                </a:highlight>
              </a:rPr>
              <a:t>(Source: Wikipedia)</a:t>
            </a:r>
            <a:endParaRPr i="1" sz="14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1700" y="1292275"/>
            <a:ext cx="4707650" cy="31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Regression Problem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00" y="1234600"/>
            <a:ext cx="4035625" cy="31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484075" y="4377325"/>
            <a:ext cx="44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fit is line of slope=1 and intercept=0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(Figure 8.1 in SDMMLA)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4892575" y="134550"/>
            <a:ext cx="1569300" cy="926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What is the equation for this line?</a:t>
            </a:r>
            <a:endParaRPr b="1"/>
          </a:p>
        </p:txBody>
      </p:sp>
      <p:sp>
        <p:nvSpPr>
          <p:cNvPr id="148" name="Google Shape;148;p24"/>
          <p:cNvSpPr txBox="1"/>
          <p:nvPr/>
        </p:nvSpPr>
        <p:spPr>
          <a:xfrm>
            <a:off x="2538874" y="3458725"/>
            <a:ext cx="156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</a:t>
            </a:r>
            <a:r>
              <a:rPr baseline="-25000" lang="en" sz="1800">
                <a:solidFill>
                  <a:schemeClr val="dk1"/>
                </a:solidFill>
              </a:rPr>
              <a:t>i</a:t>
            </a:r>
            <a:r>
              <a:rPr lang="en" sz="1800">
                <a:solidFill>
                  <a:schemeClr val="dk1"/>
                </a:solidFill>
              </a:rPr>
              <a:t> = θ</a:t>
            </a:r>
            <a:r>
              <a:rPr baseline="-25000" lang="en" sz="1800">
                <a:solidFill>
                  <a:schemeClr val="dk1"/>
                </a:solidFill>
              </a:rPr>
              <a:t>0</a:t>
            </a:r>
            <a:r>
              <a:rPr lang="en" sz="1800">
                <a:solidFill>
                  <a:schemeClr val="dk1"/>
                </a:solidFill>
              </a:rPr>
              <a:t> + θ</a:t>
            </a:r>
            <a:r>
              <a:rPr baseline="-25000" lang="en" sz="1800">
                <a:solidFill>
                  <a:schemeClr val="dk1"/>
                </a:solidFill>
              </a:rPr>
              <a:t>1</a:t>
            </a:r>
            <a:r>
              <a:rPr lang="en" sz="1800">
                <a:solidFill>
                  <a:schemeClr val="dk1"/>
                </a:solidFill>
              </a:rPr>
              <a:t>*x</a:t>
            </a:r>
            <a:r>
              <a:rPr baseline="-25000" lang="en" sz="1800">
                <a:solidFill>
                  <a:schemeClr val="dk1"/>
                </a:solidFill>
              </a:rPr>
              <a:t>i</a:t>
            </a:r>
            <a:endParaRPr sz="1800"/>
          </a:p>
        </p:txBody>
      </p:sp>
      <p:grpSp>
        <p:nvGrpSpPr>
          <p:cNvPr id="149" name="Google Shape;149;p24"/>
          <p:cNvGrpSpPr/>
          <p:nvPr/>
        </p:nvGrpSpPr>
        <p:grpSpPr>
          <a:xfrm>
            <a:off x="4462725" y="1206950"/>
            <a:ext cx="4379699" cy="3966875"/>
            <a:chOff x="4462725" y="1206950"/>
            <a:chExt cx="4379699" cy="3966875"/>
          </a:xfrm>
        </p:grpSpPr>
        <p:pic>
          <p:nvPicPr>
            <p:cNvPr id="150" name="Google Shape;150;p24"/>
            <p:cNvPicPr preferRelativeResize="0"/>
            <p:nvPr/>
          </p:nvPicPr>
          <p:blipFill rotWithShape="1">
            <a:blip r:embed="rId4">
              <a:alphaModFix/>
            </a:blip>
            <a:srcRect b="2066" l="50348" r="-2778" t="47665"/>
            <a:stretch/>
          </p:blipFill>
          <p:spPr>
            <a:xfrm>
              <a:off x="6788900" y="3034512"/>
              <a:ext cx="2053524" cy="18525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" name="Google Shape;151;p24"/>
            <p:cNvGrpSpPr/>
            <p:nvPr/>
          </p:nvGrpSpPr>
          <p:grpSpPr>
            <a:xfrm>
              <a:off x="4462725" y="1206950"/>
              <a:ext cx="3971224" cy="3966875"/>
              <a:chOff x="4462725" y="1359350"/>
              <a:chExt cx="3971224" cy="3966875"/>
            </a:xfrm>
          </p:grpSpPr>
          <p:pic>
            <p:nvPicPr>
              <p:cNvPr id="152" name="Google Shape;152;p24"/>
              <p:cNvPicPr preferRelativeResize="0"/>
              <p:nvPr/>
            </p:nvPicPr>
            <p:blipFill rotWithShape="1">
              <a:blip r:embed="rId4">
                <a:alphaModFix/>
              </a:blip>
              <a:srcRect b="52019" l="50907" r="6399" t="1774"/>
              <a:stretch/>
            </p:blipFill>
            <p:spPr>
              <a:xfrm>
                <a:off x="6761825" y="1397488"/>
                <a:ext cx="1672124" cy="1702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24"/>
              <p:cNvPicPr preferRelativeResize="0"/>
              <p:nvPr/>
            </p:nvPicPr>
            <p:blipFill rotWithShape="1">
              <a:blip r:embed="rId4">
                <a:alphaModFix/>
              </a:blip>
              <a:srcRect b="51723" l="0" r="48822" t="0"/>
              <a:stretch/>
            </p:blipFill>
            <p:spPr>
              <a:xfrm>
                <a:off x="4708300" y="1359350"/>
                <a:ext cx="2004399" cy="1779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48822" t="47098"/>
              <a:stretch/>
            </p:blipFill>
            <p:spPr>
              <a:xfrm>
                <a:off x="4708300" y="3138400"/>
                <a:ext cx="2004399" cy="19495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" name="Google Shape;155;p24"/>
              <p:cNvSpPr txBox="1"/>
              <p:nvPr/>
            </p:nvSpPr>
            <p:spPr>
              <a:xfrm>
                <a:off x="4462725" y="2016600"/>
                <a:ext cx="429900" cy="431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θ</a:t>
                </a:r>
                <a:r>
                  <a:rPr baseline="-25000" lang="en" sz="1600">
                    <a:solidFill>
                      <a:schemeClr val="dk1"/>
                    </a:solidFill>
                  </a:rPr>
                  <a:t>1</a:t>
                </a:r>
                <a:endParaRPr sz="1600"/>
              </a:p>
            </p:txBody>
          </p:sp>
          <p:sp>
            <p:nvSpPr>
              <p:cNvPr id="156" name="Google Shape;156;p24"/>
              <p:cNvSpPr txBox="1"/>
              <p:nvPr/>
            </p:nvSpPr>
            <p:spPr>
              <a:xfrm>
                <a:off x="4572000" y="3669625"/>
                <a:ext cx="429900" cy="431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θ</a:t>
                </a:r>
                <a:r>
                  <a:rPr baseline="-25000" lang="en" sz="1600">
                    <a:solidFill>
                      <a:schemeClr val="dk1"/>
                    </a:solidFill>
                  </a:rPr>
                  <a:t>1</a:t>
                </a:r>
                <a:endParaRPr sz="1600"/>
              </a:p>
            </p:txBody>
          </p:sp>
          <p:sp>
            <p:nvSpPr>
              <p:cNvPr id="157" name="Google Shape;157;p24"/>
              <p:cNvSpPr txBox="1"/>
              <p:nvPr/>
            </p:nvSpPr>
            <p:spPr>
              <a:xfrm>
                <a:off x="5676525" y="4895125"/>
                <a:ext cx="429900" cy="431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θ</a:t>
                </a:r>
                <a:r>
                  <a:rPr baseline="-25000" lang="en" sz="1600">
                    <a:solidFill>
                      <a:schemeClr val="dk1"/>
                    </a:solidFill>
                  </a:rPr>
                  <a:t>0</a:t>
                </a:r>
                <a:endParaRPr sz="1600"/>
              </a:p>
            </p:txBody>
          </p:sp>
          <p:sp>
            <p:nvSpPr>
              <p:cNvPr id="158" name="Google Shape;158;p24"/>
              <p:cNvSpPr txBox="1"/>
              <p:nvPr/>
            </p:nvSpPr>
            <p:spPr>
              <a:xfrm>
                <a:off x="7382925" y="4895125"/>
                <a:ext cx="429900" cy="431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θ</a:t>
                </a:r>
                <a:r>
                  <a:rPr baseline="-25000" lang="en" sz="1600">
                    <a:solidFill>
                      <a:schemeClr val="dk1"/>
                    </a:solidFill>
                  </a:rPr>
                  <a:t>0</a:t>
                </a:r>
                <a:endParaRPr sz="1600"/>
              </a:p>
            </p:txBody>
          </p:sp>
        </p:grpSp>
      </p:grpSp>
      <p:sp>
        <p:nvSpPr>
          <p:cNvPr id="159" name="Google Shape;159;p24"/>
          <p:cNvSpPr/>
          <p:nvPr/>
        </p:nvSpPr>
        <p:spPr>
          <a:xfrm>
            <a:off x="6761825" y="51750"/>
            <a:ext cx="2070600" cy="12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y</a:t>
            </a:r>
            <a:r>
              <a:rPr baseline="-25000" lang="en"/>
              <a:t>1</a:t>
            </a:r>
            <a:r>
              <a:rPr lang="en"/>
              <a:t> = </a:t>
            </a:r>
            <a:r>
              <a:rPr lang="en">
                <a:solidFill>
                  <a:schemeClr val="dk1"/>
                </a:solidFill>
              </a:rPr>
              <a:t>θ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+ θ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*x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br>
              <a:rPr baseline="-25000" lang="en">
                <a:solidFill>
                  <a:schemeClr val="dk1"/>
                </a:solidFill>
              </a:rPr>
            </a:b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/>
              <a:t>θ</a:t>
            </a:r>
            <a:r>
              <a:rPr baseline="-25000" lang="en"/>
              <a:t>1</a:t>
            </a:r>
            <a:r>
              <a:rPr lang="en"/>
              <a:t> = (y</a:t>
            </a:r>
            <a:r>
              <a:rPr baseline="-25000" lang="en"/>
              <a:t>1</a:t>
            </a:r>
            <a:r>
              <a:rPr lang="en"/>
              <a:t> - θ</a:t>
            </a:r>
            <a:r>
              <a:rPr baseline="-25000" lang="en"/>
              <a:t>0</a:t>
            </a:r>
            <a:r>
              <a:rPr lang="en"/>
              <a:t>)/x</a:t>
            </a:r>
            <a:r>
              <a:rPr baseline="-25000" lang="en"/>
              <a:t>1</a:t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</a:t>
            </a:r>
            <a:r>
              <a:rPr i="1" lang="en"/>
              <a:t>r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θ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= y</a:t>
            </a:r>
            <a:r>
              <a:rPr baseline="-25000" lang="en">
                <a:solidFill>
                  <a:schemeClr val="dk1"/>
                </a:solidFill>
              </a:rPr>
              <a:t>1 </a:t>
            </a:r>
            <a:r>
              <a:rPr lang="en">
                <a:solidFill>
                  <a:schemeClr val="dk1"/>
                </a:solidFill>
              </a:rPr>
              <a:t>- θ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*x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br>
              <a:rPr baseline="-25000" lang="en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950" y="1319075"/>
            <a:ext cx="2485300" cy="8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39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Linear model for 1 independent variable x &amp; 1 dependent variable 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br>
              <a:rPr lang="en"/>
            </a:br>
            <a:r>
              <a:rPr lang="en"/>
              <a:t>Log-likelihood function: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Maximizing the log-likelihood as a function of thetas is achieved by minimizing the sum of the square errors. For the case of Gaussian, homoscedastic uncertainties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Simple </a:t>
            </a:r>
            <a:r>
              <a:rPr lang="en"/>
              <a:t>Linear Regression 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0" l="45764" r="0" t="0"/>
          <a:stretch/>
        </p:blipFill>
        <p:spPr>
          <a:xfrm>
            <a:off x="3539400" y="1889025"/>
            <a:ext cx="3338151" cy="10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5">
            <a:alphaModFix/>
          </a:blip>
          <a:srcRect b="37527" l="0" r="0" t="0"/>
          <a:stretch/>
        </p:blipFill>
        <p:spPr>
          <a:xfrm>
            <a:off x="2102775" y="3797400"/>
            <a:ext cx="3064475" cy="12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5">
            <a:alphaModFix/>
          </a:blip>
          <a:srcRect b="0" l="0" r="0" t="61063"/>
          <a:stretch/>
        </p:blipFill>
        <p:spPr>
          <a:xfrm>
            <a:off x="4866375" y="3996270"/>
            <a:ext cx="3007625" cy="75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8650" y="3591800"/>
            <a:ext cx="1684126" cy="4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b="3989" l="3267" r="83617" t="-3990"/>
          <a:stretch/>
        </p:blipFill>
        <p:spPr>
          <a:xfrm>
            <a:off x="2732175" y="1837300"/>
            <a:ext cx="807226" cy="10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7430650" y="3684275"/>
            <a:ext cx="1479900" cy="815700"/>
          </a:xfrm>
          <a:prstGeom prst="wedgeRectCallout">
            <a:avLst>
              <a:gd fmla="val -61025" name="adj1"/>
              <a:gd fmla="val -576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Homoscedastic means the variance σ</a:t>
            </a:r>
            <a:r>
              <a:rPr baseline="-25000" lang="en"/>
              <a:t>i</a:t>
            </a:r>
            <a:r>
              <a:rPr lang="en"/>
              <a:t> is constant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[IBM Tutorial Example] Predicting House Prices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6655" r="54514" t="14871"/>
          <a:stretch/>
        </p:blipFill>
        <p:spPr>
          <a:xfrm>
            <a:off x="2509025" y="1017725"/>
            <a:ext cx="3979875" cy="38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3" y="136826"/>
            <a:ext cx="87153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13" y="1750900"/>
            <a:ext cx="87249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38" y="3721675"/>
            <a:ext cx="87058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00" y="126350"/>
            <a:ext cx="8821751" cy="96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 b="0" l="6655" r="54514" t="14871"/>
          <a:stretch/>
        </p:blipFill>
        <p:spPr>
          <a:xfrm>
            <a:off x="4571987" y="853175"/>
            <a:ext cx="3979875" cy="380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8"/>
          <p:cNvGrpSpPr/>
          <p:nvPr/>
        </p:nvGrpSpPr>
        <p:grpSpPr>
          <a:xfrm>
            <a:off x="294025" y="1278975"/>
            <a:ext cx="3554200" cy="1456450"/>
            <a:chOff x="294025" y="1278975"/>
            <a:chExt cx="3554200" cy="1456450"/>
          </a:xfrm>
        </p:grpSpPr>
        <p:pic>
          <p:nvPicPr>
            <p:cNvPr id="193" name="Google Shape;193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8950" y="1617075"/>
              <a:ext cx="3289275" cy="111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8"/>
            <p:cNvSpPr txBox="1"/>
            <p:nvPr/>
          </p:nvSpPr>
          <p:spPr>
            <a:xfrm>
              <a:off x="294025" y="1278975"/>
              <a:ext cx="28962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Mean squared error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95" name="Google Shape;195;p28"/>
          <p:cNvGrpSpPr/>
          <p:nvPr/>
        </p:nvGrpSpPr>
        <p:grpSpPr>
          <a:xfrm>
            <a:off x="294025" y="3063175"/>
            <a:ext cx="4132025" cy="1214800"/>
            <a:chOff x="294025" y="3063175"/>
            <a:chExt cx="4132025" cy="1214800"/>
          </a:xfrm>
        </p:grpSpPr>
        <p:sp>
          <p:nvSpPr>
            <p:cNvPr id="196" name="Google Shape;196;p28"/>
            <p:cNvSpPr txBox="1"/>
            <p:nvPr/>
          </p:nvSpPr>
          <p:spPr>
            <a:xfrm>
              <a:off x="294025" y="3063175"/>
              <a:ext cx="28962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Explained variance score:</a:t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id="197" name="Google Shape;197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4025" y="3597750"/>
              <a:ext cx="4132025" cy="680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Overfitting and Underfitting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903" y="1017729"/>
            <a:ext cx="4345001" cy="334128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484075" y="4377325"/>
            <a:ext cx="44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Straight-line 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odel is </a:t>
            </a:r>
            <a:r>
              <a:rPr b="1" i="0" lang="en" sz="1400" u="none" cap="none" strike="noStrike">
                <a:solidFill>
                  <a:srgbClr val="000000"/>
                </a:solidFill>
              </a:rPr>
              <a:t>biased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" sz="1400" u="none" cap="none" strike="noStrike">
                <a:solidFill>
                  <a:srgbClr val="000000"/>
                </a:solidFill>
              </a:rPr>
              <a:t>underfits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data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(Figure 8.12 in SDMMLA)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7725" y="1672000"/>
            <a:ext cx="3158725" cy="12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5201138" y="1178625"/>
            <a:ext cx="3651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Toy model: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where: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375" y="3256650"/>
            <a:ext cx="188388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2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Overfitting and Underfitting</a:t>
            </a:r>
            <a:endParaRPr/>
          </a:p>
        </p:txBody>
      </p:sp>
      <p:grpSp>
        <p:nvGrpSpPr>
          <p:cNvPr id="213" name="Google Shape;213;p30"/>
          <p:cNvGrpSpPr/>
          <p:nvPr/>
        </p:nvGrpSpPr>
        <p:grpSpPr>
          <a:xfrm>
            <a:off x="1421300" y="913075"/>
            <a:ext cx="2668125" cy="4154225"/>
            <a:chOff x="1421300" y="989275"/>
            <a:chExt cx="2668125" cy="4154225"/>
          </a:xfrm>
        </p:grpSpPr>
        <p:pic>
          <p:nvPicPr>
            <p:cNvPr id="214" name="Google Shape;214;p30"/>
            <p:cNvPicPr preferRelativeResize="0"/>
            <p:nvPr/>
          </p:nvPicPr>
          <p:blipFill rotWithShape="1">
            <a:blip r:embed="rId3">
              <a:alphaModFix/>
            </a:blip>
            <a:srcRect b="0" l="0" r="63543" t="0"/>
            <a:stretch/>
          </p:blipFill>
          <p:spPr>
            <a:xfrm>
              <a:off x="1421300" y="989275"/>
              <a:ext cx="2581724" cy="344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0"/>
            <p:cNvSpPr txBox="1"/>
            <p:nvPr/>
          </p:nvSpPr>
          <p:spPr>
            <a:xfrm>
              <a:off x="1847825" y="4312200"/>
              <a:ext cx="2241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</a:t>
              </a:r>
              <a:r>
                <a:rPr b="0" i="0" lang="en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underfits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the data, </a:t>
              </a:r>
              <a:b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suffers from </a:t>
              </a:r>
              <a:r>
                <a:rPr b="0" i="0" lang="en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high bias</a:t>
              </a:r>
              <a:b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(Figure 8.13 in SDMMLA)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30"/>
          <p:cNvGrpSpPr/>
          <p:nvPr/>
        </p:nvGrpSpPr>
        <p:grpSpPr>
          <a:xfrm>
            <a:off x="4154112" y="913075"/>
            <a:ext cx="2089714" cy="4156925"/>
            <a:chOff x="4154112" y="989275"/>
            <a:chExt cx="2089714" cy="4156925"/>
          </a:xfrm>
        </p:grpSpPr>
        <p:sp>
          <p:nvSpPr>
            <p:cNvPr id="217" name="Google Shape;217;p30"/>
            <p:cNvSpPr txBox="1"/>
            <p:nvPr/>
          </p:nvSpPr>
          <p:spPr>
            <a:xfrm>
              <a:off x="4187050" y="4314900"/>
              <a:ext cx="20238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balances the tradeoff between bias and variance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p30"/>
            <p:cNvPicPr preferRelativeResize="0"/>
            <p:nvPr/>
          </p:nvPicPr>
          <p:blipFill rotWithShape="1">
            <a:blip r:embed="rId3">
              <a:alphaModFix/>
            </a:blip>
            <a:srcRect b="0" l="36523" r="33967" t="0"/>
            <a:stretch/>
          </p:blipFill>
          <p:spPr>
            <a:xfrm>
              <a:off x="4154112" y="989275"/>
              <a:ext cx="2089714" cy="3441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30"/>
          <p:cNvGrpSpPr/>
          <p:nvPr/>
        </p:nvGrpSpPr>
        <p:grpSpPr>
          <a:xfrm>
            <a:off x="6308499" y="925550"/>
            <a:ext cx="2529301" cy="3938850"/>
            <a:chOff x="6308499" y="1001750"/>
            <a:chExt cx="2529301" cy="3938850"/>
          </a:xfrm>
        </p:grpSpPr>
        <p:sp>
          <p:nvSpPr>
            <p:cNvPr id="220" name="Google Shape;220;p30"/>
            <p:cNvSpPr txBox="1"/>
            <p:nvPr/>
          </p:nvSpPr>
          <p:spPr>
            <a:xfrm>
              <a:off x="6308500" y="4325000"/>
              <a:ext cx="2529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</a:t>
              </a:r>
              <a:r>
                <a:rPr b="0" i="0" lang="en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overfits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the data, suffers from </a:t>
              </a:r>
              <a:r>
                <a:rPr b="0" i="0" lang="en" sz="14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high variance</a:t>
              </a:r>
              <a:endParaRPr b="0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" name="Google Shape;221;p30"/>
            <p:cNvPicPr preferRelativeResize="0"/>
            <p:nvPr/>
          </p:nvPicPr>
          <p:blipFill rotWithShape="1">
            <a:blip r:embed="rId3">
              <a:alphaModFix/>
            </a:blip>
            <a:srcRect b="0" l="65927" r="0" t="0"/>
            <a:stretch/>
          </p:blipFill>
          <p:spPr>
            <a:xfrm>
              <a:off x="6308499" y="1001750"/>
              <a:ext cx="2412924" cy="3441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Bias-Variance Tradeoff</a:t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5" y="712925"/>
            <a:ext cx="511167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5796750" y="481775"/>
            <a:ext cx="3124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Bias</a:t>
            </a:r>
            <a:r>
              <a:rPr lang="en">
                <a:solidFill>
                  <a:schemeClr val="dk1"/>
                </a:solidFill>
              </a:rPr>
              <a:t> relates to the error due to the assumptions made by the algorithm that is chosen for model generation.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variance</a:t>
            </a:r>
            <a:r>
              <a:rPr lang="en">
                <a:solidFill>
                  <a:schemeClr val="dk1"/>
                </a:solidFill>
              </a:rPr>
              <a:t> is the error due to the amount of overfitting done during model generation.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1" i="0" lang="en" sz="1400" u="none" cap="none" strike="noStrike">
                <a:solidFill>
                  <a:srgbClr val="000000"/>
                </a:solidFill>
              </a:rPr>
              <a:t>increased model complexity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model can more accurately match the underlying relation at the risk of increasing the variance.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1400" u="none" cap="none" strike="noStrike">
                <a:solidFill>
                  <a:srgbClr val="000000"/>
                </a:solidFill>
              </a:rPr>
              <a:t>bias-variance tradeoff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corresponds to minimizing the total prediction error (which is the sum of bias and variance).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518675" y="4533900"/>
            <a:ext cx="883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Source: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https://www.ncbi.nlm.nih.gov/books/NBK543534/figure/ch8.Fig3/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Cross-validation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29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3500">
                <a:solidFill>
                  <a:schemeClr val="dk1"/>
                </a:solidFill>
              </a:rPr>
              <a:t>Split the training data</a:t>
            </a:r>
            <a:r>
              <a:rPr lang="en" sz="3500">
                <a:solidFill>
                  <a:schemeClr val="dk1"/>
                </a:solidFill>
              </a:rPr>
              <a:t> into three parts: the training set, the cross-validation set, and the test set. </a:t>
            </a:r>
            <a:endParaRPr sz="3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3500">
                <a:solidFill>
                  <a:schemeClr val="dk1"/>
                </a:solidFill>
              </a:rPr>
              <a:t>As a rule of thumb, the training set should comprise 50–70% of the original training data, while the remainder is divided equally into the cross-validation set and test set. </a:t>
            </a:r>
            <a:endParaRPr sz="3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The </a:t>
            </a:r>
            <a:r>
              <a:rPr b="1" lang="en" sz="3500">
                <a:solidFill>
                  <a:schemeClr val="dk1"/>
                </a:solidFill>
              </a:rPr>
              <a:t>training set</a:t>
            </a:r>
            <a:r>
              <a:rPr lang="en" sz="3500">
                <a:solidFill>
                  <a:schemeClr val="dk1"/>
                </a:solidFill>
              </a:rPr>
              <a:t> is used to determine the parameters of a given model </a:t>
            </a:r>
            <a:endParaRPr sz="3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3500">
                <a:solidFill>
                  <a:schemeClr val="dk1"/>
                </a:solidFill>
              </a:rPr>
              <a:t>Using the training set, we evaluate the </a:t>
            </a:r>
            <a:r>
              <a:rPr lang="en" sz="3500" u="sng">
                <a:solidFill>
                  <a:schemeClr val="dk1"/>
                </a:solidFill>
              </a:rPr>
              <a:t>training error </a:t>
            </a:r>
            <a:endParaRPr sz="35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The </a:t>
            </a:r>
            <a:r>
              <a:rPr b="1" lang="en" sz="3500">
                <a:solidFill>
                  <a:schemeClr val="dk1"/>
                </a:solidFill>
              </a:rPr>
              <a:t>cross-validation set </a:t>
            </a:r>
            <a:r>
              <a:rPr lang="en" sz="3500">
                <a:solidFill>
                  <a:schemeClr val="dk1"/>
                </a:solidFill>
              </a:rPr>
              <a:t>is used to evaluate the </a:t>
            </a:r>
            <a:r>
              <a:rPr lang="en" sz="3500" u="sng">
                <a:solidFill>
                  <a:schemeClr val="dk1"/>
                </a:solidFill>
              </a:rPr>
              <a:t>cross-validation error </a:t>
            </a:r>
            <a:r>
              <a:rPr lang="en" sz="3500">
                <a:solidFill>
                  <a:schemeClr val="dk1"/>
                </a:solidFill>
              </a:rPr>
              <a:t>of the model</a:t>
            </a:r>
            <a:endParaRPr sz="3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3500">
                <a:solidFill>
                  <a:schemeClr val="dk1"/>
                </a:solidFill>
              </a:rPr>
              <a:t>Because this cross-validation set was not used to construct the fit, the cross-validation error will be large for a high-variance (overfit) model, and </a:t>
            </a:r>
            <a:r>
              <a:rPr i="1" lang="en" sz="3500">
                <a:solidFill>
                  <a:schemeClr val="dk1"/>
                </a:solidFill>
              </a:rPr>
              <a:t>better represents the true goodness of fit </a:t>
            </a:r>
            <a:r>
              <a:rPr lang="en" sz="3500">
                <a:solidFill>
                  <a:schemeClr val="dk1"/>
                </a:solidFill>
              </a:rPr>
              <a:t>of the model. </a:t>
            </a:r>
            <a:endParaRPr sz="3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3500">
                <a:solidFill>
                  <a:schemeClr val="dk1"/>
                </a:solidFill>
              </a:rPr>
              <a:t>With this in mind, the model which </a:t>
            </a:r>
            <a:r>
              <a:rPr i="1" lang="en" sz="3500">
                <a:solidFill>
                  <a:schemeClr val="dk1"/>
                </a:solidFill>
              </a:rPr>
              <a:t>minimizes this cross-validation error </a:t>
            </a:r>
            <a:r>
              <a:rPr lang="en" sz="3500">
                <a:solidFill>
                  <a:schemeClr val="dk1"/>
                </a:solidFill>
              </a:rPr>
              <a:t>is likely to be the best model in practice.</a:t>
            </a:r>
            <a:endParaRPr sz="3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Once this model is determined, the </a:t>
            </a:r>
            <a:r>
              <a:rPr lang="en" sz="3500" u="sng">
                <a:solidFill>
                  <a:schemeClr val="dk1"/>
                </a:solidFill>
              </a:rPr>
              <a:t>test error </a:t>
            </a:r>
            <a:r>
              <a:rPr lang="en" sz="3500">
                <a:solidFill>
                  <a:schemeClr val="dk1"/>
                </a:solidFill>
              </a:rPr>
              <a:t>is evaluated using the </a:t>
            </a:r>
            <a:r>
              <a:rPr b="1" lang="en" sz="3500">
                <a:solidFill>
                  <a:schemeClr val="dk1"/>
                </a:solidFill>
              </a:rPr>
              <a:t>test set</a:t>
            </a:r>
            <a:r>
              <a:rPr lang="en" sz="3500">
                <a:solidFill>
                  <a:schemeClr val="dk1"/>
                </a:solidFill>
              </a:rPr>
              <a:t>. </a:t>
            </a:r>
            <a:endParaRPr sz="3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3500">
                <a:solidFill>
                  <a:schemeClr val="dk1"/>
                </a:solidFill>
              </a:rPr>
              <a:t>This test error gives an estimate of the </a:t>
            </a:r>
            <a:r>
              <a:rPr i="1" lang="en" sz="3500">
                <a:solidFill>
                  <a:schemeClr val="dk1"/>
                </a:solidFill>
              </a:rPr>
              <a:t>reliability of the model </a:t>
            </a:r>
            <a:r>
              <a:rPr lang="en" sz="3500">
                <a:solidFill>
                  <a:schemeClr val="dk1"/>
                </a:solidFill>
              </a:rPr>
              <a:t>for an unlabeled data set.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0" r="0" t="70773"/>
          <a:stretch/>
        </p:blipFill>
        <p:spPr>
          <a:xfrm>
            <a:off x="2924575" y="280024"/>
            <a:ext cx="5733550" cy="9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8650" y="1089725"/>
            <a:ext cx="78867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In Module A, you will </a:t>
            </a:r>
            <a:r>
              <a:rPr b="1" lang="en"/>
              <a:t>learn machine learning techniques and apply them on real-world astronomical datasets</a:t>
            </a:r>
            <a:r>
              <a:rPr lang="en"/>
              <a:t> using Python and Jupyter/Google Colaboratory notebooks-- libraries used include numpy, matplotlib, and scikit-learn. </a:t>
            </a:r>
            <a:endParaRPr b="0"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All module set materials, including lab assignment notebooks and datasets, are available in the AP157 Course Pack Google Drive </a:t>
            </a:r>
            <a:r>
              <a:rPr lang="en" u="sng">
                <a:solidFill>
                  <a:schemeClr val="hlink"/>
                </a:solidFill>
                <a:hlinkClick r:id="rId3"/>
              </a:rPr>
              <a:t>folder</a:t>
            </a:r>
            <a:r>
              <a:rPr lang="en"/>
              <a:t>. 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</a:t>
            </a:r>
            <a:r>
              <a:rPr lang="en"/>
              <a:t>opics to be covered are</a:t>
            </a:r>
            <a:r>
              <a:rPr b="1" lang="en"/>
              <a:t>:</a:t>
            </a:r>
            <a:endParaRPr b="0"/>
          </a:p>
          <a:p>
            <a:pPr indent="-2095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1700"/>
              <a:t>Overview of Machine Learning</a:t>
            </a:r>
            <a:r>
              <a:rPr lang="en" sz="1700"/>
              <a:t> </a:t>
            </a:r>
            <a:endParaRPr sz="1700"/>
          </a:p>
          <a:p>
            <a:pPr indent="-2095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1700"/>
              <a:t>Regression</a:t>
            </a:r>
            <a:r>
              <a:rPr lang="en" sz="1700"/>
              <a:t>  </a:t>
            </a:r>
            <a:endParaRPr sz="1700"/>
          </a:p>
          <a:p>
            <a:pPr indent="-2095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1700"/>
              <a:t>Classification</a:t>
            </a:r>
            <a:r>
              <a:rPr lang="en" sz="1700"/>
              <a:t> </a:t>
            </a:r>
            <a:endParaRPr sz="1700"/>
          </a:p>
          <a:p>
            <a:pPr indent="-2095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1700"/>
              <a:t>Dimensionality Reduction 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Cross-validation vs. Training Error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99336"/>
            <a:ext cx="5835724" cy="30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484200" y="4211600"/>
            <a:ext cx="834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with polynomial degrees between 3 and 5 minimize the cross-validation error and are optimal; those with smaller degree have high bias, while those with higher degree have high variance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(Figure 8.14 in SDMMLA)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Assignment A.1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978"/>
            <a:ext cx="9144000" cy="434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SEATWORK EXERCISE (10 points)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that for a simple linear regression model, the best-fit slope &amp; intercept are given by: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b</a:t>
            </a:r>
            <a:r>
              <a:rPr lang="en"/>
              <a:t>y maximizing the log-likelihood function: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 rotWithShape="1">
          <a:blip r:embed="rId3">
            <a:alphaModFix/>
          </a:blip>
          <a:srcRect b="37527" l="0" r="0" t="0"/>
          <a:stretch/>
        </p:blipFill>
        <p:spPr>
          <a:xfrm>
            <a:off x="964375" y="1831975"/>
            <a:ext cx="3064475" cy="12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5"/>
          <p:cNvPicPr preferRelativeResize="0"/>
          <p:nvPr/>
        </p:nvPicPr>
        <p:blipFill rotWithShape="1">
          <a:blip r:embed="rId3">
            <a:alphaModFix/>
          </a:blip>
          <a:srcRect b="0" l="0" r="0" t="61063"/>
          <a:stretch/>
        </p:blipFill>
        <p:spPr>
          <a:xfrm>
            <a:off x="3727975" y="2030845"/>
            <a:ext cx="3007625" cy="75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 rotWithShape="1">
          <a:blip r:embed="rId4">
            <a:alphaModFix/>
          </a:blip>
          <a:srcRect b="0" l="45764" r="0" t="0"/>
          <a:stretch/>
        </p:blipFill>
        <p:spPr>
          <a:xfrm>
            <a:off x="2069825" y="3552900"/>
            <a:ext cx="3338151" cy="10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 rotWithShape="1">
          <a:blip r:embed="rId4">
            <a:alphaModFix/>
          </a:blip>
          <a:srcRect b="3989" l="3267" r="83617" t="-3990"/>
          <a:stretch/>
        </p:blipFill>
        <p:spPr>
          <a:xfrm>
            <a:off x="1262600" y="3501175"/>
            <a:ext cx="807226" cy="10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 txBox="1"/>
          <p:nvPr/>
        </p:nvSpPr>
        <p:spPr>
          <a:xfrm>
            <a:off x="5407975" y="2980650"/>
            <a:ext cx="3457800" cy="194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</a:rPr>
              <a:t>Hint</a:t>
            </a:r>
            <a:r>
              <a:rPr lang="en" sz="1600">
                <a:solidFill>
                  <a:schemeClr val="dk2"/>
                </a:solidFill>
              </a:rPr>
              <a:t>: Take the partial derivative of ln(L) w.r.t. </a:t>
            </a:r>
            <a:r>
              <a:rPr lang="en" sz="1600">
                <a:solidFill>
                  <a:schemeClr val="dk2"/>
                </a:solidFill>
              </a:rPr>
              <a:t>θ</a:t>
            </a:r>
            <a:r>
              <a:rPr baseline="-25000" lang="en" sz="1600">
                <a:solidFill>
                  <a:schemeClr val="dk2"/>
                </a:solidFill>
              </a:rPr>
              <a:t>0</a:t>
            </a:r>
            <a:r>
              <a:rPr lang="en" sz="1600">
                <a:solidFill>
                  <a:schemeClr val="dk2"/>
                </a:solidFill>
              </a:rPr>
              <a:t> and θ</a:t>
            </a:r>
            <a:r>
              <a:rPr baseline="-25000" lang="en" sz="1600">
                <a:solidFill>
                  <a:schemeClr val="dk2"/>
                </a:solidFill>
              </a:rPr>
              <a:t>1</a:t>
            </a:r>
            <a:r>
              <a:rPr lang="en" sz="1600">
                <a:solidFill>
                  <a:schemeClr val="dk2"/>
                </a:solidFill>
              </a:rPr>
              <a:t> and equate both to zero.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</a:rPr>
              <a:t>Further hint</a:t>
            </a:r>
            <a:r>
              <a:rPr lang="en" sz="1600">
                <a:solidFill>
                  <a:schemeClr val="dk2"/>
                </a:solidFill>
              </a:rPr>
              <a:t>: From the resulting 2 </a:t>
            </a:r>
            <a:r>
              <a:rPr lang="en" sz="1600">
                <a:solidFill>
                  <a:schemeClr val="dk2"/>
                </a:solidFill>
              </a:rPr>
              <a:t>equations</a:t>
            </a:r>
            <a:r>
              <a:rPr lang="en" sz="1600">
                <a:solidFill>
                  <a:schemeClr val="dk2"/>
                </a:solidFill>
              </a:rPr>
              <a:t>, solve for 2 unknowns: </a:t>
            </a:r>
            <a:r>
              <a:rPr lang="en" sz="1600">
                <a:solidFill>
                  <a:schemeClr val="dk2"/>
                </a:solidFill>
              </a:rPr>
              <a:t>θ</a:t>
            </a:r>
            <a:r>
              <a:rPr baseline="-25000" lang="en" sz="1600">
                <a:solidFill>
                  <a:schemeClr val="dk2"/>
                </a:solidFill>
              </a:rPr>
              <a:t>0 </a:t>
            </a:r>
            <a:r>
              <a:rPr lang="en" sz="1600">
                <a:solidFill>
                  <a:schemeClr val="dk2"/>
                </a:solidFill>
              </a:rPr>
              <a:t>and θ</a:t>
            </a:r>
            <a:r>
              <a:rPr baseline="-25000" lang="en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OUTLINE: A.1 Regression</a:t>
            </a:r>
            <a:endParaRPr/>
          </a:p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Example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Problem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Linear Regression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Overfitting, Underfitting, and the Bias-Variance Tradeoff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Part 2: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Hands-on tutorial on regression to predict California house prices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4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53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[SDMMLA Textbook] </a:t>
            </a:r>
            <a:r>
              <a:rPr b="1" lang="en" sz="1400"/>
              <a:t>Statistics, Data Mining, and Machine Learning in Astronomy: A Practical Python Guide for the Analysis of Survey Data</a:t>
            </a:r>
            <a:r>
              <a:rPr lang="en" sz="1400"/>
              <a:t> by Zeljko lvezic, Andrew J. Connoly, </a:t>
            </a:r>
            <a:r>
              <a:rPr lang="en" sz="1400">
                <a:uFill>
                  <a:noFill/>
                </a:uFill>
                <a:hlinkClick r:id="rId3"/>
              </a:rPr>
              <a:t>Jacob T. VanderPlas</a:t>
            </a:r>
            <a:r>
              <a:rPr lang="en" sz="1400"/>
              <a:t>, and </a:t>
            </a:r>
            <a:r>
              <a:rPr lang="en" sz="1400">
                <a:uFill>
                  <a:noFill/>
                </a:uFill>
                <a:hlinkClick r:id="rId4"/>
              </a:rPr>
              <a:t>Alexander Gray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Regression</a:t>
            </a:r>
            <a:r>
              <a:rPr lang="en" sz="1400"/>
              <a:t> - Chapter 8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Classification</a:t>
            </a:r>
            <a:r>
              <a:rPr lang="en" sz="1400"/>
              <a:t> - Chapter 9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Dimensionality Reduction </a:t>
            </a:r>
            <a:r>
              <a:rPr lang="en" sz="1400"/>
              <a:t>- Chapter 7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Textbook chapters (PDF) are in the Google Drive folder (under “Resources”)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[IBM Tutorial] </a:t>
            </a:r>
            <a:r>
              <a:rPr b="1" lang="en" sz="1400"/>
              <a:t>Learn regression/classification algorithms using Python and scikit-learn</a:t>
            </a:r>
            <a:br>
              <a:rPr b="1" lang="en" sz="1400"/>
            </a:b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Regression</a:t>
            </a:r>
            <a:r>
              <a:rPr lang="en" sz="1400"/>
              <a:t> - </a:t>
            </a:r>
            <a:r>
              <a:rPr lang="en" sz="1400" u="sng">
                <a:hlinkClick r:id="rId5"/>
              </a:rPr>
              <a:t>https://developer.ibm.com/tutorials/learn-regression-algorithms-using-python-and-scikit-learn/</a:t>
            </a:r>
            <a:r>
              <a:rPr lang="en" sz="1400"/>
              <a:t> 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Classification</a:t>
            </a:r>
            <a:r>
              <a:rPr lang="en" sz="1400"/>
              <a:t> - </a:t>
            </a:r>
            <a:r>
              <a:rPr lang="en" sz="1400" u="sng">
                <a:hlinkClick r:id="rId6"/>
              </a:rPr>
              <a:t>https://developer.ibm.com/tutorials/learn-classification-algorithms-using-python-and-scikit-learn/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r>
              <a:rPr b="1" lang="en"/>
              <a:t> of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 Learning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How does Machine Learning Work?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Train, Test, Deploy</a:t>
            </a:r>
            <a:endParaRPr/>
          </a:p>
        </p:txBody>
      </p:sp>
      <p:grpSp>
        <p:nvGrpSpPr>
          <p:cNvPr id="85" name="Google Shape;85;p18"/>
          <p:cNvGrpSpPr/>
          <p:nvPr/>
        </p:nvGrpSpPr>
        <p:grpSpPr>
          <a:xfrm>
            <a:off x="3759268" y="1038557"/>
            <a:ext cx="5264988" cy="2953800"/>
            <a:chOff x="1111624" y="1807548"/>
            <a:chExt cx="7019984" cy="3938400"/>
          </a:xfrm>
        </p:grpSpPr>
        <p:sp>
          <p:nvSpPr>
            <p:cNvPr id="86" name="Google Shape;86;p18"/>
            <p:cNvSpPr/>
            <p:nvPr/>
          </p:nvSpPr>
          <p:spPr>
            <a:xfrm>
              <a:off x="1111624" y="2528047"/>
              <a:ext cx="1631700" cy="156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100"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4303059" y="2689412"/>
              <a:ext cx="2348700" cy="1344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MODEL</a:t>
              </a:r>
              <a:endParaRPr sz="1100"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2913528" y="2886635"/>
              <a:ext cx="1228200" cy="878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8509212">
              <a:off x="4998150" y="2230293"/>
              <a:ext cx="2438317" cy="3092910"/>
            </a:xfrm>
            <a:custGeom>
              <a:rect b="b" l="l" r="r" t="t"/>
              <a:pathLst>
                <a:path extrusionOk="0" h="120000" w="120000">
                  <a:moveTo>
                    <a:pt x="7500" y="60000"/>
                  </a:moveTo>
                  <a:lnTo>
                    <a:pt x="7500" y="60000"/>
                  </a:lnTo>
                  <a:cubicBezTo>
                    <a:pt x="7500" y="32438"/>
                    <a:pt x="27617" y="9285"/>
                    <a:pt x="54206" y="6243"/>
                  </a:cubicBezTo>
                  <a:cubicBezTo>
                    <a:pt x="80796" y="3201"/>
                    <a:pt x="105352" y="21245"/>
                    <a:pt x="111221" y="48135"/>
                  </a:cubicBezTo>
                  <a:lnTo>
                    <a:pt x="118614" y="48135"/>
                  </a:lnTo>
                  <a:lnTo>
                    <a:pt x="105000" y="60000"/>
                  </a:lnTo>
                  <a:lnTo>
                    <a:pt x="88614" y="48135"/>
                  </a:lnTo>
                  <a:lnTo>
                    <a:pt x="95992" y="48135"/>
                  </a:lnTo>
                  <a:lnTo>
                    <a:pt x="95992" y="48135"/>
                  </a:lnTo>
                  <a:cubicBezTo>
                    <a:pt x="90754" y="27955"/>
                    <a:pt x="73150" y="15184"/>
                    <a:pt x="54682" y="18165"/>
                  </a:cubicBezTo>
                  <a:cubicBezTo>
                    <a:pt x="36214" y="21147"/>
                    <a:pt x="22500" y="38975"/>
                    <a:pt x="22500" y="6000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8"/>
          <p:cNvSpPr txBox="1"/>
          <p:nvPr/>
        </p:nvSpPr>
        <p:spPr>
          <a:xfrm>
            <a:off x="522670" y="1986314"/>
            <a:ext cx="31740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gets </a:t>
            </a:r>
            <a:r>
              <a:rPr b="0" i="0" lang="en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trained 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input data.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the </a:t>
            </a:r>
            <a:r>
              <a:rPr b="0" i="0" lang="en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“learning” aspect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machine learning.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How does Machine Learning Work?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Train, Test, Deploy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44221" y="1835267"/>
            <a:ext cx="32712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is </a:t>
            </a:r>
            <a:r>
              <a:rPr b="0" i="0" lang="en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tested 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new data.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determines the </a:t>
            </a:r>
            <a:r>
              <a:rPr b="0" i="0" lang="en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model’s performance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</p:txBody>
      </p:sp>
      <p:grpSp>
        <p:nvGrpSpPr>
          <p:cNvPr id="99" name="Google Shape;99;p19"/>
          <p:cNvGrpSpPr/>
          <p:nvPr/>
        </p:nvGrpSpPr>
        <p:grpSpPr>
          <a:xfrm>
            <a:off x="4094201" y="1105066"/>
            <a:ext cx="4155101" cy="3136167"/>
            <a:chOff x="4769224" y="2294965"/>
            <a:chExt cx="5540135" cy="4181556"/>
          </a:xfrm>
        </p:grpSpPr>
        <p:sp>
          <p:nvSpPr>
            <p:cNvPr id="100" name="Google Shape;100;p19"/>
            <p:cNvSpPr/>
            <p:nvPr/>
          </p:nvSpPr>
          <p:spPr>
            <a:xfrm>
              <a:off x="4769224" y="2294965"/>
              <a:ext cx="1631700" cy="156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100"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7960659" y="2456330"/>
              <a:ext cx="2348700" cy="1344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MODEL</a:t>
              </a:r>
              <a:endParaRPr sz="1100"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6571128" y="2653553"/>
              <a:ext cx="1228200" cy="878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650941" y="3908613"/>
              <a:ext cx="968100" cy="1312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8108576" y="5347021"/>
              <a:ext cx="2052900" cy="11295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1100"/>
            </a:p>
          </p:txBody>
        </p:sp>
      </p:grpSp>
      <p:sp>
        <p:nvSpPr>
          <p:cNvPr id="105" name="Google Shape;105;p19"/>
          <p:cNvSpPr txBox="1"/>
          <p:nvPr/>
        </p:nvSpPr>
        <p:spPr>
          <a:xfrm>
            <a:off x="4572000" y="3733270"/>
            <a:ext cx="1846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Is it correct?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How does Machine Learning Work?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Train, Test, Deploy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591284" y="1811110"/>
            <a:ext cx="27081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performance is acceptable, the model is </a:t>
            </a:r>
            <a:r>
              <a:rPr b="0" i="0" lang="en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deployed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output from incoming data leads to </a:t>
            </a:r>
            <a:r>
              <a:rPr b="0" i="0" lang="en" sz="21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decision/action point</a:t>
            </a: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</p:txBody>
      </p:sp>
      <p:sp>
        <p:nvSpPr>
          <p:cNvPr id="114" name="Google Shape;114;p20"/>
          <p:cNvSpPr/>
          <p:nvPr/>
        </p:nvSpPr>
        <p:spPr>
          <a:xfrm>
            <a:off x="5445629" y="3476580"/>
            <a:ext cx="921300" cy="682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3699395" y="3394108"/>
            <a:ext cx="1618500" cy="847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endParaRPr sz="1100"/>
          </a:p>
        </p:txBody>
      </p:sp>
      <p:grpSp>
        <p:nvGrpSpPr>
          <p:cNvPr id="116" name="Google Shape;116;p20"/>
          <p:cNvGrpSpPr/>
          <p:nvPr/>
        </p:nvGrpSpPr>
        <p:grpSpPr>
          <a:xfrm>
            <a:off x="4094201" y="1105066"/>
            <a:ext cx="4155101" cy="3136167"/>
            <a:chOff x="4769224" y="2294965"/>
            <a:chExt cx="5540135" cy="4181556"/>
          </a:xfrm>
        </p:grpSpPr>
        <p:sp>
          <p:nvSpPr>
            <p:cNvPr id="117" name="Google Shape;117;p20"/>
            <p:cNvSpPr/>
            <p:nvPr/>
          </p:nvSpPr>
          <p:spPr>
            <a:xfrm>
              <a:off x="4769224" y="2294965"/>
              <a:ext cx="1631700" cy="15600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100"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7960659" y="2456330"/>
              <a:ext cx="2348700" cy="1344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MODEL</a:t>
              </a:r>
              <a:endParaRPr sz="1100"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6571128" y="2653553"/>
              <a:ext cx="1228200" cy="878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8650941" y="3908613"/>
              <a:ext cx="968100" cy="1312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8108576" y="5347021"/>
              <a:ext cx="2052900" cy="11295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11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A.1 </a:t>
            </a:r>
            <a:r>
              <a:rPr b="1" lang="en"/>
              <a:t>Machine Learning: Regression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OUTLINE: </a:t>
            </a:r>
            <a:r>
              <a:rPr lang="en"/>
              <a:t>A.1 Regression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Example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Problem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Linear Regression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Overfitting, Underfitting, and the Bias-Variance Tradeoff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Part 2: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Hands-on tutorial on regression to predict California house prices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