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9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June 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013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June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3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June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6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June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June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2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June 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3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June 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1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June 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934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June 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4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June 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9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June 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8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June 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65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EE635-02AA-58B1-B99B-3EDD1BD11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098" y="407291"/>
            <a:ext cx="5437187" cy="1599637"/>
          </a:xfrm>
        </p:spPr>
        <p:txBody>
          <a:bodyPr anchor="b">
            <a:no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STEEL DATA </a:t>
            </a:r>
            <a:br>
              <a:rPr lang="en-US" sz="3600" dirty="0">
                <a:latin typeface="Arial Black" panose="020B0A04020102020204" pitchFamily="34" charset="0"/>
              </a:rPr>
            </a:br>
            <a:br>
              <a:rPr lang="en-US" sz="3600" dirty="0">
                <a:latin typeface="Arial Black" panose="020B0A04020102020204" pitchFamily="34" charset="0"/>
              </a:rPr>
            </a:br>
            <a:r>
              <a:rPr lang="en-US" sz="3600" dirty="0">
                <a:latin typeface="Arial Black" panose="020B0A04020102020204" pitchFamily="34" charset="0"/>
              </a:rPr>
              <a:t>SQL CHALLENGE - 3</a:t>
            </a:r>
            <a:endParaRPr lang="en-IN" sz="3600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person writing on a clipboard in a store&#10;&#10;Description automatically generated">
            <a:extLst>
              <a:ext uri="{FF2B5EF4-FFF2-40B4-BE49-F238E27FC236}">
                <a16:creationId xmlns:a16="http://schemas.microsoft.com/office/drawing/2014/main" id="{564A65A5-AE27-523F-AEAC-71E56A28AE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18"/>
          <a:stretch/>
        </p:blipFill>
        <p:spPr>
          <a:xfrm>
            <a:off x="6337300" y="407291"/>
            <a:ext cx="5634845" cy="6151684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0C7FB67-97F4-4984-8807-A43D643EA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504" y="4787174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1DB9F-3683-9B22-28CD-3F66A483A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836" y="3824992"/>
            <a:ext cx="5437187" cy="1214944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IN" sz="3600" i="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Challenge 3 </a:t>
            </a:r>
          </a:p>
          <a:p>
            <a:pPr algn="ctr">
              <a:lnSpc>
                <a:spcPct val="120000"/>
              </a:lnSpc>
            </a:pPr>
            <a:r>
              <a:rPr lang="en-IN" sz="3600" i="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Customer Insights</a:t>
            </a:r>
          </a:p>
          <a:p>
            <a:pPr>
              <a:lnSpc>
                <a:spcPct val="110000"/>
              </a:lnSpc>
            </a:pPr>
            <a:endParaRPr lang="en-IN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F54C07-61D4-4BB1-A209-297754AD9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778C56C-3077-4234-BF38-388080D1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E6009CB-E4A9-4334-904A-8BD104D59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8C6B70D-B88E-4EBD-BEA4-6FD2E5FE5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9E8419D-3D1E-EC13-355B-E6DF19B4089B}"/>
              </a:ext>
            </a:extLst>
          </p:cNvPr>
          <p:cNvSpPr txBox="1"/>
          <p:nvPr/>
        </p:nvSpPr>
        <p:spPr>
          <a:xfrm>
            <a:off x="3747943" y="6189643"/>
            <a:ext cx="204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~</a:t>
            </a:r>
            <a:r>
              <a:rPr lang="en-US" sz="1400" dirty="0">
                <a:latin typeface="Arial Black" panose="020B0A04020102020204" pitchFamily="34" charset="0"/>
              </a:rPr>
              <a:t>Raveena Thakur</a:t>
            </a:r>
            <a:endParaRPr lang="en-IN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072-B232-27E9-AC79-38D7F3BA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34" y="593766"/>
            <a:ext cx="11091600" cy="68877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  <a:latin typeface="Arial Black" panose="020B0A04020102020204" pitchFamily="34" charset="0"/>
              </a:rPr>
              <a:t>INTRODUCTION </a:t>
            </a:r>
            <a:endParaRPr lang="en-IN" sz="36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F906C-5E86-467F-3549-A85F43C69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200" y="1555060"/>
            <a:ext cx="11091600" cy="48605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As a</a:t>
            </a:r>
            <a:r>
              <a:rPr lang="en-US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Customer Insights Analyst for 'The General Store’.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We</a:t>
            </a:r>
            <a:r>
              <a:rPr lang="en-US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have to analyzed the following tables to find out crucial information about our customers to provide insights to the marketing team.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The case study consist of 5 Tables 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Customers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Orders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Produc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Basket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Country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i="0" dirty="0"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5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4F43-B0B7-6D2E-7FC2-7D8C171A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365822"/>
            <a:ext cx="11091600" cy="61450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  <a:latin typeface="Arial Black" panose="020B0A04020102020204" pitchFamily="34" charset="0"/>
              </a:rPr>
              <a:t>Table For Analysis</a:t>
            </a:r>
            <a:endParaRPr lang="en-IN" sz="36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 descr="A picture containing text, number, screenshot, font&#10;&#10;Description automatically generated">
            <a:extLst>
              <a:ext uri="{FF2B5EF4-FFF2-40B4-BE49-F238E27FC236}">
                <a16:creationId xmlns:a16="http://schemas.microsoft.com/office/drawing/2014/main" id="{AD2BB901-637D-F306-A761-2BE08E579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93" y="1275254"/>
            <a:ext cx="3129208" cy="233474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E71BEF-8B59-7D74-1039-C184E10BE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93" y="3812825"/>
            <a:ext cx="3129208" cy="2650753"/>
          </a:xfrm>
          <a:prstGeom prst="rect">
            <a:avLst/>
          </a:prstGeom>
        </p:spPr>
      </p:pic>
      <p:pic>
        <p:nvPicPr>
          <p:cNvPr id="13" name="Picture 12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1AA5BEF9-6680-1159-543E-FDAA35629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191" y="1275254"/>
            <a:ext cx="3975615" cy="2334746"/>
          </a:xfrm>
          <a:prstGeom prst="rect">
            <a:avLst/>
          </a:prstGeom>
        </p:spPr>
      </p:pic>
      <p:pic>
        <p:nvPicPr>
          <p:cNvPr id="15" name="Picture 1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5A35235E-38AF-964C-42FC-BE28A456D2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191" y="3812825"/>
            <a:ext cx="3975614" cy="2650753"/>
          </a:xfrm>
          <a:prstGeom prst="rect">
            <a:avLst/>
          </a:prstGeom>
        </p:spPr>
      </p:pic>
      <p:pic>
        <p:nvPicPr>
          <p:cNvPr id="17" name="Picture 16" descr="A picture containing text, number, receipt&#10;&#10;Description automatically generated">
            <a:extLst>
              <a:ext uri="{FF2B5EF4-FFF2-40B4-BE49-F238E27FC236}">
                <a16:creationId xmlns:a16="http://schemas.microsoft.com/office/drawing/2014/main" id="{D37C403D-7486-4DCE-9F5E-D075CB2DE7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572" y="1275254"/>
            <a:ext cx="2010056" cy="518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1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C13F-4A29-D84B-2403-28DF0D69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90835"/>
            <a:ext cx="11090274" cy="734950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Bookman Old Style" panose="02050604050505020204" pitchFamily="18" charset="0"/>
              </a:rPr>
              <a:t>1. What are the names of all the countries in the country table?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  <p:pic>
        <p:nvPicPr>
          <p:cNvPr id="6" name="Content Placeholder 5" descr="A close up of a name&#10;&#10;Description automatically generated with low confidence">
            <a:extLst>
              <a:ext uri="{FF2B5EF4-FFF2-40B4-BE49-F238E27FC236}">
                <a16:creationId xmlns:a16="http://schemas.microsoft.com/office/drawing/2014/main" id="{D47AFCA1-6255-F5B3-028F-F4BCAA62F6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5" y="1448794"/>
            <a:ext cx="4025735" cy="476316"/>
          </a:xfrm>
        </p:spPr>
      </p:pic>
      <p:pic>
        <p:nvPicPr>
          <p:cNvPr id="8" name="Content Placeholder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E75B2E7-63B0-36A2-8827-87C3A9FF62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90" y="1296102"/>
            <a:ext cx="1770717" cy="97076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E2CE21-6A13-CAF6-787C-AFA16CF7D13E}"/>
              </a:ext>
            </a:extLst>
          </p:cNvPr>
          <p:cNvSpPr txBox="1"/>
          <p:nvPr/>
        </p:nvSpPr>
        <p:spPr>
          <a:xfrm>
            <a:off x="550862" y="2646879"/>
            <a:ext cx="9963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Bookman Old Style" panose="02050604050505020204" pitchFamily="18" charset="0"/>
              </a:rPr>
              <a:t>2. What is the total number of customers in the customers table?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93C253-3860-EE50-FB54-CF2632EFA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5" y="3541915"/>
            <a:ext cx="5182323" cy="3620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BE9425-8E1B-CC58-FBB1-BDEA5414D8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90" y="3438649"/>
            <a:ext cx="1770717" cy="5783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2E8574-DC7B-FD8A-E202-B636705688BC}"/>
              </a:ext>
            </a:extLst>
          </p:cNvPr>
          <p:cNvSpPr txBox="1"/>
          <p:nvPr/>
        </p:nvSpPr>
        <p:spPr>
          <a:xfrm>
            <a:off x="550863" y="4533677"/>
            <a:ext cx="9963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Bookman Old Style" panose="02050604050505020204" pitchFamily="18" charset="0"/>
              </a:rPr>
              <a:t>3. What is the average age of customers who can receive marketing emails (can email is set to 'yes')?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  <p:pic>
        <p:nvPicPr>
          <p:cNvPr id="17" name="Picture 16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85C7F0A7-4019-5533-799C-B9C9794C69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6" y="5548508"/>
            <a:ext cx="4025734" cy="8859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D1BCF81-8631-246C-B163-A5F6F7D500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90" y="5702659"/>
            <a:ext cx="1770717" cy="6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2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C13F-4A29-D84B-2403-28DF0D69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738246"/>
            <a:ext cx="11090274" cy="73495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4</a:t>
            </a:r>
            <a:r>
              <a:rPr lang="en-US" sz="2400" b="0" i="0" dirty="0">
                <a:effectLst/>
                <a:latin typeface="Bookman Old Style" panose="02050604050505020204" pitchFamily="18" charset="0"/>
              </a:rPr>
              <a:t>. How many orders were made by customers aged 30 or older ? 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E2CE21-6A13-CAF6-787C-AFA16CF7D13E}"/>
              </a:ext>
            </a:extLst>
          </p:cNvPr>
          <p:cNvSpPr txBox="1"/>
          <p:nvPr/>
        </p:nvSpPr>
        <p:spPr>
          <a:xfrm>
            <a:off x="550863" y="3696299"/>
            <a:ext cx="9963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5</a:t>
            </a:r>
            <a:r>
              <a:rPr lang="en-US" sz="2400" b="0" i="0" dirty="0">
                <a:effectLst/>
                <a:latin typeface="Bookman Old Style" panose="02050604050505020204" pitchFamily="18" charset="0"/>
              </a:rPr>
              <a:t>.What is the total revenue generated by each product category?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  <p:pic>
        <p:nvPicPr>
          <p:cNvPr id="16" name="Content Placeholder 15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39FF8A81-ADA3-9BAF-C24E-9BAF9E2D68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5" y="1635060"/>
            <a:ext cx="4666517" cy="1305107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B3B295C6-6F37-02BF-5D5E-53E30F76F6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164" y="2001785"/>
            <a:ext cx="1975483" cy="709639"/>
          </a:xfrm>
        </p:spPr>
      </p:pic>
      <p:pic>
        <p:nvPicPr>
          <p:cNvPr id="26" name="Picture 25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96460FF7-210F-525C-3002-E6BC97C77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5" y="4645716"/>
            <a:ext cx="5229955" cy="1474038"/>
          </a:xfrm>
          <a:prstGeom prst="rect">
            <a:avLst/>
          </a:prstGeom>
        </p:spPr>
      </p:pic>
      <p:pic>
        <p:nvPicPr>
          <p:cNvPr id="28" name="Picture 27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5BACBE39-3621-7E4E-FE6C-DA146551F1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164" y="4874459"/>
            <a:ext cx="2328859" cy="105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9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C13F-4A29-D84B-2403-28DF0D69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644893"/>
            <a:ext cx="11090274" cy="734950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Bookman Old Style" panose="02050604050505020204" pitchFamily="18" charset="0"/>
              </a:rPr>
              <a:t>6. What is the average price of products in the 'food' category ?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E2CE21-6A13-CAF6-787C-AFA16CF7D13E}"/>
              </a:ext>
            </a:extLst>
          </p:cNvPr>
          <p:cNvSpPr txBox="1"/>
          <p:nvPr/>
        </p:nvSpPr>
        <p:spPr>
          <a:xfrm>
            <a:off x="550863" y="3268640"/>
            <a:ext cx="996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7. </a:t>
            </a:r>
            <a:r>
              <a:rPr lang="en-US" sz="2400" b="0" i="0" dirty="0">
                <a:effectLst/>
                <a:latin typeface="Bookman Old Style" panose="02050604050505020204" pitchFamily="18" charset="0"/>
              </a:rPr>
              <a:t>How many orders were made in each sales channel (sales_channel column) in the orders table?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  <p:pic>
        <p:nvPicPr>
          <p:cNvPr id="6" name="Content Placeholder 5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16BCB6B6-5C6A-3643-598F-222142B725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7" y="1499234"/>
            <a:ext cx="5012250" cy="994584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3CD76F-993D-E56F-5AB6-059D9DB739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163" y="1697968"/>
            <a:ext cx="1675717" cy="612000"/>
          </a:xfrm>
        </p:spPr>
      </p:pic>
      <p:pic>
        <p:nvPicPr>
          <p:cNvPr id="15" name="Picture 14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2ED789CB-1BBA-631F-4744-9EF48ADDD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7" y="4489729"/>
            <a:ext cx="5012250" cy="1137159"/>
          </a:xfrm>
          <a:prstGeom prst="rect">
            <a:avLst/>
          </a:prstGeom>
        </p:spPr>
      </p:pic>
      <p:pic>
        <p:nvPicPr>
          <p:cNvPr id="18" name="Picture 17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34F8638-E93F-758A-5CE8-754AAF4E1E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163" y="4712984"/>
            <a:ext cx="2506990" cy="69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4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C13F-4A29-D84B-2403-28DF0D69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644893"/>
            <a:ext cx="11217584" cy="73495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8</a:t>
            </a:r>
            <a:r>
              <a:rPr lang="en-US" sz="2400" b="0" i="0" dirty="0">
                <a:effectLst/>
                <a:latin typeface="Bookman Old Style" panose="02050604050505020204" pitchFamily="18" charset="0"/>
              </a:rPr>
              <a:t>. What is the date of the latest order made by a customer who can receive marketing emails?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  <p:pic>
        <p:nvPicPr>
          <p:cNvPr id="7" name="Content Placeholder 6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3D0E0BE2-A7AE-0E81-CAEC-43FD9AE994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20" y="1684809"/>
            <a:ext cx="4382112" cy="1448002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237F347-6284-95DB-ACFB-6D11E63C36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248" y="2046809"/>
            <a:ext cx="2494957" cy="73495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F1A5B04-F52C-012E-2E29-64B9FCF1F2A8}"/>
              </a:ext>
            </a:extLst>
          </p:cNvPr>
          <p:cNvSpPr txBox="1"/>
          <p:nvPr/>
        </p:nvSpPr>
        <p:spPr>
          <a:xfrm>
            <a:off x="528772" y="3622790"/>
            <a:ext cx="1113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Bookman Old Style" panose="02050604050505020204" pitchFamily="18" charset="0"/>
              </a:rPr>
              <a:t>9. What is the name of the country with the highest number of orders ?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?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736C301-2DF2-E4F0-F883-1C7461CE5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3" y="4560284"/>
            <a:ext cx="5545137" cy="14961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1F7F64-9405-1548-48E3-32731BB5CE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248" y="5024706"/>
            <a:ext cx="2806414" cy="67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3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C13F-4A29-D84B-2403-28DF0D69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829706"/>
            <a:ext cx="11090276" cy="734950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Bookman Old Style" panose="02050604050505020204" pitchFamily="18" charset="0"/>
              </a:rPr>
              <a:t>10. What is the average age of customers who made orders in the 'vitamins' product category?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  <p:pic>
        <p:nvPicPr>
          <p:cNvPr id="9" name="Content Placeholder 8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F309687E-66F1-6E2C-1D7B-C7D505412B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2447788"/>
            <a:ext cx="5435600" cy="2159838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4C5188B-F66E-10D3-1875-A9B4904918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13" y="3061525"/>
            <a:ext cx="3676048" cy="821706"/>
          </a:xfrm>
        </p:spPr>
      </p:pic>
    </p:spTree>
    <p:extLst>
      <p:ext uri="{BB962C8B-B14F-4D97-AF65-F5344CB8AC3E}">
        <p14:creationId xmlns:p14="http://schemas.microsoft.com/office/powerpoint/2010/main" val="234558316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235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Avenir Next LT Pro</vt:lpstr>
      <vt:lpstr>Bookman Old Style</vt:lpstr>
      <vt:lpstr>Raleway</vt:lpstr>
      <vt:lpstr>3DFloatVTI</vt:lpstr>
      <vt:lpstr>STEEL DATA   SQL CHALLENGE - 3</vt:lpstr>
      <vt:lpstr>INTRODUCTION </vt:lpstr>
      <vt:lpstr>Table For Analysis</vt:lpstr>
      <vt:lpstr>1. What are the names of all the countries in the country table?</vt:lpstr>
      <vt:lpstr>4. How many orders were made by customers aged 30 or older ? </vt:lpstr>
      <vt:lpstr>6. What is the average price of products in the 'food' category ?</vt:lpstr>
      <vt:lpstr>8. What is the date of the latest order made by a customer who can receive marketing emails?</vt:lpstr>
      <vt:lpstr>10. What is the average age of customers who made orders in the 'vitamins' product category?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STEEL DATA   SQL CHALLENGE - 3</dc:title>
  <dc:creator>raveena thakur</dc:creator>
  <cp:lastModifiedBy>raveena thakur</cp:lastModifiedBy>
  <cp:revision>10</cp:revision>
  <dcterms:created xsi:type="dcterms:W3CDTF">2023-06-08T09:32:16Z</dcterms:created>
  <dcterms:modified xsi:type="dcterms:W3CDTF">2023-06-09T09:20:12Z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2023-06-08T09:53:11Z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ad100613-2ab3-4947-87df-550b52171387</vt:lpwstr>
  </property>
  <property fmtid="{D5CDD505-2E9C-101B-9397-08002B2CF9AE}" pid="7" name="MSIP_Label_defa4170-0d19-0005-0004-bc88714345d2_ActionId">
    <vt:lpwstr>294508bd-77c1-4ffd-bf51-6582ec898efd</vt:lpwstr>
  </property>
  <property fmtid="{D5CDD505-2E9C-101B-9397-08002B2CF9AE}" pid="8" name="MSIP_Label_defa4170-0d19-0005-0004-bc88714345d2_ContentBits">
    <vt:lpwstr>0</vt:lpwstr>
  </property>
</Properties>
</file>