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8" r:id="rId2"/>
    <p:sldId id="259" r:id="rId3"/>
    <p:sldId id="261" r:id="rId4"/>
    <p:sldId id="468" r:id="rId5"/>
    <p:sldId id="488" r:id="rId6"/>
    <p:sldId id="489" r:id="rId7"/>
    <p:sldId id="490" r:id="rId8"/>
    <p:sldId id="487" r:id="rId9"/>
    <p:sldId id="482" r:id="rId10"/>
    <p:sldId id="492" r:id="rId11"/>
    <p:sldId id="493" r:id="rId12"/>
    <p:sldId id="494" r:id="rId13"/>
    <p:sldId id="495" r:id="rId14"/>
    <p:sldId id="496" r:id="rId15"/>
    <p:sldId id="499" r:id="rId16"/>
    <p:sldId id="497" r:id="rId17"/>
    <p:sldId id="498" r:id="rId18"/>
    <p:sldId id="491" r:id="rId19"/>
    <p:sldId id="483" r:id="rId20"/>
    <p:sldId id="257"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F5"/>
    <a:srgbClr val="E8E6DF"/>
    <a:srgbClr val="003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37" autoAdjust="0"/>
    <p:restoredTop sz="76155" autoAdjust="0"/>
  </p:normalViewPr>
  <p:slideViewPr>
    <p:cSldViewPr snapToGrid="0">
      <p:cViewPr varScale="1">
        <p:scale>
          <a:sx n="65" d="100"/>
          <a:sy n="65" d="100"/>
        </p:scale>
        <p:origin x="1080"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D78C23-1E86-48B9-AA0E-6DBCB12ED2D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F2BE713-3934-4E6D-912E-2D9F6CCEA889}">
      <dgm:prSet custT="1"/>
      <dgm:spPr/>
      <dgm:t>
        <a:bodyPr/>
        <a:lstStyle/>
        <a:p>
          <a:r>
            <a:rPr lang="en-GB" sz="2400" b="1" i="0"/>
            <a:t>Infrastructure:</a:t>
          </a:r>
          <a:endParaRPr lang="en-US" sz="2400"/>
        </a:p>
      </dgm:t>
    </dgm:pt>
    <dgm:pt modelId="{6E54872B-2ABB-4DD7-84A2-A9FB8BB06CE4}" type="parTrans" cxnId="{54E9A1F0-289D-4A5B-93BB-57ACC9342B4A}">
      <dgm:prSet/>
      <dgm:spPr/>
      <dgm:t>
        <a:bodyPr/>
        <a:lstStyle/>
        <a:p>
          <a:endParaRPr lang="en-US" sz="2800"/>
        </a:p>
      </dgm:t>
    </dgm:pt>
    <dgm:pt modelId="{C6F24D5B-CBBA-44DC-ADD6-56B750E18875}" type="sibTrans" cxnId="{54E9A1F0-289D-4A5B-93BB-57ACC9342B4A}">
      <dgm:prSet/>
      <dgm:spPr/>
      <dgm:t>
        <a:bodyPr/>
        <a:lstStyle/>
        <a:p>
          <a:endParaRPr lang="en-US" sz="2800"/>
        </a:p>
      </dgm:t>
    </dgm:pt>
    <dgm:pt modelId="{7464D03A-299B-43A3-8811-BAA0A89F1C5E}">
      <dgm:prSet custT="1"/>
      <dgm:spPr/>
      <dgm:t>
        <a:bodyPr/>
        <a:lstStyle/>
        <a:p>
          <a:r>
            <a:rPr lang="en-GB" sz="1800" b="0" i="0"/>
            <a:t>Utilize existing App Gateway for all customer traffic.</a:t>
          </a:r>
          <a:endParaRPr lang="en-US" sz="1800"/>
        </a:p>
      </dgm:t>
    </dgm:pt>
    <dgm:pt modelId="{87CA1340-65FD-4A30-8B26-0C2E1DEDBD02}" type="parTrans" cxnId="{A8F93202-730A-4AE6-AD41-7778656572FB}">
      <dgm:prSet/>
      <dgm:spPr/>
      <dgm:t>
        <a:bodyPr/>
        <a:lstStyle/>
        <a:p>
          <a:endParaRPr lang="en-US" sz="2800"/>
        </a:p>
      </dgm:t>
    </dgm:pt>
    <dgm:pt modelId="{9E0F33C8-7D29-46F1-904B-134D383B6DD1}" type="sibTrans" cxnId="{A8F93202-730A-4AE6-AD41-7778656572FB}">
      <dgm:prSet/>
      <dgm:spPr/>
      <dgm:t>
        <a:bodyPr/>
        <a:lstStyle/>
        <a:p>
          <a:endParaRPr lang="en-US" sz="2800"/>
        </a:p>
      </dgm:t>
    </dgm:pt>
    <dgm:pt modelId="{1ADC3C86-8377-4CE8-90A4-9EB744462464}">
      <dgm:prSet custT="1"/>
      <dgm:spPr/>
      <dgm:t>
        <a:bodyPr/>
        <a:lstStyle/>
        <a:p>
          <a:r>
            <a:rPr lang="en-GB" sz="1800" b="0" i="0"/>
            <a:t>Minimize performance impact on App Gateway with minimal policies for container app traffic.</a:t>
          </a:r>
          <a:endParaRPr lang="en-US" sz="1800"/>
        </a:p>
      </dgm:t>
    </dgm:pt>
    <dgm:pt modelId="{37DEA8A2-3093-4443-B509-3707633259A5}" type="parTrans" cxnId="{920E8721-80EB-4F8B-A628-A7FC134C9C41}">
      <dgm:prSet/>
      <dgm:spPr/>
      <dgm:t>
        <a:bodyPr/>
        <a:lstStyle/>
        <a:p>
          <a:endParaRPr lang="en-US" sz="2800"/>
        </a:p>
      </dgm:t>
    </dgm:pt>
    <dgm:pt modelId="{AC9D1FAE-5648-4508-9DC0-66EB63262DD9}" type="sibTrans" cxnId="{920E8721-80EB-4F8B-A628-A7FC134C9C41}">
      <dgm:prSet/>
      <dgm:spPr/>
      <dgm:t>
        <a:bodyPr/>
        <a:lstStyle/>
        <a:p>
          <a:endParaRPr lang="en-US" sz="2800"/>
        </a:p>
      </dgm:t>
    </dgm:pt>
    <dgm:pt modelId="{E81CA95E-2C18-4055-B5BA-958F2D4D9537}">
      <dgm:prSet custT="1"/>
      <dgm:spPr/>
      <dgm:t>
        <a:bodyPr/>
        <a:lstStyle/>
        <a:p>
          <a:r>
            <a:rPr lang="en-GB" sz="1800" b="0" i="0" dirty="0"/>
            <a:t>Isolate each customer's workload and resources from other customers.</a:t>
          </a:r>
          <a:endParaRPr lang="en-US" sz="1800" dirty="0"/>
        </a:p>
      </dgm:t>
    </dgm:pt>
    <dgm:pt modelId="{27D6BA1C-9947-4238-AB22-79A04CD5BF09}" type="parTrans" cxnId="{5570787A-4A0A-404E-800A-512D5683B52F}">
      <dgm:prSet/>
      <dgm:spPr/>
      <dgm:t>
        <a:bodyPr/>
        <a:lstStyle/>
        <a:p>
          <a:endParaRPr lang="en-US" sz="2800"/>
        </a:p>
      </dgm:t>
    </dgm:pt>
    <dgm:pt modelId="{C6FB463E-9EA8-47EB-A9E6-C19BDFE95DE2}" type="sibTrans" cxnId="{5570787A-4A0A-404E-800A-512D5683B52F}">
      <dgm:prSet/>
      <dgm:spPr/>
      <dgm:t>
        <a:bodyPr/>
        <a:lstStyle/>
        <a:p>
          <a:endParaRPr lang="en-US" sz="2800"/>
        </a:p>
      </dgm:t>
    </dgm:pt>
    <dgm:pt modelId="{6EECDEDA-9477-4453-94C8-C1BE0B27A050}">
      <dgm:prSet custT="1"/>
      <dgm:spPr/>
      <dgm:t>
        <a:bodyPr/>
        <a:lstStyle/>
        <a:p>
          <a:r>
            <a:rPr lang="en-GB" sz="2400" b="1"/>
            <a:t>Authorization &amp; Access:</a:t>
          </a:r>
          <a:endParaRPr lang="en-US" sz="2400"/>
        </a:p>
      </dgm:t>
    </dgm:pt>
    <dgm:pt modelId="{16E807EF-2B84-4CBB-831F-416D750680BD}" type="parTrans" cxnId="{40782057-4175-4866-88CD-03228F205910}">
      <dgm:prSet/>
      <dgm:spPr/>
      <dgm:t>
        <a:bodyPr/>
        <a:lstStyle/>
        <a:p>
          <a:endParaRPr lang="en-US" sz="2800"/>
        </a:p>
      </dgm:t>
    </dgm:pt>
    <dgm:pt modelId="{BC94BA56-1EAE-4D85-A987-170F15C8E00B}" type="sibTrans" cxnId="{40782057-4175-4866-88CD-03228F205910}">
      <dgm:prSet/>
      <dgm:spPr/>
      <dgm:t>
        <a:bodyPr/>
        <a:lstStyle/>
        <a:p>
          <a:endParaRPr lang="en-US" sz="2800"/>
        </a:p>
      </dgm:t>
    </dgm:pt>
    <dgm:pt modelId="{04EE2F8C-41CA-4342-86BD-EAFC2D639A60}">
      <dgm:prSet custT="1"/>
      <dgm:spPr/>
      <dgm:t>
        <a:bodyPr/>
        <a:lstStyle/>
        <a:p>
          <a:r>
            <a:rPr lang="en-GB" sz="1800"/>
            <a:t>Separate DevOps personnel manage each customer with exclusive access rights.</a:t>
          </a:r>
          <a:endParaRPr lang="en-US" sz="1800"/>
        </a:p>
      </dgm:t>
    </dgm:pt>
    <dgm:pt modelId="{D4A39EC0-E565-438D-9624-7317C834B74A}" type="parTrans" cxnId="{0B28533A-7676-4C8A-9C20-3DDDFF3C61E4}">
      <dgm:prSet/>
      <dgm:spPr/>
      <dgm:t>
        <a:bodyPr/>
        <a:lstStyle/>
        <a:p>
          <a:endParaRPr lang="en-US" sz="2800"/>
        </a:p>
      </dgm:t>
    </dgm:pt>
    <dgm:pt modelId="{6C76FD29-8AD8-4F71-8989-84584BD174A9}" type="sibTrans" cxnId="{0B28533A-7676-4C8A-9C20-3DDDFF3C61E4}">
      <dgm:prSet/>
      <dgm:spPr/>
      <dgm:t>
        <a:bodyPr/>
        <a:lstStyle/>
        <a:p>
          <a:endParaRPr lang="en-US" sz="2800"/>
        </a:p>
      </dgm:t>
    </dgm:pt>
    <dgm:pt modelId="{1A72B353-42FB-44CE-88E9-0F943E7E2197}">
      <dgm:prSet custT="1"/>
      <dgm:spPr/>
      <dgm:t>
        <a:bodyPr/>
        <a:lstStyle/>
        <a:p>
          <a:r>
            <a:rPr lang="en-GB" sz="1800" dirty="0"/>
            <a:t>Enable Container Apps to access Azure resources (Storage, SQL, Key Vault) without specifying connection    details like URLs.</a:t>
          </a:r>
          <a:endParaRPr lang="en-US" sz="1800" dirty="0"/>
        </a:p>
      </dgm:t>
    </dgm:pt>
    <dgm:pt modelId="{36CA1115-D20C-4560-8962-3FCF87EDBAA5}" type="parTrans" cxnId="{3DBE1FB5-899E-46FF-A0E9-DB8948DE4376}">
      <dgm:prSet/>
      <dgm:spPr/>
      <dgm:t>
        <a:bodyPr/>
        <a:lstStyle/>
        <a:p>
          <a:endParaRPr lang="en-US" sz="2800"/>
        </a:p>
      </dgm:t>
    </dgm:pt>
    <dgm:pt modelId="{4FABECAB-E68B-46F9-9680-22246CD37318}" type="sibTrans" cxnId="{3DBE1FB5-899E-46FF-A0E9-DB8948DE4376}">
      <dgm:prSet/>
      <dgm:spPr/>
      <dgm:t>
        <a:bodyPr/>
        <a:lstStyle/>
        <a:p>
          <a:endParaRPr lang="en-US" sz="2800"/>
        </a:p>
      </dgm:t>
    </dgm:pt>
    <dgm:pt modelId="{48F870DD-EECA-41F5-99A6-31F25087C86B}">
      <dgm:prSet custT="1"/>
      <dgm:spPr/>
      <dgm:t>
        <a:bodyPr/>
        <a:lstStyle/>
        <a:p>
          <a:r>
            <a:rPr lang="en-GB" sz="2400" b="1" i="0"/>
            <a:t>Network Management:</a:t>
          </a:r>
          <a:endParaRPr lang="en-US" sz="2400"/>
        </a:p>
      </dgm:t>
    </dgm:pt>
    <dgm:pt modelId="{D6FBB21E-881E-4F04-8FB4-2BC33FC442AC}" type="parTrans" cxnId="{4D3CE161-CEF1-4339-8996-48C62B9E28CE}">
      <dgm:prSet/>
      <dgm:spPr/>
      <dgm:t>
        <a:bodyPr/>
        <a:lstStyle/>
        <a:p>
          <a:endParaRPr lang="en-US" sz="2800"/>
        </a:p>
      </dgm:t>
    </dgm:pt>
    <dgm:pt modelId="{090D6FED-3940-48CA-96EA-3847AEA31D75}" type="sibTrans" cxnId="{4D3CE161-CEF1-4339-8996-48C62B9E28CE}">
      <dgm:prSet/>
      <dgm:spPr/>
      <dgm:t>
        <a:bodyPr/>
        <a:lstStyle/>
        <a:p>
          <a:endParaRPr lang="en-US" sz="2800"/>
        </a:p>
      </dgm:t>
    </dgm:pt>
    <dgm:pt modelId="{1D34FE09-B8AC-4F7C-9D14-B75161AA6458}">
      <dgm:prSet custT="1"/>
      <dgm:spPr/>
      <dgm:t>
        <a:bodyPr/>
        <a:lstStyle/>
        <a:p>
          <a:r>
            <a:rPr lang="en-GB" sz="1800" dirty="0"/>
            <a:t>Manage network traffic for each customer separately with distinct network controls.</a:t>
          </a:r>
          <a:endParaRPr lang="en-US" sz="1800" dirty="0"/>
        </a:p>
      </dgm:t>
    </dgm:pt>
    <dgm:pt modelId="{A46BDCB2-04FF-4095-9C3F-A32E6E010AF9}" type="parTrans" cxnId="{09935230-06B7-48F5-ACEC-AFFB12E92D39}">
      <dgm:prSet/>
      <dgm:spPr/>
      <dgm:t>
        <a:bodyPr/>
        <a:lstStyle/>
        <a:p>
          <a:endParaRPr lang="en-US" sz="2800"/>
        </a:p>
      </dgm:t>
    </dgm:pt>
    <dgm:pt modelId="{0540982A-ADB5-43B2-8D19-F3D4178E71CB}" type="sibTrans" cxnId="{09935230-06B7-48F5-ACEC-AFFB12E92D39}">
      <dgm:prSet/>
      <dgm:spPr/>
      <dgm:t>
        <a:bodyPr/>
        <a:lstStyle/>
        <a:p>
          <a:endParaRPr lang="en-US" sz="2800"/>
        </a:p>
      </dgm:t>
    </dgm:pt>
    <dgm:pt modelId="{616F2960-0E19-4EF0-A82B-CB701C9B30E6}">
      <dgm:prSet custT="1"/>
      <dgm:spPr/>
      <dgm:t>
        <a:bodyPr/>
        <a:lstStyle/>
        <a:p>
          <a:r>
            <a:rPr lang="en-GB" sz="2400" b="1" i="0"/>
            <a:t>Monitoring &amp; Logging:</a:t>
          </a:r>
          <a:endParaRPr lang="en-US" sz="2400"/>
        </a:p>
      </dgm:t>
    </dgm:pt>
    <dgm:pt modelId="{0560BB1A-3AA7-467B-A3C2-0F46FE17E88E}" type="parTrans" cxnId="{0C382CD5-3E07-46AC-8E19-08ACF23A7370}">
      <dgm:prSet/>
      <dgm:spPr/>
      <dgm:t>
        <a:bodyPr/>
        <a:lstStyle/>
        <a:p>
          <a:endParaRPr lang="en-US" sz="2800"/>
        </a:p>
      </dgm:t>
    </dgm:pt>
    <dgm:pt modelId="{89E302AF-8432-49A7-BEE8-2D62EA636553}" type="sibTrans" cxnId="{0C382CD5-3E07-46AC-8E19-08ACF23A7370}">
      <dgm:prSet/>
      <dgm:spPr/>
      <dgm:t>
        <a:bodyPr/>
        <a:lstStyle/>
        <a:p>
          <a:endParaRPr lang="en-US" sz="2800"/>
        </a:p>
      </dgm:t>
    </dgm:pt>
    <dgm:pt modelId="{22ED8743-E2BB-448A-8550-E491340776C0}">
      <dgm:prSet custT="1"/>
      <dgm:spPr/>
      <dgm:t>
        <a:bodyPr/>
        <a:lstStyle/>
        <a:p>
          <a:r>
            <a:rPr lang="en-GB" sz="1800"/>
            <a:t>ABC DevOps team needs separate and consolidated monitoring of each customer's infrastructure and network traffic.</a:t>
          </a:r>
          <a:endParaRPr lang="en-US" sz="1800"/>
        </a:p>
      </dgm:t>
    </dgm:pt>
    <dgm:pt modelId="{AA2ACF6B-1E5F-40EE-A2AF-6668ADEB48D0}" type="parTrans" cxnId="{050D23A4-F737-415C-B7DC-DD6E2E73879E}">
      <dgm:prSet/>
      <dgm:spPr/>
      <dgm:t>
        <a:bodyPr/>
        <a:lstStyle/>
        <a:p>
          <a:endParaRPr lang="en-US" sz="2800"/>
        </a:p>
      </dgm:t>
    </dgm:pt>
    <dgm:pt modelId="{3E1CB16A-F042-4A50-9A21-A4ACB2F0BDD1}" type="sibTrans" cxnId="{050D23A4-F737-415C-B7DC-DD6E2E73879E}">
      <dgm:prSet/>
      <dgm:spPr/>
      <dgm:t>
        <a:bodyPr/>
        <a:lstStyle/>
        <a:p>
          <a:endParaRPr lang="en-US" sz="2800"/>
        </a:p>
      </dgm:t>
    </dgm:pt>
    <dgm:pt modelId="{6BE89C74-6486-43C7-A8A2-E8C6EC0288B6}">
      <dgm:prSet custT="1"/>
      <dgm:spPr/>
      <dgm:t>
        <a:bodyPr/>
        <a:lstStyle/>
        <a:p>
          <a:r>
            <a:rPr lang="en-GB" sz="1800"/>
            <a:t>Implement log analysis and alerting capabilities.</a:t>
          </a:r>
          <a:endParaRPr lang="en-US" sz="1800"/>
        </a:p>
      </dgm:t>
    </dgm:pt>
    <dgm:pt modelId="{2242EBF0-5440-4F21-AC6C-CF4C26180AC1}" type="parTrans" cxnId="{0782E2EF-B81A-4418-B0FD-031F31A9BF34}">
      <dgm:prSet/>
      <dgm:spPr/>
      <dgm:t>
        <a:bodyPr/>
        <a:lstStyle/>
        <a:p>
          <a:endParaRPr lang="en-US" sz="2800"/>
        </a:p>
      </dgm:t>
    </dgm:pt>
    <dgm:pt modelId="{2BCB0322-D09E-4EE1-9898-2C0BD67D0396}" type="sibTrans" cxnId="{0782E2EF-B81A-4418-B0FD-031F31A9BF34}">
      <dgm:prSet/>
      <dgm:spPr/>
      <dgm:t>
        <a:bodyPr/>
        <a:lstStyle/>
        <a:p>
          <a:endParaRPr lang="en-US" sz="2800"/>
        </a:p>
      </dgm:t>
    </dgm:pt>
    <dgm:pt modelId="{A38EE184-CF6A-4FAE-B554-AE18CCEB1359}" type="pres">
      <dgm:prSet presAssocID="{41D78C23-1E86-48B9-AA0E-6DBCB12ED2D5}" presName="linear" presStyleCnt="0">
        <dgm:presLayoutVars>
          <dgm:animLvl val="lvl"/>
          <dgm:resizeHandles val="exact"/>
        </dgm:presLayoutVars>
      </dgm:prSet>
      <dgm:spPr/>
    </dgm:pt>
    <dgm:pt modelId="{2D4F074B-CC16-4468-A8D4-D36CB10A8855}" type="pres">
      <dgm:prSet presAssocID="{BF2BE713-3934-4E6D-912E-2D9F6CCEA889}" presName="parentText" presStyleLbl="node1" presStyleIdx="0" presStyleCnt="4" custLinFactNeighborY="-17272">
        <dgm:presLayoutVars>
          <dgm:chMax val="0"/>
          <dgm:bulletEnabled val="1"/>
        </dgm:presLayoutVars>
      </dgm:prSet>
      <dgm:spPr/>
    </dgm:pt>
    <dgm:pt modelId="{CDB2EF6C-5CEE-4AAC-B25E-2E9DB4644650}" type="pres">
      <dgm:prSet presAssocID="{BF2BE713-3934-4E6D-912E-2D9F6CCEA889}" presName="childText" presStyleLbl="revTx" presStyleIdx="0" presStyleCnt="4">
        <dgm:presLayoutVars>
          <dgm:bulletEnabled val="1"/>
        </dgm:presLayoutVars>
      </dgm:prSet>
      <dgm:spPr/>
    </dgm:pt>
    <dgm:pt modelId="{002533E0-8F12-49B7-A6B9-34436D29C07C}" type="pres">
      <dgm:prSet presAssocID="{6EECDEDA-9477-4453-94C8-C1BE0B27A050}" presName="parentText" presStyleLbl="node1" presStyleIdx="1" presStyleCnt="4">
        <dgm:presLayoutVars>
          <dgm:chMax val="0"/>
          <dgm:bulletEnabled val="1"/>
        </dgm:presLayoutVars>
      </dgm:prSet>
      <dgm:spPr/>
    </dgm:pt>
    <dgm:pt modelId="{4C9448A3-EAAA-4F7E-AB1E-D6BCEDDF3F00}" type="pres">
      <dgm:prSet presAssocID="{6EECDEDA-9477-4453-94C8-C1BE0B27A050}" presName="childText" presStyleLbl="revTx" presStyleIdx="1" presStyleCnt="4">
        <dgm:presLayoutVars>
          <dgm:bulletEnabled val="1"/>
        </dgm:presLayoutVars>
      </dgm:prSet>
      <dgm:spPr/>
    </dgm:pt>
    <dgm:pt modelId="{16F964D0-1448-4184-B1C6-6E1BE955CB21}" type="pres">
      <dgm:prSet presAssocID="{48F870DD-EECA-41F5-99A6-31F25087C86B}" presName="parentText" presStyleLbl="node1" presStyleIdx="2" presStyleCnt="4">
        <dgm:presLayoutVars>
          <dgm:chMax val="0"/>
          <dgm:bulletEnabled val="1"/>
        </dgm:presLayoutVars>
      </dgm:prSet>
      <dgm:spPr/>
    </dgm:pt>
    <dgm:pt modelId="{801D5D63-8FDF-406F-B986-4E8C27D0290E}" type="pres">
      <dgm:prSet presAssocID="{48F870DD-EECA-41F5-99A6-31F25087C86B}" presName="childText" presStyleLbl="revTx" presStyleIdx="2" presStyleCnt="4" custScaleY="15214">
        <dgm:presLayoutVars>
          <dgm:bulletEnabled val="1"/>
        </dgm:presLayoutVars>
      </dgm:prSet>
      <dgm:spPr/>
    </dgm:pt>
    <dgm:pt modelId="{BC24F07D-0DD0-4CFE-9709-48B647840CBA}" type="pres">
      <dgm:prSet presAssocID="{616F2960-0E19-4EF0-A82B-CB701C9B30E6}" presName="parentText" presStyleLbl="node1" presStyleIdx="3" presStyleCnt="4">
        <dgm:presLayoutVars>
          <dgm:chMax val="0"/>
          <dgm:bulletEnabled val="1"/>
        </dgm:presLayoutVars>
      </dgm:prSet>
      <dgm:spPr/>
    </dgm:pt>
    <dgm:pt modelId="{239DF741-AB36-44C4-9049-93E6C981F003}" type="pres">
      <dgm:prSet presAssocID="{616F2960-0E19-4EF0-A82B-CB701C9B30E6}" presName="childText" presStyleLbl="revTx" presStyleIdx="3" presStyleCnt="4">
        <dgm:presLayoutVars>
          <dgm:bulletEnabled val="1"/>
        </dgm:presLayoutVars>
      </dgm:prSet>
      <dgm:spPr/>
    </dgm:pt>
  </dgm:ptLst>
  <dgm:cxnLst>
    <dgm:cxn modelId="{A8F93202-730A-4AE6-AD41-7778656572FB}" srcId="{BF2BE713-3934-4E6D-912E-2D9F6CCEA889}" destId="{7464D03A-299B-43A3-8811-BAA0A89F1C5E}" srcOrd="0" destOrd="0" parTransId="{87CA1340-65FD-4A30-8B26-0C2E1DEDBD02}" sibTransId="{9E0F33C8-7D29-46F1-904B-134D383B6DD1}"/>
    <dgm:cxn modelId="{8F924E0A-29F3-4B46-A597-09674DA18401}" type="presOf" srcId="{1A72B353-42FB-44CE-88E9-0F943E7E2197}" destId="{4C9448A3-EAAA-4F7E-AB1E-D6BCEDDF3F00}" srcOrd="0" destOrd="1" presId="urn:microsoft.com/office/officeart/2005/8/layout/vList2"/>
    <dgm:cxn modelId="{920E8721-80EB-4F8B-A628-A7FC134C9C41}" srcId="{BF2BE713-3934-4E6D-912E-2D9F6CCEA889}" destId="{1ADC3C86-8377-4CE8-90A4-9EB744462464}" srcOrd="1" destOrd="0" parTransId="{37DEA8A2-3093-4443-B509-3707633259A5}" sibTransId="{AC9D1FAE-5648-4508-9DC0-66EB63262DD9}"/>
    <dgm:cxn modelId="{09935230-06B7-48F5-ACEC-AFFB12E92D39}" srcId="{48F870DD-EECA-41F5-99A6-31F25087C86B}" destId="{1D34FE09-B8AC-4F7C-9D14-B75161AA6458}" srcOrd="0" destOrd="0" parTransId="{A46BDCB2-04FF-4095-9C3F-A32E6E010AF9}" sibTransId="{0540982A-ADB5-43B2-8D19-F3D4178E71CB}"/>
    <dgm:cxn modelId="{0B28533A-7676-4C8A-9C20-3DDDFF3C61E4}" srcId="{6EECDEDA-9477-4453-94C8-C1BE0B27A050}" destId="{04EE2F8C-41CA-4342-86BD-EAFC2D639A60}" srcOrd="0" destOrd="0" parTransId="{D4A39EC0-E565-438D-9624-7317C834B74A}" sibTransId="{6C76FD29-8AD8-4F71-8989-84584BD174A9}"/>
    <dgm:cxn modelId="{26E17340-E24C-443A-9B3F-6FA96F6675D7}" type="presOf" srcId="{41D78C23-1E86-48B9-AA0E-6DBCB12ED2D5}" destId="{A38EE184-CF6A-4FAE-B554-AE18CCEB1359}" srcOrd="0" destOrd="0" presId="urn:microsoft.com/office/officeart/2005/8/layout/vList2"/>
    <dgm:cxn modelId="{4D3CE161-CEF1-4339-8996-48C62B9E28CE}" srcId="{41D78C23-1E86-48B9-AA0E-6DBCB12ED2D5}" destId="{48F870DD-EECA-41F5-99A6-31F25087C86B}" srcOrd="2" destOrd="0" parTransId="{D6FBB21E-881E-4F04-8FB4-2BC33FC442AC}" sibTransId="{090D6FED-3940-48CA-96EA-3847AEA31D75}"/>
    <dgm:cxn modelId="{25C71A69-C8E7-4C8D-BFAD-DF50A48C8963}" type="presOf" srcId="{1ADC3C86-8377-4CE8-90A4-9EB744462464}" destId="{CDB2EF6C-5CEE-4AAC-B25E-2E9DB4644650}" srcOrd="0" destOrd="1" presId="urn:microsoft.com/office/officeart/2005/8/layout/vList2"/>
    <dgm:cxn modelId="{3FD1E14C-019D-4E56-BF2F-3DB3EB53116B}" type="presOf" srcId="{6EECDEDA-9477-4453-94C8-C1BE0B27A050}" destId="{002533E0-8F12-49B7-A6B9-34436D29C07C}" srcOrd="0" destOrd="0" presId="urn:microsoft.com/office/officeart/2005/8/layout/vList2"/>
    <dgm:cxn modelId="{B7CCCC70-C2D8-44D3-90FB-404D87A56E86}" type="presOf" srcId="{1D34FE09-B8AC-4F7C-9D14-B75161AA6458}" destId="{801D5D63-8FDF-406F-B986-4E8C27D0290E}" srcOrd="0" destOrd="0" presId="urn:microsoft.com/office/officeart/2005/8/layout/vList2"/>
    <dgm:cxn modelId="{40782057-4175-4866-88CD-03228F205910}" srcId="{41D78C23-1E86-48B9-AA0E-6DBCB12ED2D5}" destId="{6EECDEDA-9477-4453-94C8-C1BE0B27A050}" srcOrd="1" destOrd="0" parTransId="{16E807EF-2B84-4CBB-831F-416D750680BD}" sibTransId="{BC94BA56-1EAE-4D85-A987-170F15C8E00B}"/>
    <dgm:cxn modelId="{5570787A-4A0A-404E-800A-512D5683B52F}" srcId="{BF2BE713-3934-4E6D-912E-2D9F6CCEA889}" destId="{E81CA95E-2C18-4055-B5BA-958F2D4D9537}" srcOrd="2" destOrd="0" parTransId="{27D6BA1C-9947-4238-AB22-79A04CD5BF09}" sibTransId="{C6FB463E-9EA8-47EB-A9E6-C19BDFE95DE2}"/>
    <dgm:cxn modelId="{4D926F88-CF2A-4F67-BD30-CE9D61F8DAAA}" type="presOf" srcId="{6BE89C74-6486-43C7-A8A2-E8C6EC0288B6}" destId="{239DF741-AB36-44C4-9049-93E6C981F003}" srcOrd="0" destOrd="1" presId="urn:microsoft.com/office/officeart/2005/8/layout/vList2"/>
    <dgm:cxn modelId="{57A00E8D-C631-4B2D-9988-BF39D07AA0A0}" type="presOf" srcId="{BF2BE713-3934-4E6D-912E-2D9F6CCEA889}" destId="{2D4F074B-CC16-4468-A8D4-D36CB10A8855}" srcOrd="0" destOrd="0" presId="urn:microsoft.com/office/officeart/2005/8/layout/vList2"/>
    <dgm:cxn modelId="{A3230D8F-254F-417B-A701-31A1EF00B37A}" type="presOf" srcId="{7464D03A-299B-43A3-8811-BAA0A89F1C5E}" destId="{CDB2EF6C-5CEE-4AAC-B25E-2E9DB4644650}" srcOrd="0" destOrd="0" presId="urn:microsoft.com/office/officeart/2005/8/layout/vList2"/>
    <dgm:cxn modelId="{A6439E9A-1EC4-469D-8B64-61D4A732AC57}" type="presOf" srcId="{04EE2F8C-41CA-4342-86BD-EAFC2D639A60}" destId="{4C9448A3-EAAA-4F7E-AB1E-D6BCEDDF3F00}" srcOrd="0" destOrd="0" presId="urn:microsoft.com/office/officeart/2005/8/layout/vList2"/>
    <dgm:cxn modelId="{F413B2A1-E79C-4EE8-BFFF-98CF42E7C8B8}" type="presOf" srcId="{616F2960-0E19-4EF0-A82B-CB701C9B30E6}" destId="{BC24F07D-0DD0-4CFE-9709-48B647840CBA}" srcOrd="0" destOrd="0" presId="urn:microsoft.com/office/officeart/2005/8/layout/vList2"/>
    <dgm:cxn modelId="{050D23A4-F737-415C-B7DC-DD6E2E73879E}" srcId="{616F2960-0E19-4EF0-A82B-CB701C9B30E6}" destId="{22ED8743-E2BB-448A-8550-E491340776C0}" srcOrd="0" destOrd="0" parTransId="{AA2ACF6B-1E5F-40EE-A2AF-6668ADEB48D0}" sibTransId="{3E1CB16A-F042-4A50-9A21-A4ACB2F0BDD1}"/>
    <dgm:cxn modelId="{91F645A8-F39C-4213-8D9D-595F112E47B4}" type="presOf" srcId="{48F870DD-EECA-41F5-99A6-31F25087C86B}" destId="{16F964D0-1448-4184-B1C6-6E1BE955CB21}" srcOrd="0" destOrd="0" presId="urn:microsoft.com/office/officeart/2005/8/layout/vList2"/>
    <dgm:cxn modelId="{3DBE1FB5-899E-46FF-A0E9-DB8948DE4376}" srcId="{6EECDEDA-9477-4453-94C8-C1BE0B27A050}" destId="{1A72B353-42FB-44CE-88E9-0F943E7E2197}" srcOrd="1" destOrd="0" parTransId="{36CA1115-D20C-4560-8962-3FCF87EDBAA5}" sibTransId="{4FABECAB-E68B-46F9-9680-22246CD37318}"/>
    <dgm:cxn modelId="{0C382CD5-3E07-46AC-8E19-08ACF23A7370}" srcId="{41D78C23-1E86-48B9-AA0E-6DBCB12ED2D5}" destId="{616F2960-0E19-4EF0-A82B-CB701C9B30E6}" srcOrd="3" destOrd="0" parTransId="{0560BB1A-3AA7-467B-A3C2-0F46FE17E88E}" sibTransId="{89E302AF-8432-49A7-BEE8-2D62EA636553}"/>
    <dgm:cxn modelId="{AD9551D9-8B97-41F7-B5BB-9687B9075A1F}" type="presOf" srcId="{E81CA95E-2C18-4055-B5BA-958F2D4D9537}" destId="{CDB2EF6C-5CEE-4AAC-B25E-2E9DB4644650}" srcOrd="0" destOrd="2" presId="urn:microsoft.com/office/officeart/2005/8/layout/vList2"/>
    <dgm:cxn modelId="{0782E2EF-B81A-4418-B0FD-031F31A9BF34}" srcId="{616F2960-0E19-4EF0-A82B-CB701C9B30E6}" destId="{6BE89C74-6486-43C7-A8A2-E8C6EC0288B6}" srcOrd="1" destOrd="0" parTransId="{2242EBF0-5440-4F21-AC6C-CF4C26180AC1}" sibTransId="{2BCB0322-D09E-4EE1-9898-2C0BD67D0396}"/>
    <dgm:cxn modelId="{54E9A1F0-289D-4A5B-93BB-57ACC9342B4A}" srcId="{41D78C23-1E86-48B9-AA0E-6DBCB12ED2D5}" destId="{BF2BE713-3934-4E6D-912E-2D9F6CCEA889}" srcOrd="0" destOrd="0" parTransId="{6E54872B-2ABB-4DD7-84A2-A9FB8BB06CE4}" sibTransId="{C6F24D5B-CBBA-44DC-ADD6-56B750E18875}"/>
    <dgm:cxn modelId="{06860CF4-6B50-46FB-9A36-E94F804F7DC6}" type="presOf" srcId="{22ED8743-E2BB-448A-8550-E491340776C0}" destId="{239DF741-AB36-44C4-9049-93E6C981F003}" srcOrd="0" destOrd="0" presId="urn:microsoft.com/office/officeart/2005/8/layout/vList2"/>
    <dgm:cxn modelId="{6AAFBA7B-C184-4859-9B87-2C173028AB37}" type="presParOf" srcId="{A38EE184-CF6A-4FAE-B554-AE18CCEB1359}" destId="{2D4F074B-CC16-4468-A8D4-D36CB10A8855}" srcOrd="0" destOrd="0" presId="urn:microsoft.com/office/officeart/2005/8/layout/vList2"/>
    <dgm:cxn modelId="{62F9EBC9-505F-47DC-AFB6-07EB0BF1F2EC}" type="presParOf" srcId="{A38EE184-CF6A-4FAE-B554-AE18CCEB1359}" destId="{CDB2EF6C-5CEE-4AAC-B25E-2E9DB4644650}" srcOrd="1" destOrd="0" presId="urn:microsoft.com/office/officeart/2005/8/layout/vList2"/>
    <dgm:cxn modelId="{7F709948-8AED-4123-B59C-D1FDAA200295}" type="presParOf" srcId="{A38EE184-CF6A-4FAE-B554-AE18CCEB1359}" destId="{002533E0-8F12-49B7-A6B9-34436D29C07C}" srcOrd="2" destOrd="0" presId="urn:microsoft.com/office/officeart/2005/8/layout/vList2"/>
    <dgm:cxn modelId="{93888A41-1D03-4252-A1DC-B5375F561510}" type="presParOf" srcId="{A38EE184-CF6A-4FAE-B554-AE18CCEB1359}" destId="{4C9448A3-EAAA-4F7E-AB1E-D6BCEDDF3F00}" srcOrd="3" destOrd="0" presId="urn:microsoft.com/office/officeart/2005/8/layout/vList2"/>
    <dgm:cxn modelId="{8C636380-824D-477C-ACC1-23A1525F36B2}" type="presParOf" srcId="{A38EE184-CF6A-4FAE-B554-AE18CCEB1359}" destId="{16F964D0-1448-4184-B1C6-6E1BE955CB21}" srcOrd="4" destOrd="0" presId="urn:microsoft.com/office/officeart/2005/8/layout/vList2"/>
    <dgm:cxn modelId="{453480E8-0AF8-4E54-8E9A-13BFAE000AC9}" type="presParOf" srcId="{A38EE184-CF6A-4FAE-B554-AE18CCEB1359}" destId="{801D5D63-8FDF-406F-B986-4E8C27D0290E}" srcOrd="5" destOrd="0" presId="urn:microsoft.com/office/officeart/2005/8/layout/vList2"/>
    <dgm:cxn modelId="{A751DFD4-9889-4228-A954-611C77526023}" type="presParOf" srcId="{A38EE184-CF6A-4FAE-B554-AE18CCEB1359}" destId="{BC24F07D-0DD0-4CFE-9709-48B647840CBA}" srcOrd="6" destOrd="0" presId="urn:microsoft.com/office/officeart/2005/8/layout/vList2"/>
    <dgm:cxn modelId="{2909A6CE-9B18-4C5F-8A8E-5017244DDD84}" type="presParOf" srcId="{A38EE184-CF6A-4FAE-B554-AE18CCEB1359}" destId="{239DF741-AB36-44C4-9049-93E6C981F003}"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23A374-C8DB-472C-984C-72DF300E6C95}"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8FF15ED8-FFB1-42B6-A3E7-C1911B21ACE6}">
      <dgm:prSet/>
      <dgm:spPr/>
      <dgm:t>
        <a:bodyPr/>
        <a:lstStyle/>
        <a:p>
          <a:r>
            <a:rPr lang="en-GB" b="1" i="0" dirty="0"/>
            <a:t>Single Tenant Deployment</a:t>
          </a:r>
          <a:r>
            <a:rPr lang="en-GB" b="0" i="0" dirty="0"/>
            <a:t>:</a:t>
          </a:r>
          <a:endParaRPr lang="en-US" dirty="0"/>
        </a:p>
      </dgm:t>
    </dgm:pt>
    <dgm:pt modelId="{1E79E24F-E272-4ACF-BBD0-A52483EA40F8}" type="parTrans" cxnId="{320B9D5A-D806-4CEB-BC4D-2B5C4B97460F}">
      <dgm:prSet/>
      <dgm:spPr/>
      <dgm:t>
        <a:bodyPr/>
        <a:lstStyle/>
        <a:p>
          <a:endParaRPr lang="en-US"/>
        </a:p>
      </dgm:t>
    </dgm:pt>
    <dgm:pt modelId="{F30BF9AC-97C1-4334-B2DE-B12E056AC5A0}" type="sibTrans" cxnId="{320B9D5A-D806-4CEB-BC4D-2B5C4B97460F}">
      <dgm:prSet/>
      <dgm:spPr/>
      <dgm:t>
        <a:bodyPr/>
        <a:lstStyle/>
        <a:p>
          <a:endParaRPr lang="en-US"/>
        </a:p>
      </dgm:t>
    </dgm:pt>
    <dgm:pt modelId="{A28BFCD1-A180-4279-951F-C4F67168160D}">
      <dgm:prSet/>
      <dgm:spPr/>
      <dgm:t>
        <a:bodyPr/>
        <a:lstStyle/>
        <a:p>
          <a:r>
            <a:rPr lang="en-GB" b="0" i="0"/>
            <a:t>All resources and workloads are deployed within a single AKS cluster.</a:t>
          </a:r>
          <a:endParaRPr lang="en-US"/>
        </a:p>
      </dgm:t>
    </dgm:pt>
    <dgm:pt modelId="{E1B508D7-1CFF-4F34-BE95-471CB37D8D79}" type="parTrans" cxnId="{90892262-E0D0-477D-A004-E238944A9971}">
      <dgm:prSet/>
      <dgm:spPr/>
      <dgm:t>
        <a:bodyPr/>
        <a:lstStyle/>
        <a:p>
          <a:endParaRPr lang="en-US"/>
        </a:p>
      </dgm:t>
    </dgm:pt>
    <dgm:pt modelId="{6FC90223-6C62-4126-8427-004EB1F324A7}" type="sibTrans" cxnId="{90892262-E0D0-477D-A004-E238944A9971}">
      <dgm:prSet/>
      <dgm:spPr/>
      <dgm:t>
        <a:bodyPr/>
        <a:lstStyle/>
        <a:p>
          <a:endParaRPr lang="en-US"/>
        </a:p>
      </dgm:t>
    </dgm:pt>
    <dgm:pt modelId="{CD155D03-3E09-430E-BCB2-B3B8924A7344}">
      <dgm:prSet/>
      <dgm:spPr/>
      <dgm:t>
        <a:bodyPr/>
        <a:lstStyle/>
        <a:p>
          <a:r>
            <a:rPr lang="en-GB" b="0" i="0"/>
            <a:t>Suitable for small teams or organizations with a single application or workload.</a:t>
          </a:r>
          <a:endParaRPr lang="en-US"/>
        </a:p>
      </dgm:t>
    </dgm:pt>
    <dgm:pt modelId="{FFC96B1F-1AC3-4BC0-8025-51BED733A091}" type="parTrans" cxnId="{44FD3B56-9C3F-42CD-9E95-FD3408AFCABD}">
      <dgm:prSet/>
      <dgm:spPr/>
      <dgm:t>
        <a:bodyPr/>
        <a:lstStyle/>
        <a:p>
          <a:endParaRPr lang="en-US"/>
        </a:p>
      </dgm:t>
    </dgm:pt>
    <dgm:pt modelId="{5326431C-DBCE-464C-9533-C4BB7B8869FC}" type="sibTrans" cxnId="{44FD3B56-9C3F-42CD-9E95-FD3408AFCABD}">
      <dgm:prSet/>
      <dgm:spPr/>
      <dgm:t>
        <a:bodyPr/>
        <a:lstStyle/>
        <a:p>
          <a:endParaRPr lang="en-US"/>
        </a:p>
      </dgm:t>
    </dgm:pt>
    <dgm:pt modelId="{58AA4120-1A1B-4670-B343-E0FAC006D0C5}">
      <dgm:prSet/>
      <dgm:spPr/>
      <dgm:t>
        <a:bodyPr/>
        <a:lstStyle/>
        <a:p>
          <a:r>
            <a:rPr lang="en-GB" b="1" i="0"/>
            <a:t>Multi-Tenant Deployment</a:t>
          </a:r>
          <a:r>
            <a:rPr lang="en-GB" b="0" i="0"/>
            <a:t>:</a:t>
          </a:r>
          <a:endParaRPr lang="en-US"/>
        </a:p>
      </dgm:t>
    </dgm:pt>
    <dgm:pt modelId="{BB6C7249-AC21-44BE-8E93-D423CFC3DB27}" type="parTrans" cxnId="{1C052D63-CBC0-435E-8448-92723379A4EA}">
      <dgm:prSet/>
      <dgm:spPr/>
      <dgm:t>
        <a:bodyPr/>
        <a:lstStyle/>
        <a:p>
          <a:endParaRPr lang="en-US"/>
        </a:p>
      </dgm:t>
    </dgm:pt>
    <dgm:pt modelId="{0D15E266-8A7F-43FC-8D57-5CC9C457AF00}" type="sibTrans" cxnId="{1C052D63-CBC0-435E-8448-92723379A4EA}">
      <dgm:prSet/>
      <dgm:spPr/>
      <dgm:t>
        <a:bodyPr/>
        <a:lstStyle/>
        <a:p>
          <a:endParaRPr lang="en-US"/>
        </a:p>
      </dgm:t>
    </dgm:pt>
    <dgm:pt modelId="{1E2271CB-E238-4C69-8BEC-4E6DC923686C}">
      <dgm:prSet/>
      <dgm:spPr/>
      <dgm:t>
        <a:bodyPr/>
        <a:lstStyle/>
        <a:p>
          <a:r>
            <a:rPr lang="en-GB" b="0" i="0"/>
            <a:t>Multiple tenants share the same AKS cluster, with each tenant isolated within its own namespace.</a:t>
          </a:r>
          <a:endParaRPr lang="en-US"/>
        </a:p>
      </dgm:t>
    </dgm:pt>
    <dgm:pt modelId="{3A90B3C9-0CCB-4271-939F-05430977A66E}" type="parTrans" cxnId="{FB7494C0-C5EA-4F50-989E-026A5A8DE90B}">
      <dgm:prSet/>
      <dgm:spPr/>
      <dgm:t>
        <a:bodyPr/>
        <a:lstStyle/>
        <a:p>
          <a:endParaRPr lang="en-US"/>
        </a:p>
      </dgm:t>
    </dgm:pt>
    <dgm:pt modelId="{1D869517-71D2-453A-B132-8567215A12A3}" type="sibTrans" cxnId="{FB7494C0-C5EA-4F50-989E-026A5A8DE90B}">
      <dgm:prSet/>
      <dgm:spPr/>
      <dgm:t>
        <a:bodyPr/>
        <a:lstStyle/>
        <a:p>
          <a:endParaRPr lang="en-US"/>
        </a:p>
      </dgm:t>
    </dgm:pt>
    <dgm:pt modelId="{F68D0AAB-2A4D-4ACC-8ED7-CBB078885678}">
      <dgm:prSet/>
      <dgm:spPr/>
      <dgm:t>
        <a:bodyPr/>
        <a:lstStyle/>
        <a:p>
          <a:r>
            <a:rPr lang="en-GB" b="0" i="0"/>
            <a:t>Suitable for scenarios where multiple teams or departments need to deploy their applications on a shared infrastructure.</a:t>
          </a:r>
          <a:endParaRPr lang="en-US"/>
        </a:p>
      </dgm:t>
    </dgm:pt>
    <dgm:pt modelId="{05563075-F1A0-4202-9903-00CCCBCB4FD1}" type="parTrans" cxnId="{E923319B-4070-475E-BF50-ADADCA4DD890}">
      <dgm:prSet/>
      <dgm:spPr/>
      <dgm:t>
        <a:bodyPr/>
        <a:lstStyle/>
        <a:p>
          <a:endParaRPr lang="en-US"/>
        </a:p>
      </dgm:t>
    </dgm:pt>
    <dgm:pt modelId="{FB1332C9-1EC7-4BD9-AB68-7830A371B30E}" type="sibTrans" cxnId="{E923319B-4070-475E-BF50-ADADCA4DD890}">
      <dgm:prSet/>
      <dgm:spPr/>
      <dgm:t>
        <a:bodyPr/>
        <a:lstStyle/>
        <a:p>
          <a:endParaRPr lang="en-US"/>
        </a:p>
      </dgm:t>
    </dgm:pt>
    <dgm:pt modelId="{D39D7C18-899D-43DB-BD37-9C9CD6DBB874}">
      <dgm:prSet/>
      <dgm:spPr/>
      <dgm:t>
        <a:bodyPr/>
        <a:lstStyle/>
        <a:p>
          <a:r>
            <a:rPr lang="en-GB" b="0" i="0"/>
            <a:t>Requires careful resource management, access control, and network policies to ensure isolation and security between tenants.</a:t>
          </a:r>
          <a:endParaRPr lang="en-US"/>
        </a:p>
      </dgm:t>
    </dgm:pt>
    <dgm:pt modelId="{CFB38B54-75B5-4AC5-A40D-2DE5785D8778}" type="parTrans" cxnId="{00CC2153-D317-4C98-BE0F-9E4FBA22F89A}">
      <dgm:prSet/>
      <dgm:spPr/>
      <dgm:t>
        <a:bodyPr/>
        <a:lstStyle/>
        <a:p>
          <a:endParaRPr lang="en-US"/>
        </a:p>
      </dgm:t>
    </dgm:pt>
    <dgm:pt modelId="{4F956694-F11B-40C3-8749-BE19FE7E31D6}" type="sibTrans" cxnId="{00CC2153-D317-4C98-BE0F-9E4FBA22F89A}">
      <dgm:prSet/>
      <dgm:spPr/>
      <dgm:t>
        <a:bodyPr/>
        <a:lstStyle/>
        <a:p>
          <a:endParaRPr lang="en-US"/>
        </a:p>
      </dgm:t>
    </dgm:pt>
    <dgm:pt modelId="{87FD2CBB-3C08-46FB-A360-9B3BE758095E}" type="pres">
      <dgm:prSet presAssocID="{3223A374-C8DB-472C-984C-72DF300E6C95}" presName="Name0" presStyleCnt="0">
        <dgm:presLayoutVars>
          <dgm:dir/>
          <dgm:animLvl val="lvl"/>
          <dgm:resizeHandles val="exact"/>
        </dgm:presLayoutVars>
      </dgm:prSet>
      <dgm:spPr/>
    </dgm:pt>
    <dgm:pt modelId="{71656E43-270F-4AC6-92F4-89DCEFD64659}" type="pres">
      <dgm:prSet presAssocID="{8FF15ED8-FFB1-42B6-A3E7-C1911B21ACE6}" presName="composite" presStyleCnt="0"/>
      <dgm:spPr/>
    </dgm:pt>
    <dgm:pt modelId="{4479123C-8788-4644-9231-359CE0B9684A}" type="pres">
      <dgm:prSet presAssocID="{8FF15ED8-FFB1-42B6-A3E7-C1911B21ACE6}" presName="parTx" presStyleLbl="alignNode1" presStyleIdx="0" presStyleCnt="2">
        <dgm:presLayoutVars>
          <dgm:chMax val="0"/>
          <dgm:chPref val="0"/>
          <dgm:bulletEnabled val="1"/>
        </dgm:presLayoutVars>
      </dgm:prSet>
      <dgm:spPr/>
    </dgm:pt>
    <dgm:pt modelId="{A3B105EA-5057-4FAD-BBA3-A11826613635}" type="pres">
      <dgm:prSet presAssocID="{8FF15ED8-FFB1-42B6-A3E7-C1911B21ACE6}" presName="desTx" presStyleLbl="alignAccFollowNode1" presStyleIdx="0" presStyleCnt="2">
        <dgm:presLayoutVars>
          <dgm:bulletEnabled val="1"/>
        </dgm:presLayoutVars>
      </dgm:prSet>
      <dgm:spPr/>
    </dgm:pt>
    <dgm:pt modelId="{014B9784-FF88-4BD9-8121-92684FCB6022}" type="pres">
      <dgm:prSet presAssocID="{F30BF9AC-97C1-4334-B2DE-B12E056AC5A0}" presName="space" presStyleCnt="0"/>
      <dgm:spPr/>
    </dgm:pt>
    <dgm:pt modelId="{DC7BE9DA-E750-49AB-A25E-B1777109A3C2}" type="pres">
      <dgm:prSet presAssocID="{58AA4120-1A1B-4670-B343-E0FAC006D0C5}" presName="composite" presStyleCnt="0"/>
      <dgm:spPr/>
    </dgm:pt>
    <dgm:pt modelId="{30A4E8CE-DB8A-4D5B-AD29-B3499FC5EBA0}" type="pres">
      <dgm:prSet presAssocID="{58AA4120-1A1B-4670-B343-E0FAC006D0C5}" presName="parTx" presStyleLbl="alignNode1" presStyleIdx="1" presStyleCnt="2">
        <dgm:presLayoutVars>
          <dgm:chMax val="0"/>
          <dgm:chPref val="0"/>
          <dgm:bulletEnabled val="1"/>
        </dgm:presLayoutVars>
      </dgm:prSet>
      <dgm:spPr/>
    </dgm:pt>
    <dgm:pt modelId="{8FF8006C-63CA-49D0-A370-E62AEB50A778}" type="pres">
      <dgm:prSet presAssocID="{58AA4120-1A1B-4670-B343-E0FAC006D0C5}" presName="desTx" presStyleLbl="alignAccFollowNode1" presStyleIdx="1" presStyleCnt="2">
        <dgm:presLayoutVars>
          <dgm:bulletEnabled val="1"/>
        </dgm:presLayoutVars>
      </dgm:prSet>
      <dgm:spPr/>
    </dgm:pt>
  </dgm:ptLst>
  <dgm:cxnLst>
    <dgm:cxn modelId="{EF85FF38-A6EB-45FA-BD5A-31B03E083C16}" type="presOf" srcId="{D39D7C18-899D-43DB-BD37-9C9CD6DBB874}" destId="{8FF8006C-63CA-49D0-A370-E62AEB50A778}" srcOrd="0" destOrd="2" presId="urn:microsoft.com/office/officeart/2005/8/layout/hList1"/>
    <dgm:cxn modelId="{3A61583B-6014-4CF1-9B47-D583C6315869}" type="presOf" srcId="{3223A374-C8DB-472C-984C-72DF300E6C95}" destId="{87FD2CBB-3C08-46FB-A360-9B3BE758095E}" srcOrd="0" destOrd="0" presId="urn:microsoft.com/office/officeart/2005/8/layout/hList1"/>
    <dgm:cxn modelId="{FBDABB5C-541C-4BE9-86E2-C325206B08F1}" type="presOf" srcId="{8FF15ED8-FFB1-42B6-A3E7-C1911B21ACE6}" destId="{4479123C-8788-4644-9231-359CE0B9684A}" srcOrd="0" destOrd="0" presId="urn:microsoft.com/office/officeart/2005/8/layout/hList1"/>
    <dgm:cxn modelId="{83A41161-231E-4BE6-8456-443CE11327D5}" type="presOf" srcId="{CD155D03-3E09-430E-BCB2-B3B8924A7344}" destId="{A3B105EA-5057-4FAD-BBA3-A11826613635}" srcOrd="0" destOrd="1" presId="urn:microsoft.com/office/officeart/2005/8/layout/hList1"/>
    <dgm:cxn modelId="{90892262-E0D0-477D-A004-E238944A9971}" srcId="{8FF15ED8-FFB1-42B6-A3E7-C1911B21ACE6}" destId="{A28BFCD1-A180-4279-951F-C4F67168160D}" srcOrd="0" destOrd="0" parTransId="{E1B508D7-1CFF-4F34-BE95-471CB37D8D79}" sibTransId="{6FC90223-6C62-4126-8427-004EB1F324A7}"/>
    <dgm:cxn modelId="{1C052D63-CBC0-435E-8448-92723379A4EA}" srcId="{3223A374-C8DB-472C-984C-72DF300E6C95}" destId="{58AA4120-1A1B-4670-B343-E0FAC006D0C5}" srcOrd="1" destOrd="0" parTransId="{BB6C7249-AC21-44BE-8E93-D423CFC3DB27}" sibTransId="{0D15E266-8A7F-43FC-8D57-5CC9C457AF00}"/>
    <dgm:cxn modelId="{0895F74D-4B10-422F-BB81-16C64D4599AA}" type="presOf" srcId="{A28BFCD1-A180-4279-951F-C4F67168160D}" destId="{A3B105EA-5057-4FAD-BBA3-A11826613635}" srcOrd="0" destOrd="0" presId="urn:microsoft.com/office/officeart/2005/8/layout/hList1"/>
    <dgm:cxn modelId="{00CC2153-D317-4C98-BE0F-9E4FBA22F89A}" srcId="{58AA4120-1A1B-4670-B343-E0FAC006D0C5}" destId="{D39D7C18-899D-43DB-BD37-9C9CD6DBB874}" srcOrd="2" destOrd="0" parTransId="{CFB38B54-75B5-4AC5-A40D-2DE5785D8778}" sibTransId="{4F956694-F11B-40C3-8749-BE19FE7E31D6}"/>
    <dgm:cxn modelId="{44FD3B56-9C3F-42CD-9E95-FD3408AFCABD}" srcId="{8FF15ED8-FFB1-42B6-A3E7-C1911B21ACE6}" destId="{CD155D03-3E09-430E-BCB2-B3B8924A7344}" srcOrd="1" destOrd="0" parTransId="{FFC96B1F-1AC3-4BC0-8025-51BED733A091}" sibTransId="{5326431C-DBCE-464C-9533-C4BB7B8869FC}"/>
    <dgm:cxn modelId="{320B9D5A-D806-4CEB-BC4D-2B5C4B97460F}" srcId="{3223A374-C8DB-472C-984C-72DF300E6C95}" destId="{8FF15ED8-FFB1-42B6-A3E7-C1911B21ACE6}" srcOrd="0" destOrd="0" parTransId="{1E79E24F-E272-4ACF-BBD0-A52483EA40F8}" sibTransId="{F30BF9AC-97C1-4334-B2DE-B12E056AC5A0}"/>
    <dgm:cxn modelId="{E923319B-4070-475E-BF50-ADADCA4DD890}" srcId="{58AA4120-1A1B-4670-B343-E0FAC006D0C5}" destId="{F68D0AAB-2A4D-4ACC-8ED7-CBB078885678}" srcOrd="1" destOrd="0" parTransId="{05563075-F1A0-4202-9903-00CCCBCB4FD1}" sibTransId="{FB1332C9-1EC7-4BD9-AB68-7830A371B30E}"/>
    <dgm:cxn modelId="{2DDBB9B2-673A-4953-9E05-2F1330D742BD}" type="presOf" srcId="{F68D0AAB-2A4D-4ACC-8ED7-CBB078885678}" destId="{8FF8006C-63CA-49D0-A370-E62AEB50A778}" srcOrd="0" destOrd="1" presId="urn:microsoft.com/office/officeart/2005/8/layout/hList1"/>
    <dgm:cxn modelId="{B74872B6-2732-4325-90E5-1B9F978C5963}" type="presOf" srcId="{58AA4120-1A1B-4670-B343-E0FAC006D0C5}" destId="{30A4E8CE-DB8A-4D5B-AD29-B3499FC5EBA0}" srcOrd="0" destOrd="0" presId="urn:microsoft.com/office/officeart/2005/8/layout/hList1"/>
    <dgm:cxn modelId="{FB7494C0-C5EA-4F50-989E-026A5A8DE90B}" srcId="{58AA4120-1A1B-4670-B343-E0FAC006D0C5}" destId="{1E2271CB-E238-4C69-8BEC-4E6DC923686C}" srcOrd="0" destOrd="0" parTransId="{3A90B3C9-0CCB-4271-939F-05430977A66E}" sibTransId="{1D869517-71D2-453A-B132-8567215A12A3}"/>
    <dgm:cxn modelId="{52F01DC3-5908-4965-8C6C-D594BFFE584D}" type="presOf" srcId="{1E2271CB-E238-4C69-8BEC-4E6DC923686C}" destId="{8FF8006C-63CA-49D0-A370-E62AEB50A778}" srcOrd="0" destOrd="0" presId="urn:microsoft.com/office/officeart/2005/8/layout/hList1"/>
    <dgm:cxn modelId="{77D09EBC-288C-4C34-A2F6-30A87909DA3A}" type="presParOf" srcId="{87FD2CBB-3C08-46FB-A360-9B3BE758095E}" destId="{71656E43-270F-4AC6-92F4-89DCEFD64659}" srcOrd="0" destOrd="0" presId="urn:microsoft.com/office/officeart/2005/8/layout/hList1"/>
    <dgm:cxn modelId="{1BA6129F-FA43-42E9-B9F8-951BD3DEE439}" type="presParOf" srcId="{71656E43-270F-4AC6-92F4-89DCEFD64659}" destId="{4479123C-8788-4644-9231-359CE0B9684A}" srcOrd="0" destOrd="0" presId="urn:microsoft.com/office/officeart/2005/8/layout/hList1"/>
    <dgm:cxn modelId="{458B9503-00EC-44DA-93AC-63BBD764A6C5}" type="presParOf" srcId="{71656E43-270F-4AC6-92F4-89DCEFD64659}" destId="{A3B105EA-5057-4FAD-BBA3-A11826613635}" srcOrd="1" destOrd="0" presId="urn:microsoft.com/office/officeart/2005/8/layout/hList1"/>
    <dgm:cxn modelId="{BED5F2A6-08C0-4E73-B2CA-75E1DFBB5B14}" type="presParOf" srcId="{87FD2CBB-3C08-46FB-A360-9B3BE758095E}" destId="{014B9784-FF88-4BD9-8121-92684FCB6022}" srcOrd="1" destOrd="0" presId="urn:microsoft.com/office/officeart/2005/8/layout/hList1"/>
    <dgm:cxn modelId="{C8DF9AB4-E4EB-4A5F-B1CE-DB606D9114B2}" type="presParOf" srcId="{87FD2CBB-3C08-46FB-A360-9B3BE758095E}" destId="{DC7BE9DA-E750-49AB-A25E-B1777109A3C2}" srcOrd="2" destOrd="0" presId="urn:microsoft.com/office/officeart/2005/8/layout/hList1"/>
    <dgm:cxn modelId="{DA00279E-D5AF-4308-BBAC-AEC8BF15A94B}" type="presParOf" srcId="{DC7BE9DA-E750-49AB-A25E-B1777109A3C2}" destId="{30A4E8CE-DB8A-4D5B-AD29-B3499FC5EBA0}" srcOrd="0" destOrd="0" presId="urn:microsoft.com/office/officeart/2005/8/layout/hList1"/>
    <dgm:cxn modelId="{5E0743B9-76CF-47C4-AB83-9CA8530FF5B4}" type="presParOf" srcId="{DC7BE9DA-E750-49AB-A25E-B1777109A3C2}" destId="{8FF8006C-63CA-49D0-A370-E62AEB50A77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35913C-4B3E-48A1-93BA-FDCF5D483C5B}"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23C8AF23-D8F4-47A2-998B-510DD4D6FE7A}">
      <dgm:prSet/>
      <dgm:spPr/>
      <dgm:t>
        <a:bodyPr/>
        <a:lstStyle/>
        <a:p>
          <a:r>
            <a:rPr lang="en-GB" b="1" i="0"/>
            <a:t>Single Team Deployment</a:t>
          </a:r>
          <a:r>
            <a:rPr lang="en-GB" b="0" i="0"/>
            <a:t>:</a:t>
          </a:r>
          <a:endParaRPr lang="en-US"/>
        </a:p>
      </dgm:t>
    </dgm:pt>
    <dgm:pt modelId="{ED5BE168-5807-4D68-A3FE-68C1776EABAB}" type="parTrans" cxnId="{7070391A-AF47-4F7C-9393-4488B72BF10C}">
      <dgm:prSet/>
      <dgm:spPr/>
      <dgm:t>
        <a:bodyPr/>
        <a:lstStyle/>
        <a:p>
          <a:endParaRPr lang="en-US"/>
        </a:p>
      </dgm:t>
    </dgm:pt>
    <dgm:pt modelId="{C90BFFCF-261E-4390-8E74-0B26D0E1B917}" type="sibTrans" cxnId="{7070391A-AF47-4F7C-9393-4488B72BF10C}">
      <dgm:prSet/>
      <dgm:spPr/>
      <dgm:t>
        <a:bodyPr/>
        <a:lstStyle/>
        <a:p>
          <a:endParaRPr lang="en-US"/>
        </a:p>
      </dgm:t>
    </dgm:pt>
    <dgm:pt modelId="{5DB6A3E7-0C65-4367-A2C7-117C8335E966}">
      <dgm:prSet/>
      <dgm:spPr/>
      <dgm:t>
        <a:bodyPr/>
        <a:lstStyle/>
        <a:p>
          <a:r>
            <a:rPr lang="en-GB" b="0" i="0"/>
            <a:t>Each development team or department has its own dedicated AKS cluster.</a:t>
          </a:r>
          <a:endParaRPr lang="en-US"/>
        </a:p>
      </dgm:t>
    </dgm:pt>
    <dgm:pt modelId="{9F847218-4764-4C77-93AB-8E3A1A0DF1F5}" type="parTrans" cxnId="{94307FAF-382E-4963-875C-BBF36D2484F2}">
      <dgm:prSet/>
      <dgm:spPr/>
      <dgm:t>
        <a:bodyPr/>
        <a:lstStyle/>
        <a:p>
          <a:endParaRPr lang="en-US"/>
        </a:p>
      </dgm:t>
    </dgm:pt>
    <dgm:pt modelId="{A37AB03B-9EAD-4F87-8D03-21B9F9825A61}" type="sibTrans" cxnId="{94307FAF-382E-4963-875C-BBF36D2484F2}">
      <dgm:prSet/>
      <dgm:spPr/>
      <dgm:t>
        <a:bodyPr/>
        <a:lstStyle/>
        <a:p>
          <a:endParaRPr lang="en-US"/>
        </a:p>
      </dgm:t>
    </dgm:pt>
    <dgm:pt modelId="{E6A0EE23-77B6-4AE2-9485-DDE7C9E250A4}">
      <dgm:prSet/>
      <dgm:spPr/>
      <dgm:t>
        <a:bodyPr/>
        <a:lstStyle/>
        <a:p>
          <a:r>
            <a:rPr lang="en-GB" b="0" i="0"/>
            <a:t>Provides complete isolation between teams, allowing them to manage their own cluster resources independently.</a:t>
          </a:r>
          <a:endParaRPr lang="en-US"/>
        </a:p>
      </dgm:t>
    </dgm:pt>
    <dgm:pt modelId="{E022B7C4-FD44-441A-A024-A456A3057A6F}" type="parTrans" cxnId="{2636194A-D413-4325-8810-7E4F8E5EB74B}">
      <dgm:prSet/>
      <dgm:spPr/>
      <dgm:t>
        <a:bodyPr/>
        <a:lstStyle/>
        <a:p>
          <a:endParaRPr lang="en-US"/>
        </a:p>
      </dgm:t>
    </dgm:pt>
    <dgm:pt modelId="{496EEB4B-3B5B-4913-868F-FDF2E9CE142A}" type="sibTrans" cxnId="{2636194A-D413-4325-8810-7E4F8E5EB74B}">
      <dgm:prSet/>
      <dgm:spPr/>
      <dgm:t>
        <a:bodyPr/>
        <a:lstStyle/>
        <a:p>
          <a:endParaRPr lang="en-US"/>
        </a:p>
      </dgm:t>
    </dgm:pt>
    <dgm:pt modelId="{CF680361-8233-4948-B37F-9170A31B7B92}">
      <dgm:prSet/>
      <dgm:spPr/>
      <dgm:t>
        <a:bodyPr/>
        <a:lstStyle/>
        <a:p>
          <a:r>
            <a:rPr lang="en-GB" b="0" i="0"/>
            <a:t>Suitable for larger organizations with multiple teams working on different projects with distinct requirements.</a:t>
          </a:r>
          <a:endParaRPr lang="en-US"/>
        </a:p>
      </dgm:t>
    </dgm:pt>
    <dgm:pt modelId="{DB3A134C-BD3A-4E45-B6F0-149A5A099E35}" type="parTrans" cxnId="{772B6932-1854-4B94-9A35-4540BB97BDBC}">
      <dgm:prSet/>
      <dgm:spPr/>
      <dgm:t>
        <a:bodyPr/>
        <a:lstStyle/>
        <a:p>
          <a:endParaRPr lang="en-US"/>
        </a:p>
      </dgm:t>
    </dgm:pt>
    <dgm:pt modelId="{5383659A-7793-4C0C-AD91-F7ACB2881423}" type="sibTrans" cxnId="{772B6932-1854-4B94-9A35-4540BB97BDBC}">
      <dgm:prSet/>
      <dgm:spPr/>
      <dgm:t>
        <a:bodyPr/>
        <a:lstStyle/>
        <a:p>
          <a:endParaRPr lang="en-US"/>
        </a:p>
      </dgm:t>
    </dgm:pt>
    <dgm:pt modelId="{53A83F90-2784-4034-8293-2EBE7B52F25A}">
      <dgm:prSet/>
      <dgm:spPr/>
      <dgm:t>
        <a:bodyPr/>
        <a:lstStyle/>
        <a:p>
          <a:r>
            <a:rPr lang="en-GB" b="1" i="0"/>
            <a:t>Multi-Team Deployment</a:t>
          </a:r>
          <a:r>
            <a:rPr lang="en-GB" b="0" i="0"/>
            <a:t>:</a:t>
          </a:r>
          <a:endParaRPr lang="en-US"/>
        </a:p>
      </dgm:t>
    </dgm:pt>
    <dgm:pt modelId="{98AF863A-083C-428C-BF6B-4F11244C1995}" type="parTrans" cxnId="{9EBDB77B-45A1-478C-93F0-C2BC972C364D}">
      <dgm:prSet/>
      <dgm:spPr/>
      <dgm:t>
        <a:bodyPr/>
        <a:lstStyle/>
        <a:p>
          <a:endParaRPr lang="en-US"/>
        </a:p>
      </dgm:t>
    </dgm:pt>
    <dgm:pt modelId="{BC716CE5-245F-4B81-A9FD-30E15063ECCA}" type="sibTrans" cxnId="{9EBDB77B-45A1-478C-93F0-C2BC972C364D}">
      <dgm:prSet/>
      <dgm:spPr/>
      <dgm:t>
        <a:bodyPr/>
        <a:lstStyle/>
        <a:p>
          <a:endParaRPr lang="en-US"/>
        </a:p>
      </dgm:t>
    </dgm:pt>
    <dgm:pt modelId="{999744ED-4191-4DFA-B70B-0B7862C1B88E}">
      <dgm:prSet/>
      <dgm:spPr/>
      <dgm:t>
        <a:bodyPr/>
        <a:lstStyle/>
        <a:p>
          <a:r>
            <a:rPr lang="en-GB" b="0" i="0"/>
            <a:t>Multiple development teams or departments share the same AKS cluster, with each team having its own namespace.</a:t>
          </a:r>
          <a:endParaRPr lang="en-US"/>
        </a:p>
      </dgm:t>
    </dgm:pt>
    <dgm:pt modelId="{97805D01-40D0-4610-B91C-9562BC3E8AB1}" type="parTrans" cxnId="{2A2CE761-C197-43B0-A25F-B9BF91AC7476}">
      <dgm:prSet/>
      <dgm:spPr/>
      <dgm:t>
        <a:bodyPr/>
        <a:lstStyle/>
        <a:p>
          <a:endParaRPr lang="en-US"/>
        </a:p>
      </dgm:t>
    </dgm:pt>
    <dgm:pt modelId="{ABF711AB-D3AB-4DDD-851F-81CBDFCDEDAF}" type="sibTrans" cxnId="{2A2CE761-C197-43B0-A25F-B9BF91AC7476}">
      <dgm:prSet/>
      <dgm:spPr/>
      <dgm:t>
        <a:bodyPr/>
        <a:lstStyle/>
        <a:p>
          <a:endParaRPr lang="en-US"/>
        </a:p>
      </dgm:t>
    </dgm:pt>
    <dgm:pt modelId="{E79C7EE2-55D4-4B27-B909-D8B249C91BC6}">
      <dgm:prSet/>
      <dgm:spPr/>
      <dgm:t>
        <a:bodyPr/>
        <a:lstStyle/>
        <a:p>
          <a:r>
            <a:rPr lang="en-GB" b="0" i="0"/>
            <a:t>Offers a balance between resource utilization and isolation, allowing teams to share cluster resources while maintaining some level of separation.</a:t>
          </a:r>
          <a:endParaRPr lang="en-US"/>
        </a:p>
      </dgm:t>
    </dgm:pt>
    <dgm:pt modelId="{1FE6D5F5-202F-486D-BAE9-E416C9185C91}" type="parTrans" cxnId="{5C438E0E-712F-4885-99A7-829DE6118F14}">
      <dgm:prSet/>
      <dgm:spPr/>
      <dgm:t>
        <a:bodyPr/>
        <a:lstStyle/>
        <a:p>
          <a:endParaRPr lang="en-US"/>
        </a:p>
      </dgm:t>
    </dgm:pt>
    <dgm:pt modelId="{0777AE11-E71F-45E8-A167-223818B00DE1}" type="sibTrans" cxnId="{5C438E0E-712F-4885-99A7-829DE6118F14}">
      <dgm:prSet/>
      <dgm:spPr/>
      <dgm:t>
        <a:bodyPr/>
        <a:lstStyle/>
        <a:p>
          <a:endParaRPr lang="en-US"/>
        </a:p>
      </dgm:t>
    </dgm:pt>
    <dgm:pt modelId="{B3579197-8D80-4EED-ABC2-875849E09708}">
      <dgm:prSet/>
      <dgm:spPr/>
      <dgm:t>
        <a:bodyPr/>
        <a:lstStyle/>
        <a:p>
          <a:r>
            <a:rPr lang="en-GB" b="0" i="0"/>
            <a:t>Requires coordination between teams for resource allocation and access control.</a:t>
          </a:r>
          <a:endParaRPr lang="en-US"/>
        </a:p>
      </dgm:t>
    </dgm:pt>
    <dgm:pt modelId="{CF542CAD-23B9-445B-A96F-D7C35503722C}" type="parTrans" cxnId="{62DD6A86-AD21-4435-BC67-04E6C0AEB1C2}">
      <dgm:prSet/>
      <dgm:spPr/>
      <dgm:t>
        <a:bodyPr/>
        <a:lstStyle/>
        <a:p>
          <a:endParaRPr lang="en-US"/>
        </a:p>
      </dgm:t>
    </dgm:pt>
    <dgm:pt modelId="{52DF3F69-BD68-4ECD-9409-16DD0CDB3FCC}" type="sibTrans" cxnId="{62DD6A86-AD21-4435-BC67-04E6C0AEB1C2}">
      <dgm:prSet/>
      <dgm:spPr/>
      <dgm:t>
        <a:bodyPr/>
        <a:lstStyle/>
        <a:p>
          <a:endParaRPr lang="en-US"/>
        </a:p>
      </dgm:t>
    </dgm:pt>
    <dgm:pt modelId="{DF9BDD35-B7EF-47D9-830D-4461331B302B}" type="pres">
      <dgm:prSet presAssocID="{1A35913C-4B3E-48A1-93BA-FDCF5D483C5B}" presName="Name0" presStyleCnt="0">
        <dgm:presLayoutVars>
          <dgm:dir/>
          <dgm:animLvl val="lvl"/>
          <dgm:resizeHandles val="exact"/>
        </dgm:presLayoutVars>
      </dgm:prSet>
      <dgm:spPr/>
    </dgm:pt>
    <dgm:pt modelId="{C53672FE-9657-4843-8A2B-08B52F2B5990}" type="pres">
      <dgm:prSet presAssocID="{23C8AF23-D8F4-47A2-998B-510DD4D6FE7A}" presName="composite" presStyleCnt="0"/>
      <dgm:spPr/>
    </dgm:pt>
    <dgm:pt modelId="{AFD944CF-1B7F-4518-8D24-6317D5DB08FE}" type="pres">
      <dgm:prSet presAssocID="{23C8AF23-D8F4-47A2-998B-510DD4D6FE7A}" presName="parTx" presStyleLbl="alignNode1" presStyleIdx="0" presStyleCnt="2">
        <dgm:presLayoutVars>
          <dgm:chMax val="0"/>
          <dgm:chPref val="0"/>
          <dgm:bulletEnabled val="1"/>
        </dgm:presLayoutVars>
      </dgm:prSet>
      <dgm:spPr/>
    </dgm:pt>
    <dgm:pt modelId="{283058A4-B1D9-4E70-AF96-AD9E87F51071}" type="pres">
      <dgm:prSet presAssocID="{23C8AF23-D8F4-47A2-998B-510DD4D6FE7A}" presName="desTx" presStyleLbl="alignAccFollowNode1" presStyleIdx="0" presStyleCnt="2">
        <dgm:presLayoutVars>
          <dgm:bulletEnabled val="1"/>
        </dgm:presLayoutVars>
      </dgm:prSet>
      <dgm:spPr/>
    </dgm:pt>
    <dgm:pt modelId="{0495962B-80AE-4D79-9C95-413EECB0FAA0}" type="pres">
      <dgm:prSet presAssocID="{C90BFFCF-261E-4390-8E74-0B26D0E1B917}" presName="space" presStyleCnt="0"/>
      <dgm:spPr/>
    </dgm:pt>
    <dgm:pt modelId="{103E0B32-F0F1-463D-B391-6D51136BC4DD}" type="pres">
      <dgm:prSet presAssocID="{53A83F90-2784-4034-8293-2EBE7B52F25A}" presName="composite" presStyleCnt="0"/>
      <dgm:spPr/>
    </dgm:pt>
    <dgm:pt modelId="{3370758E-F1A6-4618-9D54-52B95DEBCA25}" type="pres">
      <dgm:prSet presAssocID="{53A83F90-2784-4034-8293-2EBE7B52F25A}" presName="parTx" presStyleLbl="alignNode1" presStyleIdx="1" presStyleCnt="2">
        <dgm:presLayoutVars>
          <dgm:chMax val="0"/>
          <dgm:chPref val="0"/>
          <dgm:bulletEnabled val="1"/>
        </dgm:presLayoutVars>
      </dgm:prSet>
      <dgm:spPr/>
    </dgm:pt>
    <dgm:pt modelId="{AB17C55A-BF41-4E63-B302-E132DBDDE640}" type="pres">
      <dgm:prSet presAssocID="{53A83F90-2784-4034-8293-2EBE7B52F25A}" presName="desTx" presStyleLbl="alignAccFollowNode1" presStyleIdx="1" presStyleCnt="2">
        <dgm:presLayoutVars>
          <dgm:bulletEnabled val="1"/>
        </dgm:presLayoutVars>
      </dgm:prSet>
      <dgm:spPr/>
    </dgm:pt>
  </dgm:ptLst>
  <dgm:cxnLst>
    <dgm:cxn modelId="{A79DB908-55B2-4A9D-A2D4-0D4E74B8069C}" type="presOf" srcId="{E79C7EE2-55D4-4B27-B909-D8B249C91BC6}" destId="{AB17C55A-BF41-4E63-B302-E132DBDDE640}" srcOrd="0" destOrd="1" presId="urn:microsoft.com/office/officeart/2005/8/layout/hList1"/>
    <dgm:cxn modelId="{5C438E0E-712F-4885-99A7-829DE6118F14}" srcId="{53A83F90-2784-4034-8293-2EBE7B52F25A}" destId="{E79C7EE2-55D4-4B27-B909-D8B249C91BC6}" srcOrd="1" destOrd="0" parTransId="{1FE6D5F5-202F-486D-BAE9-E416C9185C91}" sibTransId="{0777AE11-E71F-45E8-A167-223818B00DE1}"/>
    <dgm:cxn modelId="{7070391A-AF47-4F7C-9393-4488B72BF10C}" srcId="{1A35913C-4B3E-48A1-93BA-FDCF5D483C5B}" destId="{23C8AF23-D8F4-47A2-998B-510DD4D6FE7A}" srcOrd="0" destOrd="0" parTransId="{ED5BE168-5807-4D68-A3FE-68C1776EABAB}" sibTransId="{C90BFFCF-261E-4390-8E74-0B26D0E1B917}"/>
    <dgm:cxn modelId="{772B6932-1854-4B94-9A35-4540BB97BDBC}" srcId="{23C8AF23-D8F4-47A2-998B-510DD4D6FE7A}" destId="{CF680361-8233-4948-B37F-9170A31B7B92}" srcOrd="2" destOrd="0" parTransId="{DB3A134C-BD3A-4E45-B6F0-149A5A099E35}" sibTransId="{5383659A-7793-4C0C-AD91-F7ACB2881423}"/>
    <dgm:cxn modelId="{95AED733-4713-4DE6-94A6-EFE22881CD2E}" type="presOf" srcId="{999744ED-4191-4DFA-B70B-0B7862C1B88E}" destId="{AB17C55A-BF41-4E63-B302-E132DBDDE640}" srcOrd="0" destOrd="0" presId="urn:microsoft.com/office/officeart/2005/8/layout/hList1"/>
    <dgm:cxn modelId="{5F1C8F3A-8E7F-42ED-A572-A3CF2D35B105}" type="presOf" srcId="{23C8AF23-D8F4-47A2-998B-510DD4D6FE7A}" destId="{AFD944CF-1B7F-4518-8D24-6317D5DB08FE}" srcOrd="0" destOrd="0" presId="urn:microsoft.com/office/officeart/2005/8/layout/hList1"/>
    <dgm:cxn modelId="{2A2CE761-C197-43B0-A25F-B9BF91AC7476}" srcId="{53A83F90-2784-4034-8293-2EBE7B52F25A}" destId="{999744ED-4191-4DFA-B70B-0B7862C1B88E}" srcOrd="0" destOrd="0" parTransId="{97805D01-40D0-4610-B91C-9562BC3E8AB1}" sibTransId="{ABF711AB-D3AB-4DDD-851F-81CBDFCDEDAF}"/>
    <dgm:cxn modelId="{812E3F47-370F-4869-88C1-49B8584384B4}" type="presOf" srcId="{5DB6A3E7-0C65-4367-A2C7-117C8335E966}" destId="{283058A4-B1D9-4E70-AF96-AD9E87F51071}" srcOrd="0" destOrd="0" presId="urn:microsoft.com/office/officeart/2005/8/layout/hList1"/>
    <dgm:cxn modelId="{2636194A-D413-4325-8810-7E4F8E5EB74B}" srcId="{23C8AF23-D8F4-47A2-998B-510DD4D6FE7A}" destId="{E6A0EE23-77B6-4AE2-9485-DDE7C9E250A4}" srcOrd="1" destOrd="0" parTransId="{E022B7C4-FD44-441A-A024-A456A3057A6F}" sibTransId="{496EEB4B-3B5B-4913-868F-FDF2E9CE142A}"/>
    <dgm:cxn modelId="{8F36D859-2D54-4DFB-B2A6-FDD2CCC3D776}" type="presOf" srcId="{53A83F90-2784-4034-8293-2EBE7B52F25A}" destId="{3370758E-F1A6-4618-9D54-52B95DEBCA25}" srcOrd="0" destOrd="0" presId="urn:microsoft.com/office/officeart/2005/8/layout/hList1"/>
    <dgm:cxn modelId="{9EBDB77B-45A1-478C-93F0-C2BC972C364D}" srcId="{1A35913C-4B3E-48A1-93BA-FDCF5D483C5B}" destId="{53A83F90-2784-4034-8293-2EBE7B52F25A}" srcOrd="1" destOrd="0" parTransId="{98AF863A-083C-428C-BF6B-4F11244C1995}" sibTransId="{BC716CE5-245F-4B81-A9FD-30E15063ECCA}"/>
    <dgm:cxn modelId="{62DD6A86-AD21-4435-BC67-04E6C0AEB1C2}" srcId="{53A83F90-2784-4034-8293-2EBE7B52F25A}" destId="{B3579197-8D80-4EED-ABC2-875849E09708}" srcOrd="2" destOrd="0" parTransId="{CF542CAD-23B9-445B-A96F-D7C35503722C}" sibTransId="{52DF3F69-BD68-4ECD-9409-16DD0CDB3FCC}"/>
    <dgm:cxn modelId="{21AE9B8F-E893-4C17-B4BC-D8A636AEAA55}" type="presOf" srcId="{1A35913C-4B3E-48A1-93BA-FDCF5D483C5B}" destId="{DF9BDD35-B7EF-47D9-830D-4461331B302B}" srcOrd="0" destOrd="0" presId="urn:microsoft.com/office/officeart/2005/8/layout/hList1"/>
    <dgm:cxn modelId="{A2F0DE91-8BDC-4D24-B475-88A68463AE8D}" type="presOf" srcId="{CF680361-8233-4948-B37F-9170A31B7B92}" destId="{283058A4-B1D9-4E70-AF96-AD9E87F51071}" srcOrd="0" destOrd="2" presId="urn:microsoft.com/office/officeart/2005/8/layout/hList1"/>
    <dgm:cxn modelId="{EDF19A9E-2E0A-4F48-8EE8-A8A91FFAF1B5}" type="presOf" srcId="{E6A0EE23-77B6-4AE2-9485-DDE7C9E250A4}" destId="{283058A4-B1D9-4E70-AF96-AD9E87F51071}" srcOrd="0" destOrd="1" presId="urn:microsoft.com/office/officeart/2005/8/layout/hList1"/>
    <dgm:cxn modelId="{94307FAF-382E-4963-875C-BBF36D2484F2}" srcId="{23C8AF23-D8F4-47A2-998B-510DD4D6FE7A}" destId="{5DB6A3E7-0C65-4367-A2C7-117C8335E966}" srcOrd="0" destOrd="0" parTransId="{9F847218-4764-4C77-93AB-8E3A1A0DF1F5}" sibTransId="{A37AB03B-9EAD-4F87-8D03-21B9F9825A61}"/>
    <dgm:cxn modelId="{130970D0-4C15-4E93-9E08-DF2D84AA0F6C}" type="presOf" srcId="{B3579197-8D80-4EED-ABC2-875849E09708}" destId="{AB17C55A-BF41-4E63-B302-E132DBDDE640}" srcOrd="0" destOrd="2" presId="urn:microsoft.com/office/officeart/2005/8/layout/hList1"/>
    <dgm:cxn modelId="{50F239FC-C275-4A1F-9255-C5D6F8C93C78}" type="presParOf" srcId="{DF9BDD35-B7EF-47D9-830D-4461331B302B}" destId="{C53672FE-9657-4843-8A2B-08B52F2B5990}" srcOrd="0" destOrd="0" presId="urn:microsoft.com/office/officeart/2005/8/layout/hList1"/>
    <dgm:cxn modelId="{1C9762DC-BA9D-4A33-AC2D-B5E1F5C1FB09}" type="presParOf" srcId="{C53672FE-9657-4843-8A2B-08B52F2B5990}" destId="{AFD944CF-1B7F-4518-8D24-6317D5DB08FE}" srcOrd="0" destOrd="0" presId="urn:microsoft.com/office/officeart/2005/8/layout/hList1"/>
    <dgm:cxn modelId="{358EFFBF-10E2-4AB9-A47C-A5DF3AC4AA98}" type="presParOf" srcId="{C53672FE-9657-4843-8A2B-08B52F2B5990}" destId="{283058A4-B1D9-4E70-AF96-AD9E87F51071}" srcOrd="1" destOrd="0" presId="urn:microsoft.com/office/officeart/2005/8/layout/hList1"/>
    <dgm:cxn modelId="{B3C3FE11-6E4B-413D-8376-98E2C9FFB22C}" type="presParOf" srcId="{DF9BDD35-B7EF-47D9-830D-4461331B302B}" destId="{0495962B-80AE-4D79-9C95-413EECB0FAA0}" srcOrd="1" destOrd="0" presId="urn:microsoft.com/office/officeart/2005/8/layout/hList1"/>
    <dgm:cxn modelId="{2CDA6028-83FF-41F8-85B7-E8CD1D1BEA1D}" type="presParOf" srcId="{DF9BDD35-B7EF-47D9-830D-4461331B302B}" destId="{103E0B32-F0F1-463D-B391-6D51136BC4DD}" srcOrd="2" destOrd="0" presId="urn:microsoft.com/office/officeart/2005/8/layout/hList1"/>
    <dgm:cxn modelId="{E5F4EC8B-092A-44BE-8CC7-CACDD216462C}" type="presParOf" srcId="{103E0B32-F0F1-463D-B391-6D51136BC4DD}" destId="{3370758E-F1A6-4618-9D54-52B95DEBCA25}" srcOrd="0" destOrd="0" presId="urn:microsoft.com/office/officeart/2005/8/layout/hList1"/>
    <dgm:cxn modelId="{0159C03C-3718-40A6-A610-1074EC283A72}" type="presParOf" srcId="{103E0B32-F0F1-463D-B391-6D51136BC4DD}" destId="{AB17C55A-BF41-4E63-B302-E132DBDDE6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F074B-CC16-4468-A8D4-D36CB10A8855}">
      <dsp:nvSpPr>
        <dsp:cNvPr id="0" name=""/>
        <dsp:cNvSpPr/>
      </dsp:nvSpPr>
      <dsp:spPr>
        <a:xfrm>
          <a:off x="0" y="0"/>
          <a:ext cx="11544300" cy="599262"/>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1" i="0" kern="1200"/>
            <a:t>Infrastructure:</a:t>
          </a:r>
          <a:endParaRPr lang="en-US" sz="2400" kern="1200"/>
        </a:p>
      </dsp:txBody>
      <dsp:txXfrm>
        <a:off x="29254" y="29254"/>
        <a:ext cx="11485792" cy="540754"/>
      </dsp:txXfrm>
    </dsp:sp>
    <dsp:sp modelId="{CDB2EF6C-5CEE-4AAC-B25E-2E9DB4644650}">
      <dsp:nvSpPr>
        <dsp:cNvPr id="0" name=""/>
        <dsp:cNvSpPr/>
      </dsp:nvSpPr>
      <dsp:spPr>
        <a:xfrm>
          <a:off x="0" y="602569"/>
          <a:ext cx="11544300" cy="978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6532"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GB" sz="1800" b="0" i="0" kern="1200"/>
            <a:t>Utilize existing App Gateway for all customer traffic.</a:t>
          </a:r>
          <a:endParaRPr lang="en-US" sz="1800" kern="1200"/>
        </a:p>
        <a:p>
          <a:pPr marL="171450" lvl="1" indent="-171450" algn="l" defTabSz="800100">
            <a:lnSpc>
              <a:spcPct val="90000"/>
            </a:lnSpc>
            <a:spcBef>
              <a:spcPct val="0"/>
            </a:spcBef>
            <a:spcAft>
              <a:spcPct val="20000"/>
            </a:spcAft>
            <a:buChar char="•"/>
          </a:pPr>
          <a:r>
            <a:rPr lang="en-GB" sz="1800" b="0" i="0" kern="1200"/>
            <a:t>Minimize performance impact on App Gateway with minimal policies for container app traffic.</a:t>
          </a:r>
          <a:endParaRPr lang="en-US" sz="1800" kern="1200"/>
        </a:p>
        <a:p>
          <a:pPr marL="171450" lvl="1" indent="-171450" algn="l" defTabSz="800100">
            <a:lnSpc>
              <a:spcPct val="90000"/>
            </a:lnSpc>
            <a:spcBef>
              <a:spcPct val="0"/>
            </a:spcBef>
            <a:spcAft>
              <a:spcPct val="20000"/>
            </a:spcAft>
            <a:buChar char="•"/>
          </a:pPr>
          <a:r>
            <a:rPr lang="en-GB" sz="1800" b="0" i="0" kern="1200" dirty="0"/>
            <a:t>Isolate each customer's workload and resources from other customers.</a:t>
          </a:r>
          <a:endParaRPr lang="en-US" sz="1800" kern="1200" dirty="0"/>
        </a:p>
      </dsp:txBody>
      <dsp:txXfrm>
        <a:off x="0" y="602569"/>
        <a:ext cx="11544300" cy="978089"/>
      </dsp:txXfrm>
    </dsp:sp>
    <dsp:sp modelId="{002533E0-8F12-49B7-A6B9-34436D29C07C}">
      <dsp:nvSpPr>
        <dsp:cNvPr id="0" name=""/>
        <dsp:cNvSpPr/>
      </dsp:nvSpPr>
      <dsp:spPr>
        <a:xfrm>
          <a:off x="0" y="1580658"/>
          <a:ext cx="11544300" cy="599262"/>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1" kern="1200"/>
            <a:t>Authorization &amp; Access:</a:t>
          </a:r>
          <a:endParaRPr lang="en-US" sz="2400" kern="1200"/>
        </a:p>
      </dsp:txBody>
      <dsp:txXfrm>
        <a:off x="29254" y="1609912"/>
        <a:ext cx="11485792" cy="540754"/>
      </dsp:txXfrm>
    </dsp:sp>
    <dsp:sp modelId="{4C9448A3-EAAA-4F7E-AB1E-D6BCEDDF3F00}">
      <dsp:nvSpPr>
        <dsp:cNvPr id="0" name=""/>
        <dsp:cNvSpPr/>
      </dsp:nvSpPr>
      <dsp:spPr>
        <a:xfrm>
          <a:off x="0" y="2179920"/>
          <a:ext cx="11544300" cy="916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6532"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GB" sz="1800" kern="1200"/>
            <a:t>Separate DevOps personnel manage each customer with exclusive access rights.</a:t>
          </a:r>
          <a:endParaRPr lang="en-US" sz="1800" kern="1200"/>
        </a:p>
        <a:p>
          <a:pPr marL="171450" lvl="1" indent="-171450" algn="l" defTabSz="800100">
            <a:lnSpc>
              <a:spcPct val="90000"/>
            </a:lnSpc>
            <a:spcBef>
              <a:spcPct val="0"/>
            </a:spcBef>
            <a:spcAft>
              <a:spcPct val="20000"/>
            </a:spcAft>
            <a:buChar char="•"/>
          </a:pPr>
          <a:r>
            <a:rPr lang="en-GB" sz="1800" kern="1200" dirty="0"/>
            <a:t>Enable Container Apps to access Azure resources (Storage, SQL, Key Vault) without specifying connection    details like URLs.</a:t>
          </a:r>
          <a:endParaRPr lang="en-US" sz="1800" kern="1200" dirty="0"/>
        </a:p>
      </dsp:txBody>
      <dsp:txXfrm>
        <a:off x="0" y="2179920"/>
        <a:ext cx="11544300" cy="916958"/>
      </dsp:txXfrm>
    </dsp:sp>
    <dsp:sp modelId="{16F964D0-1448-4184-B1C6-6E1BE955CB21}">
      <dsp:nvSpPr>
        <dsp:cNvPr id="0" name=""/>
        <dsp:cNvSpPr/>
      </dsp:nvSpPr>
      <dsp:spPr>
        <a:xfrm>
          <a:off x="0" y="3096879"/>
          <a:ext cx="11544300" cy="599262"/>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1" i="0" kern="1200"/>
            <a:t>Network Management:</a:t>
          </a:r>
          <a:endParaRPr lang="en-US" sz="2400" kern="1200"/>
        </a:p>
      </dsp:txBody>
      <dsp:txXfrm>
        <a:off x="29254" y="3126133"/>
        <a:ext cx="11485792" cy="540754"/>
      </dsp:txXfrm>
    </dsp:sp>
    <dsp:sp modelId="{801D5D63-8FDF-406F-B986-4E8C27D0290E}">
      <dsp:nvSpPr>
        <dsp:cNvPr id="0" name=""/>
        <dsp:cNvSpPr/>
      </dsp:nvSpPr>
      <dsp:spPr>
        <a:xfrm>
          <a:off x="0" y="3696141"/>
          <a:ext cx="11544300" cy="4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6532"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GB" sz="1800" kern="1200" dirty="0"/>
            <a:t>Manage network traffic for each customer separately with distinct network controls.</a:t>
          </a:r>
          <a:endParaRPr lang="en-US" sz="1800" kern="1200" dirty="0"/>
        </a:p>
      </dsp:txBody>
      <dsp:txXfrm>
        <a:off x="0" y="3696141"/>
        <a:ext cx="11544300" cy="48052"/>
      </dsp:txXfrm>
    </dsp:sp>
    <dsp:sp modelId="{BC24F07D-0DD0-4CFE-9709-48B647840CBA}">
      <dsp:nvSpPr>
        <dsp:cNvPr id="0" name=""/>
        <dsp:cNvSpPr/>
      </dsp:nvSpPr>
      <dsp:spPr>
        <a:xfrm>
          <a:off x="0" y="3744194"/>
          <a:ext cx="11544300" cy="599262"/>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1" i="0" kern="1200"/>
            <a:t>Monitoring &amp; Logging:</a:t>
          </a:r>
          <a:endParaRPr lang="en-US" sz="2400" kern="1200"/>
        </a:p>
      </dsp:txBody>
      <dsp:txXfrm>
        <a:off x="29254" y="3773448"/>
        <a:ext cx="11485792" cy="540754"/>
      </dsp:txXfrm>
    </dsp:sp>
    <dsp:sp modelId="{239DF741-AB36-44C4-9049-93E6C981F003}">
      <dsp:nvSpPr>
        <dsp:cNvPr id="0" name=""/>
        <dsp:cNvSpPr/>
      </dsp:nvSpPr>
      <dsp:spPr>
        <a:xfrm>
          <a:off x="0" y="4343456"/>
          <a:ext cx="11544300" cy="916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6532"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GB" sz="1800" kern="1200"/>
            <a:t>ABC DevOps team needs separate and consolidated monitoring of each customer's infrastructure and network traffic.</a:t>
          </a:r>
          <a:endParaRPr lang="en-US" sz="1800" kern="1200"/>
        </a:p>
        <a:p>
          <a:pPr marL="171450" lvl="1" indent="-171450" algn="l" defTabSz="800100">
            <a:lnSpc>
              <a:spcPct val="90000"/>
            </a:lnSpc>
            <a:spcBef>
              <a:spcPct val="0"/>
            </a:spcBef>
            <a:spcAft>
              <a:spcPct val="20000"/>
            </a:spcAft>
            <a:buChar char="•"/>
          </a:pPr>
          <a:r>
            <a:rPr lang="en-GB" sz="1800" kern="1200"/>
            <a:t>Implement log analysis and alerting capabilities.</a:t>
          </a:r>
          <a:endParaRPr lang="en-US" sz="1800" kern="1200"/>
        </a:p>
      </dsp:txBody>
      <dsp:txXfrm>
        <a:off x="0" y="4343456"/>
        <a:ext cx="11544300" cy="9169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9123C-8788-4644-9231-359CE0B9684A}">
      <dsp:nvSpPr>
        <dsp:cNvPr id="0" name=""/>
        <dsp:cNvSpPr/>
      </dsp:nvSpPr>
      <dsp:spPr>
        <a:xfrm>
          <a:off x="44" y="26232"/>
          <a:ext cx="4273882" cy="4320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b="1" i="0" kern="1200" dirty="0"/>
            <a:t>Single Tenant Deployment</a:t>
          </a:r>
          <a:r>
            <a:rPr lang="en-GB" sz="1500" b="0" i="0" kern="1200" dirty="0"/>
            <a:t>:</a:t>
          </a:r>
          <a:endParaRPr lang="en-US" sz="1500" kern="1200" dirty="0"/>
        </a:p>
      </dsp:txBody>
      <dsp:txXfrm>
        <a:off x="44" y="26232"/>
        <a:ext cx="4273882" cy="432000"/>
      </dsp:txXfrm>
    </dsp:sp>
    <dsp:sp modelId="{A3B105EA-5057-4FAD-BBA3-A11826613635}">
      <dsp:nvSpPr>
        <dsp:cNvPr id="0" name=""/>
        <dsp:cNvSpPr/>
      </dsp:nvSpPr>
      <dsp:spPr>
        <a:xfrm>
          <a:off x="44" y="458232"/>
          <a:ext cx="4273882" cy="2377856"/>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b="0" i="0" kern="1200"/>
            <a:t>All resources and workloads are deployed within a single AKS cluster.</a:t>
          </a:r>
          <a:endParaRPr lang="en-US" sz="1500" kern="1200"/>
        </a:p>
        <a:p>
          <a:pPr marL="114300" lvl="1" indent="-114300" algn="l" defTabSz="666750">
            <a:lnSpc>
              <a:spcPct val="90000"/>
            </a:lnSpc>
            <a:spcBef>
              <a:spcPct val="0"/>
            </a:spcBef>
            <a:spcAft>
              <a:spcPct val="15000"/>
            </a:spcAft>
            <a:buChar char="•"/>
          </a:pPr>
          <a:r>
            <a:rPr lang="en-GB" sz="1500" b="0" i="0" kern="1200"/>
            <a:t>Suitable for small teams or organizations with a single application or workload.</a:t>
          </a:r>
          <a:endParaRPr lang="en-US" sz="1500" kern="1200"/>
        </a:p>
      </dsp:txBody>
      <dsp:txXfrm>
        <a:off x="44" y="458232"/>
        <a:ext cx="4273882" cy="2377856"/>
      </dsp:txXfrm>
    </dsp:sp>
    <dsp:sp modelId="{30A4E8CE-DB8A-4D5B-AD29-B3499FC5EBA0}">
      <dsp:nvSpPr>
        <dsp:cNvPr id="0" name=""/>
        <dsp:cNvSpPr/>
      </dsp:nvSpPr>
      <dsp:spPr>
        <a:xfrm>
          <a:off x="4872270" y="26232"/>
          <a:ext cx="4273882" cy="4320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b="1" i="0" kern="1200"/>
            <a:t>Multi-Tenant Deployment</a:t>
          </a:r>
          <a:r>
            <a:rPr lang="en-GB" sz="1500" b="0" i="0" kern="1200"/>
            <a:t>:</a:t>
          </a:r>
          <a:endParaRPr lang="en-US" sz="1500" kern="1200"/>
        </a:p>
      </dsp:txBody>
      <dsp:txXfrm>
        <a:off x="4872270" y="26232"/>
        <a:ext cx="4273882" cy="432000"/>
      </dsp:txXfrm>
    </dsp:sp>
    <dsp:sp modelId="{8FF8006C-63CA-49D0-A370-E62AEB50A778}">
      <dsp:nvSpPr>
        <dsp:cNvPr id="0" name=""/>
        <dsp:cNvSpPr/>
      </dsp:nvSpPr>
      <dsp:spPr>
        <a:xfrm>
          <a:off x="4872270" y="458232"/>
          <a:ext cx="4273882" cy="2377856"/>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b="0" i="0" kern="1200"/>
            <a:t>Multiple tenants share the same AKS cluster, with each tenant isolated within its own namespace.</a:t>
          </a:r>
          <a:endParaRPr lang="en-US" sz="1500" kern="1200"/>
        </a:p>
        <a:p>
          <a:pPr marL="114300" lvl="1" indent="-114300" algn="l" defTabSz="666750">
            <a:lnSpc>
              <a:spcPct val="90000"/>
            </a:lnSpc>
            <a:spcBef>
              <a:spcPct val="0"/>
            </a:spcBef>
            <a:spcAft>
              <a:spcPct val="15000"/>
            </a:spcAft>
            <a:buChar char="•"/>
          </a:pPr>
          <a:r>
            <a:rPr lang="en-GB" sz="1500" b="0" i="0" kern="1200"/>
            <a:t>Suitable for scenarios where multiple teams or departments need to deploy their applications on a shared infrastructure.</a:t>
          </a:r>
          <a:endParaRPr lang="en-US" sz="1500" kern="1200"/>
        </a:p>
        <a:p>
          <a:pPr marL="114300" lvl="1" indent="-114300" algn="l" defTabSz="666750">
            <a:lnSpc>
              <a:spcPct val="90000"/>
            </a:lnSpc>
            <a:spcBef>
              <a:spcPct val="0"/>
            </a:spcBef>
            <a:spcAft>
              <a:spcPct val="15000"/>
            </a:spcAft>
            <a:buChar char="•"/>
          </a:pPr>
          <a:r>
            <a:rPr lang="en-GB" sz="1500" b="0" i="0" kern="1200"/>
            <a:t>Requires careful resource management, access control, and network policies to ensure isolation and security between tenants.</a:t>
          </a:r>
          <a:endParaRPr lang="en-US" sz="1500" kern="1200"/>
        </a:p>
      </dsp:txBody>
      <dsp:txXfrm>
        <a:off x="4872270" y="458232"/>
        <a:ext cx="4273882" cy="2377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944CF-1B7F-4518-8D24-6317D5DB08FE}">
      <dsp:nvSpPr>
        <dsp:cNvPr id="0" name=""/>
        <dsp:cNvSpPr/>
      </dsp:nvSpPr>
      <dsp:spPr>
        <a:xfrm>
          <a:off x="42" y="29422"/>
          <a:ext cx="4056130" cy="5760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i="0" kern="1200"/>
            <a:t>Single Team Deployment</a:t>
          </a:r>
          <a:r>
            <a:rPr lang="en-GB" sz="2000" b="0" i="0" kern="1200"/>
            <a:t>:</a:t>
          </a:r>
          <a:endParaRPr lang="en-US" sz="2000" kern="1200"/>
        </a:p>
      </dsp:txBody>
      <dsp:txXfrm>
        <a:off x="42" y="29422"/>
        <a:ext cx="4056130" cy="576000"/>
      </dsp:txXfrm>
    </dsp:sp>
    <dsp:sp modelId="{283058A4-B1D9-4E70-AF96-AD9E87F51071}">
      <dsp:nvSpPr>
        <dsp:cNvPr id="0" name=""/>
        <dsp:cNvSpPr/>
      </dsp:nvSpPr>
      <dsp:spPr>
        <a:xfrm>
          <a:off x="42" y="605422"/>
          <a:ext cx="4056130" cy="444346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b="0" i="0" kern="1200"/>
            <a:t>Each development team or department has its own dedicated AKS cluster.</a:t>
          </a:r>
          <a:endParaRPr lang="en-US" sz="2000" kern="1200"/>
        </a:p>
        <a:p>
          <a:pPr marL="228600" lvl="1" indent="-228600" algn="l" defTabSz="889000">
            <a:lnSpc>
              <a:spcPct val="90000"/>
            </a:lnSpc>
            <a:spcBef>
              <a:spcPct val="0"/>
            </a:spcBef>
            <a:spcAft>
              <a:spcPct val="15000"/>
            </a:spcAft>
            <a:buChar char="•"/>
          </a:pPr>
          <a:r>
            <a:rPr lang="en-GB" sz="2000" b="0" i="0" kern="1200"/>
            <a:t>Provides complete isolation between teams, allowing them to manage their own cluster resources independently.</a:t>
          </a:r>
          <a:endParaRPr lang="en-US" sz="2000" kern="1200"/>
        </a:p>
        <a:p>
          <a:pPr marL="228600" lvl="1" indent="-228600" algn="l" defTabSz="889000">
            <a:lnSpc>
              <a:spcPct val="90000"/>
            </a:lnSpc>
            <a:spcBef>
              <a:spcPct val="0"/>
            </a:spcBef>
            <a:spcAft>
              <a:spcPct val="15000"/>
            </a:spcAft>
            <a:buChar char="•"/>
          </a:pPr>
          <a:r>
            <a:rPr lang="en-GB" sz="2000" b="0" i="0" kern="1200"/>
            <a:t>Suitable for larger organizations with multiple teams working on different projects with distinct requirements.</a:t>
          </a:r>
          <a:endParaRPr lang="en-US" sz="2000" kern="1200"/>
        </a:p>
      </dsp:txBody>
      <dsp:txXfrm>
        <a:off x="42" y="605422"/>
        <a:ext cx="4056130" cy="4443468"/>
      </dsp:txXfrm>
    </dsp:sp>
    <dsp:sp modelId="{3370758E-F1A6-4618-9D54-52B95DEBCA25}">
      <dsp:nvSpPr>
        <dsp:cNvPr id="0" name=""/>
        <dsp:cNvSpPr/>
      </dsp:nvSpPr>
      <dsp:spPr>
        <a:xfrm>
          <a:off x="4624031" y="29422"/>
          <a:ext cx="4056130" cy="5760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i="0" kern="1200"/>
            <a:t>Multi-Team Deployment</a:t>
          </a:r>
          <a:r>
            <a:rPr lang="en-GB" sz="2000" b="0" i="0" kern="1200"/>
            <a:t>:</a:t>
          </a:r>
          <a:endParaRPr lang="en-US" sz="2000" kern="1200"/>
        </a:p>
      </dsp:txBody>
      <dsp:txXfrm>
        <a:off x="4624031" y="29422"/>
        <a:ext cx="4056130" cy="576000"/>
      </dsp:txXfrm>
    </dsp:sp>
    <dsp:sp modelId="{AB17C55A-BF41-4E63-B302-E132DBDDE640}">
      <dsp:nvSpPr>
        <dsp:cNvPr id="0" name=""/>
        <dsp:cNvSpPr/>
      </dsp:nvSpPr>
      <dsp:spPr>
        <a:xfrm>
          <a:off x="4624031" y="605422"/>
          <a:ext cx="4056130" cy="444346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b="0" i="0" kern="1200"/>
            <a:t>Multiple development teams or departments share the same AKS cluster, with each team having its own namespace.</a:t>
          </a:r>
          <a:endParaRPr lang="en-US" sz="2000" kern="1200"/>
        </a:p>
        <a:p>
          <a:pPr marL="228600" lvl="1" indent="-228600" algn="l" defTabSz="889000">
            <a:lnSpc>
              <a:spcPct val="90000"/>
            </a:lnSpc>
            <a:spcBef>
              <a:spcPct val="0"/>
            </a:spcBef>
            <a:spcAft>
              <a:spcPct val="15000"/>
            </a:spcAft>
            <a:buChar char="•"/>
          </a:pPr>
          <a:r>
            <a:rPr lang="en-GB" sz="2000" b="0" i="0" kern="1200"/>
            <a:t>Offers a balance between resource utilization and isolation, allowing teams to share cluster resources while maintaining some level of separation.</a:t>
          </a:r>
          <a:endParaRPr lang="en-US" sz="2000" kern="1200"/>
        </a:p>
        <a:p>
          <a:pPr marL="228600" lvl="1" indent="-228600" algn="l" defTabSz="889000">
            <a:lnSpc>
              <a:spcPct val="90000"/>
            </a:lnSpc>
            <a:spcBef>
              <a:spcPct val="0"/>
            </a:spcBef>
            <a:spcAft>
              <a:spcPct val="15000"/>
            </a:spcAft>
            <a:buChar char="•"/>
          </a:pPr>
          <a:r>
            <a:rPr lang="en-GB" sz="2000" b="0" i="0" kern="1200"/>
            <a:t>Requires coordination between teams for resource allocation and access control.</a:t>
          </a:r>
          <a:endParaRPr lang="en-US" sz="2000" kern="1200"/>
        </a:p>
      </dsp:txBody>
      <dsp:txXfrm>
        <a:off x="4624031" y="605422"/>
        <a:ext cx="4056130" cy="44434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8D156-4B2E-4C57-9C33-59F659D18680}" type="datetimeFigureOut">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4D7BB-47DA-46D4-B152-A08B9EBCF1F1}" type="slidenum">
              <a:rPr lang="en-US" smtClean="0"/>
              <a:t>‹#›</a:t>
            </a:fld>
            <a:endParaRPr lang="en-US"/>
          </a:p>
        </p:txBody>
      </p:sp>
    </p:spTree>
    <p:extLst>
      <p:ext uri="{BB962C8B-B14F-4D97-AF65-F5344CB8AC3E}">
        <p14:creationId xmlns:p14="http://schemas.microsoft.com/office/powerpoint/2010/main" val="46254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kubernetes.io/docs/concepts/security/multi-tenancy/#multiple-customer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Learn modules are part of the </a:t>
            </a:r>
            <a:r>
              <a:rPr lang="en-US" b="1" i="0" dirty="0">
                <a:solidFill>
                  <a:srgbClr val="171717"/>
                </a:solidFill>
                <a:effectLst/>
                <a:latin typeface="Segoe UI" panose="020B0502040204020203" pitchFamily="34" charset="0"/>
              </a:rPr>
              <a:t>AZ-204: </a:t>
            </a:r>
            <a:r>
              <a:rPr lang="en-US" b="1" i="0" dirty="0">
                <a:solidFill>
                  <a:srgbClr val="E6E6E6"/>
                </a:solidFill>
                <a:effectLst/>
                <a:latin typeface="Segoe UI" panose="020B0502040204020203" pitchFamily="34" charset="0"/>
              </a:rPr>
              <a:t>Implement Azure App Service web apps</a:t>
            </a:r>
            <a:r>
              <a:rPr lang="en-US" b="0" i="0" dirty="0">
                <a:solidFill>
                  <a:srgbClr val="171717"/>
                </a:solidFill>
                <a:effectLst/>
                <a:latin typeface="Segoe UI" panose="020B0502040204020203" pitchFamily="34" charset="0"/>
              </a:rPr>
              <a:t> (</a:t>
            </a:r>
            <a:r>
              <a:rPr lang="en-US" dirty="0"/>
              <a:t>https://learn.microsoft.com/training/paths/create-azure-app-service-web-apps/</a:t>
            </a:r>
            <a:r>
              <a:rPr lang="en-US" b="0" i="0" dirty="0">
                <a:solidFill>
                  <a:srgbClr val="171717"/>
                </a:solidFill>
                <a:effectLst/>
                <a:latin typeface="Segoe UI" panose="020B0502040204020203" pitchFamily="34" charset="0"/>
              </a:rPr>
              <a:t>) learning path. </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a:t>
            </a:fld>
            <a:endParaRPr lang="en-US"/>
          </a:p>
        </p:txBody>
      </p:sp>
    </p:spTree>
    <p:extLst>
      <p:ext uri="{BB962C8B-B14F-4D97-AF65-F5344CB8AC3E}">
        <p14:creationId xmlns:p14="http://schemas.microsoft.com/office/powerpoint/2010/main" val="426223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spcBef>
                <a:spcPts val="0"/>
              </a:spcBef>
              <a:spcAft>
                <a:spcPts val="0"/>
              </a:spcAft>
            </a:pPr>
            <a:r>
              <a:rPr lang="en-GB" b="0" i="0" dirty="0">
                <a:solidFill>
                  <a:srgbClr val="2D2D2D"/>
                </a:solidFill>
                <a:effectLst/>
                <a:latin typeface="Calibri" panose="020F0502020204030204" pitchFamily="34" charset="0"/>
              </a:rPr>
              <a:t>The following are the characteristics…</a:t>
            </a:r>
          </a:p>
          <a:p>
            <a:pPr marL="0" marR="0" algn="l">
              <a:spcBef>
                <a:spcPts val="0"/>
              </a:spcBef>
              <a:spcAft>
                <a:spcPts val="0"/>
              </a:spcAft>
            </a:pPr>
            <a:r>
              <a:rPr lang="en-GB" sz="1800" b="0" i="0" dirty="0">
                <a:solidFill>
                  <a:srgbClr val="2D2D2D"/>
                </a:solidFill>
                <a:effectLst/>
                <a:latin typeface="Calibri" panose="020F0502020204030204" pitchFamily="34" charset="0"/>
              </a:rPr>
              <a:t> </a:t>
            </a:r>
            <a:endParaRPr lang="en-GB" b="0" i="0" dirty="0">
              <a:solidFill>
                <a:srgbClr val="2D2D2D"/>
              </a:solidFill>
              <a:effectLst/>
              <a:latin typeface="Calibri" panose="020F0502020204030204" pitchFamily="34"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1.</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Single AKS Cluster resulting in lesser </a:t>
            </a:r>
            <a:r>
              <a:rPr lang="en-GB" b="0" i="0" dirty="0" err="1">
                <a:solidFill>
                  <a:srgbClr val="2D2D2D"/>
                </a:solidFill>
                <a:effectLst/>
                <a:latin typeface="Calibri" panose="020F0502020204030204" pitchFamily="34" charset="0"/>
              </a:rPr>
              <a:t>mgmt</a:t>
            </a:r>
            <a:r>
              <a:rPr lang="en-GB" b="0" i="0" dirty="0">
                <a:solidFill>
                  <a:srgbClr val="2D2D2D"/>
                </a:solidFill>
                <a:effectLst/>
                <a:latin typeface="Calibri" panose="020F0502020204030204" pitchFamily="34" charset="0"/>
              </a:rPr>
              <a:t> overheads</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2.</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Namespace are the levels of isolations</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3.</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Storage instances are all shared</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4.</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Need for high levels of security posturing</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5.</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Need for quota to reduce noisy neighbour problem</a:t>
            </a:r>
            <a:endParaRPr lang="en-GB" b="0" i="0" dirty="0">
              <a:solidFill>
                <a:srgbClr val="2D2D2D"/>
              </a:solidFill>
              <a:effectLst/>
              <a:latin typeface="Times New Roman" panose="02020603050405020304" pitchFamily="18" charset="0"/>
            </a:endParaRPr>
          </a:p>
          <a:p>
            <a:pPr marL="0" marR="0" algn="l">
              <a:spcBef>
                <a:spcPts val="0"/>
              </a:spcBef>
              <a:spcAft>
                <a:spcPts val="0"/>
              </a:spcAft>
            </a:pPr>
            <a:r>
              <a:rPr lang="en-GB" b="1" i="0" dirty="0">
                <a:solidFill>
                  <a:srgbClr val="2D2D2D"/>
                </a:solidFill>
                <a:effectLst/>
                <a:latin typeface="Calibri" panose="020F0502020204030204" pitchFamily="34" charset="0"/>
              </a:rPr>
              <a:t> </a:t>
            </a:r>
            <a:endParaRPr lang="en-GB" b="0" i="0" dirty="0">
              <a:solidFill>
                <a:srgbClr val="2D2D2D"/>
              </a:solidFill>
              <a:effectLst/>
              <a:latin typeface="Calibri" panose="020F0502020204030204" pitchFamily="34" charset="0"/>
            </a:endParaRPr>
          </a:p>
          <a:p>
            <a:pPr marL="0" marR="0" algn="l">
              <a:spcBef>
                <a:spcPts val="0"/>
              </a:spcBef>
              <a:spcAft>
                <a:spcPts val="0"/>
              </a:spcAft>
            </a:pPr>
            <a:r>
              <a:rPr lang="en-GB" b="0" i="0" dirty="0">
                <a:solidFill>
                  <a:srgbClr val="2D2D2D"/>
                </a:solidFill>
                <a:effectLst/>
                <a:latin typeface="Calibri" panose="020F0502020204030204" pitchFamily="34" charset="0"/>
              </a:rPr>
              <a:t>Pros:</a:t>
            </a:r>
          </a:p>
          <a:p>
            <a:pPr marL="457200" marR="0" indent="-228600" algn="l">
              <a:spcBef>
                <a:spcPts val="0"/>
              </a:spcBef>
              <a:spcAft>
                <a:spcPts val="0"/>
              </a:spcAft>
            </a:pPr>
            <a:r>
              <a:rPr lang="en-GB" b="0" i="0" dirty="0">
                <a:solidFill>
                  <a:srgbClr val="2D2D2D"/>
                </a:solidFill>
                <a:effectLst/>
                <a:latin typeface="Calibri" panose="020F0502020204030204" pitchFamily="34" charset="0"/>
              </a:rPr>
              <a:t>1.</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Consolidation of resources and best cost optimization model</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2.</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Brings high level of resource utilization</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3.</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Reduces the overhead of managing multiple AKS clusters</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4.</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With AKS and Kubernetes API brings in higher levels of scale</a:t>
            </a:r>
            <a:endParaRPr lang="en-GB" b="0" i="0" dirty="0">
              <a:solidFill>
                <a:srgbClr val="2D2D2D"/>
              </a:solidFill>
              <a:effectLst/>
              <a:latin typeface="Times New Roman" panose="02020603050405020304" pitchFamily="18" charset="0"/>
            </a:endParaRPr>
          </a:p>
          <a:p>
            <a:pPr marL="0" marR="0" algn="l">
              <a:spcBef>
                <a:spcPts val="0"/>
              </a:spcBef>
              <a:spcAft>
                <a:spcPts val="0"/>
              </a:spcAft>
            </a:pPr>
            <a:r>
              <a:rPr lang="en-GB" b="0" i="0" dirty="0">
                <a:solidFill>
                  <a:srgbClr val="2D2D2D"/>
                </a:solidFill>
                <a:effectLst/>
                <a:latin typeface="Calibri" panose="020F0502020204030204" pitchFamily="34" charset="0"/>
              </a:rPr>
              <a:t> </a:t>
            </a:r>
          </a:p>
          <a:p>
            <a:pPr marL="0" marR="0" algn="l">
              <a:spcBef>
                <a:spcPts val="0"/>
              </a:spcBef>
              <a:spcAft>
                <a:spcPts val="0"/>
              </a:spcAft>
            </a:pPr>
            <a:r>
              <a:rPr lang="en-GB" b="0" i="0" dirty="0">
                <a:solidFill>
                  <a:srgbClr val="2D2D2D"/>
                </a:solidFill>
                <a:effectLst/>
                <a:latin typeface="Calibri" panose="020F0502020204030204" pitchFamily="34" charset="0"/>
              </a:rPr>
              <a:t>Cons:</a:t>
            </a:r>
          </a:p>
          <a:p>
            <a:pPr marL="457200" marR="0" indent="-228600" algn="l">
              <a:spcBef>
                <a:spcPts val="0"/>
              </a:spcBef>
              <a:spcAft>
                <a:spcPts val="0"/>
              </a:spcAft>
            </a:pPr>
            <a:r>
              <a:rPr lang="en-GB" b="0" i="0" dirty="0">
                <a:solidFill>
                  <a:srgbClr val="2D2D2D"/>
                </a:solidFill>
                <a:effectLst/>
                <a:latin typeface="Calibri" panose="020F0502020204030204" pitchFamily="34" charset="0"/>
              </a:rPr>
              <a:t>1.</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Complex and requires a mature team to manage this ecosystem</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2.</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Needs higher degree of skills to enforce security and isolation</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3.</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Higher risk of noisy </a:t>
            </a:r>
            <a:r>
              <a:rPr lang="en-GB" b="0" i="0" dirty="0" err="1">
                <a:solidFill>
                  <a:srgbClr val="2D2D2D"/>
                </a:solidFill>
                <a:effectLst/>
                <a:latin typeface="Calibri" panose="020F0502020204030204" pitchFamily="34" charset="0"/>
              </a:rPr>
              <a:t>neighbor</a:t>
            </a:r>
            <a:r>
              <a:rPr lang="en-GB" b="0" i="0" dirty="0">
                <a:solidFill>
                  <a:srgbClr val="2D2D2D"/>
                </a:solidFill>
                <a:effectLst/>
                <a:latin typeface="Calibri" panose="020F0502020204030204" pitchFamily="34" charset="0"/>
              </a:rPr>
              <a:t> issue</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4.</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This requires Infosec approval to have the data of different customers in the same DB</a:t>
            </a:r>
            <a:endParaRPr lang="en-GB" b="0" i="0" dirty="0">
              <a:solidFill>
                <a:srgbClr val="2D2D2D"/>
              </a:solidFill>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12</a:t>
            </a:fld>
            <a:endParaRPr lang="en-US"/>
          </a:p>
        </p:txBody>
      </p:sp>
    </p:spTree>
    <p:extLst>
      <p:ext uri="{BB962C8B-B14F-4D97-AF65-F5344CB8AC3E}">
        <p14:creationId xmlns:p14="http://schemas.microsoft.com/office/powerpoint/2010/main" val="2703893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28600" algn="l">
              <a:spcBef>
                <a:spcPts val="0"/>
              </a:spcBef>
              <a:spcAft>
                <a:spcPts val="0"/>
              </a:spcAft>
            </a:pPr>
            <a:r>
              <a:rPr lang="en-GB" b="0" i="0" dirty="0">
                <a:solidFill>
                  <a:srgbClr val="2D2D2D"/>
                </a:solidFill>
                <a:effectLst/>
                <a:latin typeface="Calibri" panose="020F0502020204030204" pitchFamily="34" charset="0"/>
              </a:rPr>
              <a:t>1.      Single AKS Cluster</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2.</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Namespace are the levels of isolations for Tenants from an App side</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3.</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Data level isolation for each tenant</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4.</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Need for high levels of security posturing for the code</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5.</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Need for quota to reduce noisy neighbour problem</a:t>
            </a:r>
            <a:endParaRPr lang="en-GB" b="0" i="0" dirty="0">
              <a:solidFill>
                <a:srgbClr val="2D2D2D"/>
              </a:solidFill>
              <a:effectLst/>
              <a:latin typeface="Times New Roman" panose="02020603050405020304" pitchFamily="18" charset="0"/>
            </a:endParaRPr>
          </a:p>
          <a:p>
            <a:pPr marL="0" marR="0" algn="l">
              <a:spcBef>
                <a:spcPts val="0"/>
              </a:spcBef>
              <a:spcAft>
                <a:spcPts val="0"/>
              </a:spcAft>
            </a:pPr>
            <a:r>
              <a:rPr lang="en-GB" b="1" i="0" dirty="0">
                <a:solidFill>
                  <a:srgbClr val="2D2D2D"/>
                </a:solidFill>
                <a:effectLst/>
                <a:latin typeface="Calibri" panose="020F0502020204030204" pitchFamily="34" charset="0"/>
              </a:rPr>
              <a:t> </a:t>
            </a:r>
            <a:endParaRPr lang="en-GB" b="0" i="0" dirty="0">
              <a:solidFill>
                <a:srgbClr val="2D2D2D"/>
              </a:solidFill>
              <a:effectLst/>
              <a:latin typeface="Calibri" panose="020F0502020204030204" pitchFamily="34" charset="0"/>
            </a:endParaRPr>
          </a:p>
          <a:p>
            <a:pPr marL="0" marR="0" algn="l">
              <a:spcBef>
                <a:spcPts val="0"/>
              </a:spcBef>
              <a:spcAft>
                <a:spcPts val="0"/>
              </a:spcAft>
            </a:pPr>
            <a:r>
              <a:rPr lang="en-GB" b="0" i="0" dirty="0">
                <a:solidFill>
                  <a:srgbClr val="2D2D2D"/>
                </a:solidFill>
                <a:effectLst/>
                <a:latin typeface="Calibri" panose="020F0502020204030204" pitchFamily="34" charset="0"/>
              </a:rPr>
              <a:t>Pros:</a:t>
            </a:r>
          </a:p>
          <a:p>
            <a:pPr marL="457200" marR="0" indent="-228600" algn="l">
              <a:spcBef>
                <a:spcPts val="0"/>
              </a:spcBef>
              <a:spcAft>
                <a:spcPts val="0"/>
              </a:spcAft>
            </a:pPr>
            <a:r>
              <a:rPr lang="en-GB" b="0" i="0" dirty="0">
                <a:solidFill>
                  <a:srgbClr val="2D2D2D"/>
                </a:solidFill>
                <a:effectLst/>
                <a:latin typeface="Calibri" panose="020F0502020204030204" pitchFamily="34" charset="0"/>
              </a:rPr>
              <a:t>1.</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Consolidation of resources at the App level while isolation at the data level</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2.</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Brings high level of resource utilization</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3.</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With AKS and Kubernetes API brings in higher levels of scale</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4.</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This is an ideal model for multitenancy as the customer data is physically isolated in different DB yet there is an overall sharing of App resources</a:t>
            </a:r>
            <a:endParaRPr lang="en-GB" b="0" i="0" dirty="0">
              <a:solidFill>
                <a:srgbClr val="2D2D2D"/>
              </a:solidFill>
              <a:effectLst/>
              <a:latin typeface="Times New Roman" panose="02020603050405020304" pitchFamily="18" charset="0"/>
            </a:endParaRPr>
          </a:p>
          <a:p>
            <a:pPr marL="0" marR="0" algn="l">
              <a:spcBef>
                <a:spcPts val="0"/>
              </a:spcBef>
              <a:spcAft>
                <a:spcPts val="0"/>
              </a:spcAft>
            </a:pPr>
            <a:r>
              <a:rPr lang="en-GB" b="0" i="0" dirty="0">
                <a:solidFill>
                  <a:srgbClr val="2D2D2D"/>
                </a:solidFill>
                <a:effectLst/>
                <a:latin typeface="Calibri" panose="020F0502020204030204" pitchFamily="34" charset="0"/>
              </a:rPr>
              <a:t> </a:t>
            </a:r>
          </a:p>
          <a:p>
            <a:pPr marL="0" marR="0" algn="l">
              <a:spcBef>
                <a:spcPts val="0"/>
              </a:spcBef>
              <a:spcAft>
                <a:spcPts val="0"/>
              </a:spcAft>
            </a:pPr>
            <a:r>
              <a:rPr lang="en-GB" b="0" i="0" dirty="0">
                <a:solidFill>
                  <a:srgbClr val="2D2D2D"/>
                </a:solidFill>
                <a:effectLst/>
                <a:latin typeface="Calibri" panose="020F0502020204030204" pitchFamily="34" charset="0"/>
              </a:rPr>
              <a:t>Cons:</a:t>
            </a:r>
          </a:p>
          <a:p>
            <a:pPr marL="457200" marR="0" indent="-228600" algn="l">
              <a:spcBef>
                <a:spcPts val="0"/>
              </a:spcBef>
              <a:spcAft>
                <a:spcPts val="0"/>
              </a:spcAft>
            </a:pPr>
            <a:r>
              <a:rPr lang="en-GB" b="0" i="0" dirty="0">
                <a:solidFill>
                  <a:srgbClr val="2D2D2D"/>
                </a:solidFill>
                <a:effectLst/>
                <a:latin typeface="Calibri" panose="020F0502020204030204" pitchFamily="34" charset="0"/>
              </a:rPr>
              <a:t>5.</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Complex and requires a mature team to manage this ecosystem</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6.</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Needs higher degree of skills to enforce security and isolation</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7.</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Higher risk of noisy neighbour issue</a:t>
            </a:r>
            <a:endParaRPr lang="en-GB" b="0" i="0" dirty="0">
              <a:solidFill>
                <a:srgbClr val="2D2D2D"/>
              </a:solidFill>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13</a:t>
            </a:fld>
            <a:endParaRPr lang="en-US"/>
          </a:p>
        </p:txBody>
      </p:sp>
    </p:spTree>
    <p:extLst>
      <p:ext uri="{BB962C8B-B14F-4D97-AF65-F5344CB8AC3E}">
        <p14:creationId xmlns:p14="http://schemas.microsoft.com/office/powerpoint/2010/main" val="93711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28600" algn="l">
              <a:spcBef>
                <a:spcPts val="0"/>
              </a:spcBef>
              <a:spcAft>
                <a:spcPts val="0"/>
              </a:spcAft>
            </a:pPr>
            <a:r>
              <a:rPr lang="en-GB" b="0" i="0" dirty="0">
                <a:solidFill>
                  <a:srgbClr val="2D2D2D"/>
                </a:solidFill>
                <a:effectLst/>
                <a:latin typeface="Calibri" panose="020F0502020204030204" pitchFamily="34" charset="0"/>
              </a:rPr>
              <a:t>1.</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More than one AKS Clusters depending on the demands of the customer for isolation</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2.</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Cluster and Namespaces levels of isolations for Tenants from an App side</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3.</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DB Instance and Database level isolation for data for tenants depending on the needs</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4.</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Need for high levels of security posturing and quota for reducing noisy neighbours for namespace level isolations</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5.</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Significant overhead to management as there are multiple clusters. </a:t>
            </a:r>
            <a:endParaRPr lang="en-GB" b="0" i="0" dirty="0">
              <a:solidFill>
                <a:srgbClr val="2D2D2D"/>
              </a:solidFill>
              <a:effectLst/>
              <a:latin typeface="Times New Roman" panose="02020603050405020304" pitchFamily="18" charset="0"/>
            </a:endParaRPr>
          </a:p>
          <a:p>
            <a:pPr marL="0" marR="0" algn="l">
              <a:spcBef>
                <a:spcPts val="0"/>
              </a:spcBef>
              <a:spcAft>
                <a:spcPts val="0"/>
              </a:spcAft>
            </a:pPr>
            <a:r>
              <a:rPr lang="en-GB" b="1" i="0" dirty="0">
                <a:solidFill>
                  <a:srgbClr val="2D2D2D"/>
                </a:solidFill>
                <a:effectLst/>
                <a:latin typeface="Calibri" panose="020F0502020204030204" pitchFamily="34" charset="0"/>
              </a:rPr>
              <a:t> </a:t>
            </a:r>
            <a:endParaRPr lang="en-GB" b="0" i="0" dirty="0">
              <a:solidFill>
                <a:srgbClr val="2D2D2D"/>
              </a:solidFill>
              <a:effectLst/>
              <a:latin typeface="Calibri" panose="020F0502020204030204" pitchFamily="34" charset="0"/>
            </a:endParaRPr>
          </a:p>
          <a:p>
            <a:pPr marL="0" marR="0" algn="l">
              <a:spcBef>
                <a:spcPts val="0"/>
              </a:spcBef>
              <a:spcAft>
                <a:spcPts val="0"/>
              </a:spcAft>
            </a:pPr>
            <a:r>
              <a:rPr lang="en-GB" b="0" i="0" dirty="0">
                <a:solidFill>
                  <a:srgbClr val="2D2D2D"/>
                </a:solidFill>
                <a:effectLst/>
                <a:latin typeface="Calibri" panose="020F0502020204030204" pitchFamily="34" charset="0"/>
              </a:rPr>
              <a:t>Pros:</a:t>
            </a:r>
          </a:p>
          <a:p>
            <a:pPr marL="457200" marR="0" indent="-228600" algn="l">
              <a:spcBef>
                <a:spcPts val="0"/>
              </a:spcBef>
              <a:spcAft>
                <a:spcPts val="0"/>
              </a:spcAft>
            </a:pPr>
            <a:r>
              <a:rPr lang="en-GB" b="0" i="0" dirty="0">
                <a:solidFill>
                  <a:srgbClr val="2D2D2D"/>
                </a:solidFill>
                <a:effectLst/>
                <a:latin typeface="Calibri" panose="020F0502020204030204" pitchFamily="34" charset="0"/>
              </a:rPr>
              <a:t>1.</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Higher levels of isolation results in better performance and r</a:t>
            </a:r>
            <a:r>
              <a:rPr lang="en-GB" b="0" i="0" dirty="0">
                <a:solidFill>
                  <a:srgbClr val="2D2D2D"/>
                </a:solidFill>
                <a:effectLst/>
                <a:latin typeface="Times New Roman" panose="02020603050405020304" pitchFamily="18" charset="0"/>
              </a:rPr>
              <a:t>educed noisy neighbour issue</a:t>
            </a:r>
          </a:p>
          <a:p>
            <a:pPr marL="457200" marR="0" indent="-228600" algn="l">
              <a:spcBef>
                <a:spcPts val="0"/>
              </a:spcBef>
              <a:spcAft>
                <a:spcPts val="0"/>
              </a:spcAft>
            </a:pPr>
            <a:r>
              <a:rPr lang="en-GB" b="0" i="0" dirty="0">
                <a:solidFill>
                  <a:srgbClr val="2D2D2D"/>
                </a:solidFill>
                <a:effectLst/>
                <a:latin typeface="Calibri" panose="020F0502020204030204" pitchFamily="34" charset="0"/>
              </a:rPr>
              <a:t>2.</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Easier to setup and operate as there security postering and policy need not be so complex</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3.</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This is an ideal model for customer data that demand physically separate code and data</a:t>
            </a:r>
            <a:endParaRPr lang="en-GB" b="0" i="0" dirty="0">
              <a:solidFill>
                <a:srgbClr val="2D2D2D"/>
              </a:solidFill>
              <a:effectLst/>
              <a:latin typeface="Times New Roman" panose="02020603050405020304" pitchFamily="18" charset="0"/>
            </a:endParaRPr>
          </a:p>
          <a:p>
            <a:pPr marL="457200" marR="0" algn="l">
              <a:spcBef>
                <a:spcPts val="0"/>
              </a:spcBef>
              <a:spcAft>
                <a:spcPts val="0"/>
              </a:spcAft>
            </a:pPr>
            <a:r>
              <a:rPr lang="en-GB" b="0" i="0" dirty="0">
                <a:solidFill>
                  <a:srgbClr val="2D2D2D"/>
                </a:solidFill>
                <a:effectLst/>
                <a:latin typeface="Calibri" panose="020F0502020204030204" pitchFamily="34" charset="0"/>
              </a:rPr>
              <a:t> </a:t>
            </a:r>
            <a:endParaRPr lang="en-GB" b="0" i="0" dirty="0">
              <a:solidFill>
                <a:srgbClr val="2D2D2D"/>
              </a:solidFill>
              <a:effectLst/>
              <a:latin typeface="Times New Roman" panose="02020603050405020304" pitchFamily="18" charset="0"/>
            </a:endParaRPr>
          </a:p>
          <a:p>
            <a:pPr marL="0" marR="0" algn="l">
              <a:spcBef>
                <a:spcPts val="0"/>
              </a:spcBef>
              <a:spcAft>
                <a:spcPts val="0"/>
              </a:spcAft>
            </a:pPr>
            <a:r>
              <a:rPr lang="en-GB" b="0" i="0" dirty="0">
                <a:solidFill>
                  <a:srgbClr val="2D2D2D"/>
                </a:solidFill>
                <a:effectLst/>
                <a:latin typeface="Calibri" panose="020F0502020204030204" pitchFamily="34" charset="0"/>
              </a:rPr>
              <a:t>Cons:</a:t>
            </a:r>
          </a:p>
          <a:p>
            <a:pPr marL="457200" marR="0" indent="-228600" algn="l">
              <a:spcBef>
                <a:spcPts val="0"/>
              </a:spcBef>
              <a:spcAft>
                <a:spcPts val="0"/>
              </a:spcAft>
            </a:pPr>
            <a:r>
              <a:rPr lang="en-GB" b="0" i="0" dirty="0">
                <a:solidFill>
                  <a:srgbClr val="2D2D2D"/>
                </a:solidFill>
                <a:effectLst/>
                <a:latin typeface="Calibri" panose="020F0502020204030204" pitchFamily="34" charset="0"/>
              </a:rPr>
              <a:t>1.</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Higher cost due to multiple clusters</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2.</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Higher management overheads </a:t>
            </a:r>
            <a:r>
              <a:rPr lang="en-GB" b="0" i="0" dirty="0" err="1">
                <a:solidFill>
                  <a:srgbClr val="2D2D2D"/>
                </a:solidFill>
                <a:effectLst/>
                <a:latin typeface="Calibri" panose="020F0502020204030204" pitchFamily="34" charset="0"/>
              </a:rPr>
              <a:t>eventhough</a:t>
            </a:r>
            <a:r>
              <a:rPr lang="en-GB" b="0" i="0" dirty="0">
                <a:solidFill>
                  <a:srgbClr val="2D2D2D"/>
                </a:solidFill>
                <a:effectLst/>
                <a:latin typeface="Calibri" panose="020F0502020204030204" pitchFamily="34" charset="0"/>
              </a:rPr>
              <a:t> operating can be easy</a:t>
            </a:r>
            <a:endParaRPr lang="en-GB" b="0" i="0" dirty="0">
              <a:solidFill>
                <a:srgbClr val="2D2D2D"/>
              </a:solidFill>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14</a:t>
            </a:fld>
            <a:endParaRPr lang="en-US"/>
          </a:p>
        </p:txBody>
      </p:sp>
    </p:spTree>
    <p:extLst>
      <p:ext uri="{BB962C8B-B14F-4D97-AF65-F5344CB8AC3E}">
        <p14:creationId xmlns:p14="http://schemas.microsoft.com/office/powerpoint/2010/main" val="1042256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28600" algn="l">
              <a:spcBef>
                <a:spcPts val="0"/>
              </a:spcBef>
              <a:spcAft>
                <a:spcPts val="0"/>
              </a:spcAft>
            </a:pPr>
            <a:r>
              <a:rPr lang="en-GB" b="0" i="0" dirty="0">
                <a:solidFill>
                  <a:srgbClr val="2D2D2D"/>
                </a:solidFill>
                <a:effectLst/>
                <a:latin typeface="Calibri" panose="020F0502020204030204" pitchFamily="34" charset="0"/>
              </a:rPr>
              <a:t>1.</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More than one AKS Clusters depending on the demands of the customer for isolation</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2.</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Cluster and Namespaces levels of isolations for Tenants from an App side</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3.</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DB Instance and Database level isolation for data for tenants depending on the needs</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4.</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Need for high levels of security posturing and quota for reducing noisy neighbours for namespace level isolations</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5.</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Significant overhead to management as there are multiple clusters. </a:t>
            </a:r>
            <a:endParaRPr lang="en-GB" b="0" i="0" dirty="0">
              <a:solidFill>
                <a:srgbClr val="2D2D2D"/>
              </a:solidFill>
              <a:effectLst/>
              <a:latin typeface="Times New Roman" panose="02020603050405020304" pitchFamily="18" charset="0"/>
            </a:endParaRPr>
          </a:p>
          <a:p>
            <a:pPr marL="0" marR="0" algn="l">
              <a:spcBef>
                <a:spcPts val="0"/>
              </a:spcBef>
              <a:spcAft>
                <a:spcPts val="0"/>
              </a:spcAft>
            </a:pPr>
            <a:r>
              <a:rPr lang="en-GB" b="1" i="0" dirty="0">
                <a:solidFill>
                  <a:srgbClr val="2D2D2D"/>
                </a:solidFill>
                <a:effectLst/>
                <a:latin typeface="Calibri" panose="020F0502020204030204" pitchFamily="34" charset="0"/>
              </a:rPr>
              <a:t> </a:t>
            </a:r>
            <a:endParaRPr lang="en-GB" b="0" i="0" dirty="0">
              <a:solidFill>
                <a:srgbClr val="2D2D2D"/>
              </a:solidFill>
              <a:effectLst/>
              <a:latin typeface="Calibri" panose="020F0502020204030204" pitchFamily="34" charset="0"/>
            </a:endParaRPr>
          </a:p>
          <a:p>
            <a:pPr marL="0" marR="0" algn="l">
              <a:spcBef>
                <a:spcPts val="0"/>
              </a:spcBef>
              <a:spcAft>
                <a:spcPts val="0"/>
              </a:spcAft>
            </a:pPr>
            <a:r>
              <a:rPr lang="en-GB" b="0" i="0" dirty="0">
                <a:solidFill>
                  <a:srgbClr val="2D2D2D"/>
                </a:solidFill>
                <a:effectLst/>
                <a:latin typeface="Calibri" panose="020F0502020204030204" pitchFamily="34" charset="0"/>
              </a:rPr>
              <a:t>Pros:</a:t>
            </a:r>
          </a:p>
          <a:p>
            <a:pPr marL="457200" marR="0" indent="-228600" algn="l">
              <a:spcBef>
                <a:spcPts val="0"/>
              </a:spcBef>
              <a:spcAft>
                <a:spcPts val="0"/>
              </a:spcAft>
            </a:pPr>
            <a:r>
              <a:rPr lang="en-GB" b="0" i="0" dirty="0">
                <a:solidFill>
                  <a:srgbClr val="2D2D2D"/>
                </a:solidFill>
                <a:effectLst/>
                <a:latin typeface="Calibri" panose="020F0502020204030204" pitchFamily="34" charset="0"/>
              </a:rPr>
              <a:t>1.</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Higher levels of isolation results in better performance and r</a:t>
            </a:r>
            <a:r>
              <a:rPr lang="en-GB" b="0" i="0" dirty="0">
                <a:solidFill>
                  <a:srgbClr val="2D2D2D"/>
                </a:solidFill>
                <a:effectLst/>
                <a:latin typeface="Times New Roman" panose="02020603050405020304" pitchFamily="18" charset="0"/>
              </a:rPr>
              <a:t>educed noisy neighbour issue</a:t>
            </a:r>
          </a:p>
          <a:p>
            <a:pPr marL="457200" marR="0" indent="-228600" algn="l">
              <a:spcBef>
                <a:spcPts val="0"/>
              </a:spcBef>
              <a:spcAft>
                <a:spcPts val="0"/>
              </a:spcAft>
            </a:pPr>
            <a:r>
              <a:rPr lang="en-GB" b="0" i="0" dirty="0">
                <a:solidFill>
                  <a:srgbClr val="2D2D2D"/>
                </a:solidFill>
                <a:effectLst/>
                <a:latin typeface="Calibri" panose="020F0502020204030204" pitchFamily="34" charset="0"/>
              </a:rPr>
              <a:t>2.</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Easier to setup and operate as there security postering and policy need not be so complex</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3.</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This is an ideal model for customer data that demand physically separate code and data</a:t>
            </a:r>
            <a:endParaRPr lang="en-GB" b="0" i="0" dirty="0">
              <a:solidFill>
                <a:srgbClr val="2D2D2D"/>
              </a:solidFill>
              <a:effectLst/>
              <a:latin typeface="Times New Roman" panose="02020603050405020304" pitchFamily="18" charset="0"/>
            </a:endParaRPr>
          </a:p>
          <a:p>
            <a:pPr marL="457200" marR="0" algn="l">
              <a:spcBef>
                <a:spcPts val="0"/>
              </a:spcBef>
              <a:spcAft>
                <a:spcPts val="0"/>
              </a:spcAft>
            </a:pPr>
            <a:r>
              <a:rPr lang="en-GB" b="0" i="0" dirty="0">
                <a:solidFill>
                  <a:srgbClr val="2D2D2D"/>
                </a:solidFill>
                <a:effectLst/>
                <a:latin typeface="Calibri" panose="020F0502020204030204" pitchFamily="34" charset="0"/>
              </a:rPr>
              <a:t> </a:t>
            </a:r>
            <a:endParaRPr lang="en-GB" b="0" i="0" dirty="0">
              <a:solidFill>
                <a:srgbClr val="2D2D2D"/>
              </a:solidFill>
              <a:effectLst/>
              <a:latin typeface="Times New Roman" panose="02020603050405020304" pitchFamily="18" charset="0"/>
            </a:endParaRPr>
          </a:p>
          <a:p>
            <a:pPr marL="0" marR="0" algn="l">
              <a:spcBef>
                <a:spcPts val="0"/>
              </a:spcBef>
              <a:spcAft>
                <a:spcPts val="0"/>
              </a:spcAft>
            </a:pPr>
            <a:r>
              <a:rPr lang="en-GB" b="0" i="0" dirty="0">
                <a:solidFill>
                  <a:srgbClr val="2D2D2D"/>
                </a:solidFill>
                <a:effectLst/>
                <a:latin typeface="Calibri" panose="020F0502020204030204" pitchFamily="34" charset="0"/>
              </a:rPr>
              <a:t>Cons:</a:t>
            </a:r>
          </a:p>
          <a:p>
            <a:pPr marL="457200" marR="0" indent="-228600" algn="l">
              <a:spcBef>
                <a:spcPts val="0"/>
              </a:spcBef>
              <a:spcAft>
                <a:spcPts val="0"/>
              </a:spcAft>
            </a:pPr>
            <a:r>
              <a:rPr lang="en-GB" b="0" i="0" dirty="0">
                <a:solidFill>
                  <a:srgbClr val="2D2D2D"/>
                </a:solidFill>
                <a:effectLst/>
                <a:latin typeface="Calibri" panose="020F0502020204030204" pitchFamily="34" charset="0"/>
              </a:rPr>
              <a:t>1.</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Higher cost due to multiple clusters</a:t>
            </a:r>
            <a:endParaRPr lang="en-GB" b="0" i="0" dirty="0">
              <a:solidFill>
                <a:srgbClr val="2D2D2D"/>
              </a:solidFill>
              <a:effectLst/>
              <a:latin typeface="Times New Roman" panose="02020603050405020304" pitchFamily="18" charset="0"/>
            </a:endParaRPr>
          </a:p>
          <a:p>
            <a:pPr marL="457200" marR="0" indent="-228600" algn="l">
              <a:spcBef>
                <a:spcPts val="0"/>
              </a:spcBef>
              <a:spcAft>
                <a:spcPts val="0"/>
              </a:spcAft>
            </a:pPr>
            <a:r>
              <a:rPr lang="en-GB" b="0" i="0" dirty="0">
                <a:solidFill>
                  <a:srgbClr val="2D2D2D"/>
                </a:solidFill>
                <a:effectLst/>
                <a:latin typeface="Calibri" panose="020F0502020204030204" pitchFamily="34" charset="0"/>
              </a:rPr>
              <a:t>2.</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Higher management overheads </a:t>
            </a:r>
            <a:r>
              <a:rPr lang="en-GB" b="0" i="0" dirty="0" err="1">
                <a:solidFill>
                  <a:srgbClr val="2D2D2D"/>
                </a:solidFill>
                <a:effectLst/>
                <a:latin typeface="Calibri" panose="020F0502020204030204" pitchFamily="34" charset="0"/>
              </a:rPr>
              <a:t>eventhough</a:t>
            </a:r>
            <a:r>
              <a:rPr lang="en-GB" b="0" i="0" dirty="0">
                <a:solidFill>
                  <a:srgbClr val="2D2D2D"/>
                </a:solidFill>
                <a:effectLst/>
                <a:latin typeface="Calibri" panose="020F0502020204030204" pitchFamily="34" charset="0"/>
              </a:rPr>
              <a:t> operating can be easy</a:t>
            </a:r>
            <a:endParaRPr lang="en-GB" b="0" i="0" dirty="0">
              <a:solidFill>
                <a:srgbClr val="2D2D2D"/>
              </a:solidFill>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15</a:t>
            </a:fld>
            <a:endParaRPr lang="en-US"/>
          </a:p>
        </p:txBody>
      </p:sp>
    </p:spTree>
    <p:extLst>
      <p:ext uri="{BB962C8B-B14F-4D97-AF65-F5344CB8AC3E}">
        <p14:creationId xmlns:p14="http://schemas.microsoft.com/office/powerpoint/2010/main" val="3022502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16</a:t>
            </a:fld>
            <a:endParaRPr lang="en-US"/>
          </a:p>
        </p:txBody>
      </p:sp>
    </p:spTree>
    <p:extLst>
      <p:ext uri="{BB962C8B-B14F-4D97-AF65-F5344CB8AC3E}">
        <p14:creationId xmlns:p14="http://schemas.microsoft.com/office/powerpoint/2010/main" val="1898144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spcBef>
                <a:spcPts val="0"/>
              </a:spcBef>
              <a:spcAft>
                <a:spcPts val="0"/>
              </a:spcAft>
            </a:pPr>
            <a:r>
              <a:rPr lang="en-GB" b="0" i="0" dirty="0">
                <a:solidFill>
                  <a:srgbClr val="2D2D2D"/>
                </a:solidFill>
                <a:effectLst/>
                <a:latin typeface="Calibri" panose="020F0502020204030204" pitchFamily="34" charset="0"/>
              </a:rPr>
              <a:t>There more configurations to be done from multitenancy perspective outside of the AKS platform not limited to, for successful implementation.</a:t>
            </a:r>
          </a:p>
          <a:p>
            <a:pPr marL="0" marR="0" algn="l">
              <a:spcBef>
                <a:spcPts val="0"/>
              </a:spcBef>
              <a:spcAft>
                <a:spcPts val="0"/>
              </a:spcAft>
            </a:pPr>
            <a:r>
              <a:rPr lang="en-GB" b="0" i="0" dirty="0">
                <a:solidFill>
                  <a:srgbClr val="2D2D2D"/>
                </a:solidFill>
                <a:effectLst/>
                <a:latin typeface="Calibri" panose="020F0502020204030204" pitchFamily="34" charset="0"/>
              </a:rPr>
              <a:t> </a:t>
            </a:r>
          </a:p>
          <a:p>
            <a:pPr marL="228600" marR="0" indent="-228600" algn="l">
              <a:spcBef>
                <a:spcPts val="0"/>
              </a:spcBef>
              <a:spcAft>
                <a:spcPts val="0"/>
              </a:spcAft>
            </a:pPr>
            <a:r>
              <a:rPr lang="en-GB" b="0" i="0" dirty="0">
                <a:solidFill>
                  <a:srgbClr val="2D2D2D"/>
                </a:solidFill>
                <a:effectLst/>
                <a:latin typeface="Symbol" panose="05050102010706020507" pitchFamily="18" charset="2"/>
              </a:rPr>
              <a:t>·</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Azure DNS A Record configuration for each tenant</a:t>
            </a:r>
            <a:endParaRPr lang="en-GB" b="0" i="0" dirty="0">
              <a:solidFill>
                <a:srgbClr val="2D2D2D"/>
              </a:solidFill>
              <a:effectLst/>
              <a:latin typeface="Times New Roman" panose="02020603050405020304" pitchFamily="18" charset="0"/>
            </a:endParaRPr>
          </a:p>
          <a:p>
            <a:pPr marL="228600" marR="0" indent="-228600" algn="l">
              <a:spcBef>
                <a:spcPts val="0"/>
              </a:spcBef>
              <a:spcAft>
                <a:spcPts val="0"/>
              </a:spcAft>
            </a:pPr>
            <a:r>
              <a:rPr lang="en-GB" b="0" i="0" dirty="0">
                <a:solidFill>
                  <a:srgbClr val="2D2D2D"/>
                </a:solidFill>
                <a:effectLst/>
                <a:latin typeface="Symbol" panose="05050102010706020507" pitchFamily="18" charset="2"/>
              </a:rPr>
              <a:t>·</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Front Door profiles based on tenants</a:t>
            </a:r>
            <a:endParaRPr lang="en-GB" b="0" i="0" dirty="0">
              <a:solidFill>
                <a:srgbClr val="2D2D2D"/>
              </a:solidFill>
              <a:effectLst/>
              <a:latin typeface="Times New Roman" panose="02020603050405020304" pitchFamily="18" charset="0"/>
            </a:endParaRPr>
          </a:p>
          <a:p>
            <a:pPr marL="228600" marR="0" indent="-228600" algn="l">
              <a:spcBef>
                <a:spcPts val="0"/>
              </a:spcBef>
              <a:spcAft>
                <a:spcPts val="0"/>
              </a:spcAft>
            </a:pPr>
            <a:r>
              <a:rPr lang="en-GB" b="0" i="0" dirty="0">
                <a:solidFill>
                  <a:srgbClr val="2D2D2D"/>
                </a:solidFill>
                <a:effectLst/>
                <a:latin typeface="Symbol" panose="05050102010706020507" pitchFamily="18" charset="2"/>
              </a:rPr>
              <a:t>·</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API Gateway/LB backend configurations</a:t>
            </a:r>
            <a:endParaRPr lang="en-GB" b="0" i="0" dirty="0">
              <a:solidFill>
                <a:srgbClr val="2D2D2D"/>
              </a:solidFill>
              <a:effectLst/>
              <a:latin typeface="Times New Roman" panose="02020603050405020304" pitchFamily="18" charset="0"/>
            </a:endParaRPr>
          </a:p>
          <a:p>
            <a:pPr marL="228600" marR="0" indent="-228600" algn="l">
              <a:spcBef>
                <a:spcPts val="0"/>
              </a:spcBef>
              <a:spcAft>
                <a:spcPts val="0"/>
              </a:spcAft>
            </a:pPr>
            <a:r>
              <a:rPr lang="en-GB" b="0" i="0" dirty="0">
                <a:solidFill>
                  <a:srgbClr val="2D2D2D"/>
                </a:solidFill>
                <a:effectLst/>
                <a:latin typeface="Symbol" panose="05050102010706020507" pitchFamily="18" charset="2"/>
              </a:rPr>
              <a:t>·</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CI/CD pipeline setup</a:t>
            </a:r>
            <a:endParaRPr lang="en-GB" b="0" i="0" dirty="0">
              <a:solidFill>
                <a:srgbClr val="2D2D2D"/>
              </a:solidFill>
              <a:effectLst/>
              <a:latin typeface="Times New Roman" panose="02020603050405020304" pitchFamily="18" charset="0"/>
            </a:endParaRPr>
          </a:p>
          <a:p>
            <a:pPr marL="228600" marR="0" indent="-228600" algn="l">
              <a:spcBef>
                <a:spcPts val="0"/>
              </a:spcBef>
              <a:spcAft>
                <a:spcPts val="0"/>
              </a:spcAft>
            </a:pPr>
            <a:r>
              <a:rPr lang="en-GB" b="0" i="0" dirty="0">
                <a:solidFill>
                  <a:srgbClr val="2D2D2D"/>
                </a:solidFill>
                <a:effectLst/>
                <a:latin typeface="Symbol" panose="05050102010706020507" pitchFamily="18" charset="2"/>
              </a:rPr>
              <a:t>·</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Azure Key Vault workspaces</a:t>
            </a:r>
            <a:endParaRPr lang="en-GB" b="0" i="0" dirty="0">
              <a:solidFill>
                <a:srgbClr val="2D2D2D"/>
              </a:solidFill>
              <a:effectLst/>
              <a:latin typeface="Times New Roman" panose="02020603050405020304" pitchFamily="18" charset="0"/>
            </a:endParaRPr>
          </a:p>
          <a:p>
            <a:pPr marL="228600" marR="0" indent="-228600" algn="l">
              <a:spcBef>
                <a:spcPts val="0"/>
              </a:spcBef>
              <a:spcAft>
                <a:spcPts val="0"/>
              </a:spcAft>
            </a:pPr>
            <a:r>
              <a:rPr lang="en-GB" b="0" i="0" dirty="0">
                <a:solidFill>
                  <a:srgbClr val="2D2D2D"/>
                </a:solidFill>
                <a:effectLst/>
                <a:latin typeface="Symbol" panose="05050102010706020507" pitchFamily="18" charset="2"/>
              </a:rPr>
              <a:t>·</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Azure Monitor workspace</a:t>
            </a:r>
            <a:endParaRPr lang="en-GB" b="0" i="0" dirty="0">
              <a:solidFill>
                <a:srgbClr val="2D2D2D"/>
              </a:solidFill>
              <a:effectLst/>
              <a:latin typeface="Times New Roman" panose="02020603050405020304" pitchFamily="18" charset="0"/>
            </a:endParaRPr>
          </a:p>
          <a:p>
            <a:pPr marL="228600" marR="0" indent="-228600" algn="l">
              <a:spcBef>
                <a:spcPts val="0"/>
              </a:spcBef>
              <a:spcAft>
                <a:spcPts val="0"/>
              </a:spcAft>
            </a:pPr>
            <a:r>
              <a:rPr lang="en-GB" b="0" i="0" dirty="0">
                <a:solidFill>
                  <a:srgbClr val="2D2D2D"/>
                </a:solidFill>
                <a:effectLst/>
                <a:latin typeface="Symbol" panose="05050102010706020507" pitchFamily="18" charset="2"/>
              </a:rPr>
              <a:t>·</a:t>
            </a:r>
            <a:r>
              <a:rPr lang="en-GB" sz="1800" b="0" i="0" dirty="0">
                <a:solidFill>
                  <a:srgbClr val="2D2D2D"/>
                </a:solidFill>
                <a:effectLst/>
                <a:latin typeface="Times New Roman" panose="02020603050405020304" pitchFamily="18" charset="0"/>
              </a:rPr>
              <a:t>       </a:t>
            </a:r>
            <a:r>
              <a:rPr lang="en-GB" b="0" i="0" dirty="0">
                <a:solidFill>
                  <a:srgbClr val="2D2D2D"/>
                </a:solidFill>
                <a:effectLst/>
                <a:latin typeface="Calibri" panose="020F0502020204030204" pitchFamily="34" charset="0"/>
              </a:rPr>
              <a:t>Azure AD Tenancy and strategy for scale</a:t>
            </a:r>
            <a:endParaRPr lang="en-GB" b="0" i="0" dirty="0">
              <a:solidFill>
                <a:srgbClr val="2D2D2D"/>
              </a:solidFill>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17</a:t>
            </a:fld>
            <a:endParaRPr lang="en-US"/>
          </a:p>
        </p:txBody>
      </p:sp>
    </p:spTree>
    <p:extLst>
      <p:ext uri="{BB962C8B-B14F-4D97-AF65-F5344CB8AC3E}">
        <p14:creationId xmlns:p14="http://schemas.microsoft.com/office/powerpoint/2010/main" val="1487221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https://learn.microsoft.com/training/modules/introduction-to-azure-app-service/</a:t>
            </a:r>
          </a:p>
        </p:txBody>
      </p:sp>
      <p:sp>
        <p:nvSpPr>
          <p:cNvPr id="4" name="Slide Number Placeholder 3"/>
          <p:cNvSpPr>
            <a:spLocks noGrp="1"/>
          </p:cNvSpPr>
          <p:nvPr>
            <p:ph type="sldNum" sz="quarter" idx="5"/>
          </p:nvPr>
        </p:nvSpPr>
        <p:spPr/>
        <p:txBody>
          <a:bodyPr/>
          <a:lstStyle/>
          <a:p>
            <a:fld id="{10B4D7BB-47DA-46D4-B152-A08B9EBCF1F1}" type="slidenum">
              <a:rPr lang="en-US" smtClean="0"/>
              <a:t>18</a:t>
            </a:fld>
            <a:endParaRPr lang="en-US"/>
          </a:p>
        </p:txBody>
      </p:sp>
    </p:spTree>
    <p:extLst>
      <p:ext uri="{BB962C8B-B14F-4D97-AF65-F5344CB8AC3E}">
        <p14:creationId xmlns:p14="http://schemas.microsoft.com/office/powerpoint/2010/main" val="1911047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19</a:t>
            </a:fld>
            <a:endParaRPr lang="en-US"/>
          </a:p>
        </p:txBody>
      </p:sp>
    </p:spTree>
    <p:extLst>
      <p:ext uri="{BB962C8B-B14F-4D97-AF65-F5344CB8AC3E}">
        <p14:creationId xmlns:p14="http://schemas.microsoft.com/office/powerpoint/2010/main" val="77833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Menion</a:t>
            </a:r>
            <a:r>
              <a:rPr lang="en-US" dirty="0"/>
              <a:t>- </a:t>
            </a:r>
            <a:r>
              <a:rPr lang="en-US" dirty="0" err="1"/>
              <a:t>kubenet</a:t>
            </a:r>
            <a:r>
              <a:rPr lang="en-US" dirty="0"/>
              <a:t> , calico n/w policy, POD </a:t>
            </a:r>
            <a:r>
              <a:rPr lang="en-US" dirty="0" err="1"/>
              <a:t>ip</a:t>
            </a:r>
            <a:r>
              <a:rPr lang="en-US" dirty="0"/>
              <a:t> allocation, Integrated </a:t>
            </a:r>
            <a:r>
              <a:rPr lang="en-US" dirty="0" err="1"/>
              <a:t>Vnet</a:t>
            </a:r>
            <a:r>
              <a:rPr lang="en-US" dirty="0"/>
              <a:t>(custom </a:t>
            </a:r>
            <a:r>
              <a:rPr lang="en-US" dirty="0" err="1"/>
              <a:t>VNet</a:t>
            </a:r>
            <a:r>
              <a:rPr lang="en-US" dirty="0"/>
              <a:t>) and Enable Virtual Nodes(capacity planning) – Subnet cannot be expanded but </a:t>
            </a:r>
            <a:r>
              <a:rPr lang="en-US" dirty="0" err="1"/>
              <a:t>Vnet</a:t>
            </a:r>
            <a:r>
              <a:rPr lang="en-US" dirty="0"/>
              <a:t> can be, CIA(confidentiality), Data Privacy(high sec), Preprod- how many cluster we will run ?, On Premise Connectivity(FCR) – whether we will give subnet access completely(can we have PROXY ),</a:t>
            </a:r>
            <a:endParaRPr lang="en-DE" dirty="0"/>
          </a:p>
        </p:txBody>
      </p:sp>
      <p:sp>
        <p:nvSpPr>
          <p:cNvPr id="4" name="Slide Number Placeholder 3"/>
          <p:cNvSpPr>
            <a:spLocks noGrp="1"/>
          </p:cNvSpPr>
          <p:nvPr>
            <p:ph type="sldNum" sz="quarter" idx="5"/>
          </p:nvPr>
        </p:nvSpPr>
        <p:spPr/>
        <p:txBody>
          <a:bodyPr/>
          <a:lstStyle/>
          <a:p>
            <a:fld id="{1C3E554C-6784-47CD-9324-AFEDFE63CD4B}" type="slidenum">
              <a:rPr lang="en-DE" smtClean="0"/>
              <a:t>20</a:t>
            </a:fld>
            <a:endParaRPr lang="en-DE"/>
          </a:p>
        </p:txBody>
      </p:sp>
    </p:spTree>
    <p:extLst>
      <p:ext uri="{BB962C8B-B14F-4D97-AF65-F5344CB8AC3E}">
        <p14:creationId xmlns:p14="http://schemas.microsoft.com/office/powerpoint/2010/main" val="1625592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a:t>
            </a:fld>
            <a:endParaRPr lang="en-US"/>
          </a:p>
        </p:txBody>
      </p:sp>
    </p:spTree>
    <p:extLst>
      <p:ext uri="{BB962C8B-B14F-4D97-AF65-F5344CB8AC3E}">
        <p14:creationId xmlns:p14="http://schemas.microsoft.com/office/powerpoint/2010/main" val="427826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https://learn.microsoft.com/training/modules/introduction-to-azure-app-service/</a:t>
            </a:r>
          </a:p>
        </p:txBody>
      </p:sp>
      <p:sp>
        <p:nvSpPr>
          <p:cNvPr id="4" name="Slide Number Placeholder 3"/>
          <p:cNvSpPr>
            <a:spLocks noGrp="1"/>
          </p:cNvSpPr>
          <p:nvPr>
            <p:ph type="sldNum" sz="quarter" idx="5"/>
          </p:nvPr>
        </p:nvSpPr>
        <p:spPr/>
        <p:txBody>
          <a:bodyPr/>
          <a:lstStyle/>
          <a:p>
            <a:fld id="{10B4D7BB-47DA-46D4-B152-A08B9EBCF1F1}" type="slidenum">
              <a:rPr lang="en-US" smtClean="0"/>
              <a:t>3</a:t>
            </a:fld>
            <a:endParaRPr lang="en-US"/>
          </a:p>
        </p:txBody>
      </p:sp>
    </p:spTree>
    <p:extLst>
      <p:ext uri="{BB962C8B-B14F-4D97-AF65-F5344CB8AC3E}">
        <p14:creationId xmlns:p14="http://schemas.microsoft.com/office/powerpoint/2010/main" val="205805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5</a:t>
            </a:fld>
            <a:endParaRPr lang="en-US"/>
          </a:p>
        </p:txBody>
      </p:sp>
    </p:spTree>
    <p:extLst>
      <p:ext uri="{BB962C8B-B14F-4D97-AF65-F5344CB8AC3E}">
        <p14:creationId xmlns:p14="http://schemas.microsoft.com/office/powerpoint/2010/main" val="276405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6</a:t>
            </a:fld>
            <a:endParaRPr lang="en-US"/>
          </a:p>
        </p:txBody>
      </p:sp>
    </p:spTree>
    <p:extLst>
      <p:ext uri="{BB962C8B-B14F-4D97-AF65-F5344CB8AC3E}">
        <p14:creationId xmlns:p14="http://schemas.microsoft.com/office/powerpoint/2010/main" val="1811961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https://learn.microsoft.com/training/modules/introduction-to-azure-app-service/</a:t>
            </a:r>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4078256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Multiple teams</a:t>
            </a:r>
          </a:p>
          <a:p>
            <a:endParaRPr lang="en-GB" dirty="0"/>
          </a:p>
          <a:p>
            <a:r>
              <a:rPr lang="en-GB" dirty="0"/>
              <a:t>This is a common use case, where different workloads from different teams within the same organization are deployed on the same cluster. Workloads can be related or independent but usually they might need to communicate with each other. In this case, team members can access the cluster with </a:t>
            </a:r>
            <a:r>
              <a:rPr lang="en-GB" dirty="0" err="1"/>
              <a:t>kubectl</a:t>
            </a:r>
            <a:r>
              <a:rPr lang="en-GB" dirty="0"/>
              <a:t>, </a:t>
            </a:r>
            <a:r>
              <a:rPr lang="en-GB" dirty="0" err="1"/>
              <a:t>GitOps</a:t>
            </a:r>
            <a:r>
              <a:rPr lang="en-GB" dirty="0"/>
              <a:t> controllers, or other tools.</a:t>
            </a:r>
          </a:p>
          <a:p>
            <a:endParaRPr lang="en-GB" dirty="0"/>
          </a:p>
          <a:p>
            <a:r>
              <a:rPr lang="en-GB" dirty="0"/>
              <a:t>Boundaries can be established by RBAC, quotas, network policies, etc. This scenario scopes a team or a workload to a namespace and it is usually referenced as Namespace as a service.</a:t>
            </a:r>
          </a:p>
          <a:p>
            <a:endParaRPr lang="en-GB" dirty="0"/>
          </a:p>
          <a:p>
            <a:pPr algn="l"/>
            <a:r>
              <a:rPr lang="en-GB" b="1" i="0" dirty="0">
                <a:solidFill>
                  <a:srgbClr val="242424"/>
                </a:solidFill>
                <a:effectLst/>
                <a:latin typeface="source-serif-pro"/>
              </a:rPr>
              <a:t>Multiple customers</a:t>
            </a:r>
            <a:endParaRPr lang="en-GB" b="0" i="0" dirty="0">
              <a:solidFill>
                <a:srgbClr val="242424"/>
              </a:solidFill>
              <a:effectLst/>
              <a:latin typeface="source-serif-pro"/>
            </a:endParaRPr>
          </a:p>
          <a:p>
            <a:pPr algn="l"/>
            <a:r>
              <a:rPr lang="en-GB" b="0" i="0" dirty="0">
                <a:solidFill>
                  <a:srgbClr val="242424"/>
                </a:solidFill>
                <a:effectLst/>
                <a:latin typeface="source-serif-pro"/>
              </a:rPr>
              <a:t>The other major form of multi-tenancy frequently involves a Software-as-a-Service (SaaS) vendor running multiple instances of a workload for customers. This business model is so strongly associated with this deployment style that many people call it “</a:t>
            </a:r>
            <a:r>
              <a:rPr lang="en-GB" b="1" i="0" dirty="0">
                <a:solidFill>
                  <a:srgbClr val="242424"/>
                </a:solidFill>
                <a:effectLst/>
                <a:latin typeface="source-serif-pro"/>
              </a:rPr>
              <a:t>SaaS tenancy</a:t>
            </a:r>
            <a:r>
              <a:rPr lang="en-GB" b="0" i="0" dirty="0">
                <a:solidFill>
                  <a:srgbClr val="242424"/>
                </a:solidFill>
                <a:effectLst/>
                <a:latin typeface="source-serif-pro"/>
              </a:rPr>
              <a:t>.” However, a better term might be “</a:t>
            </a:r>
            <a:r>
              <a:rPr lang="en-GB" b="1" i="0" dirty="0">
                <a:solidFill>
                  <a:srgbClr val="242424"/>
                </a:solidFill>
                <a:effectLst/>
                <a:latin typeface="source-serif-pro"/>
              </a:rPr>
              <a:t>multi-customer tenancy</a:t>
            </a:r>
            <a:r>
              <a:rPr lang="en-GB" b="0" i="0" dirty="0">
                <a:solidFill>
                  <a:srgbClr val="242424"/>
                </a:solidFill>
                <a:effectLst/>
                <a:latin typeface="source-serif-pro"/>
              </a:rPr>
              <a:t>,” since SaaS vendors may also use other deployment models, and this deployment model can also be used outside of SaaS.</a:t>
            </a:r>
          </a:p>
          <a:p>
            <a:pPr algn="l"/>
            <a:r>
              <a:rPr lang="en-GB" b="0" i="0" dirty="0">
                <a:solidFill>
                  <a:srgbClr val="242424"/>
                </a:solidFill>
                <a:effectLst/>
                <a:latin typeface="source-serif-pro"/>
              </a:rPr>
              <a:t>In this scenario, the customers do not have access to the cluster; Kubernetes is invisible from their perspective and is only used by the vendor to manage the workloads. Cost optimization is frequently a critical concern, and Kubernetes policies are used to ensure that the workloads are strongly isolated from each other. (</a:t>
            </a:r>
            <a:r>
              <a:rPr lang="en-GB" b="0" i="0" u="sng" dirty="0">
                <a:solidFill>
                  <a:srgbClr val="242424"/>
                </a:solidFill>
                <a:effectLst/>
                <a:latin typeface="source-serif-pro"/>
                <a:hlinkClick r:id="rId3"/>
              </a:rPr>
              <a:t>Kubernetes.io</a:t>
            </a:r>
            <a:r>
              <a:rPr lang="en-GB" b="0" i="0" dirty="0">
                <a:solidFill>
                  <a:srgbClr val="242424"/>
                </a:solidFill>
                <a:effectLst/>
                <a:latin typeface="source-serif-pro"/>
              </a:rPr>
              <a:t>)</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8</a:t>
            </a:fld>
            <a:endParaRPr lang="en-US"/>
          </a:p>
        </p:txBody>
      </p:sp>
    </p:spTree>
    <p:extLst>
      <p:ext uri="{BB962C8B-B14F-4D97-AF65-F5344CB8AC3E}">
        <p14:creationId xmlns:p14="http://schemas.microsoft.com/office/powerpoint/2010/main" val="3686002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10</a:t>
            </a:fld>
            <a:endParaRPr lang="en-US"/>
          </a:p>
        </p:txBody>
      </p:sp>
    </p:spTree>
    <p:extLst>
      <p:ext uri="{BB962C8B-B14F-4D97-AF65-F5344CB8AC3E}">
        <p14:creationId xmlns:p14="http://schemas.microsoft.com/office/powerpoint/2010/main" val="4240056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rgbClr val="2D2D2D"/>
                </a:solidFill>
                <a:effectLst/>
                <a:latin typeface="Calibri" panose="020F0502020204030204" pitchFamily="34" charset="0"/>
                <a:cs typeface="Calibri" panose="020F0502020204030204" pitchFamily="34" charset="0"/>
              </a:rPr>
              <a:t>For simplicity sake all the illustrations below have considered just the DB as only the state management layer.  In enterprise applications there could be Caching Layer, Managed Disk, ESB, Unstructured Storage like Azure Blobs besides these.</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1635446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B2FE78D-8856-C190-B6B5-5D868C2EF806}"/>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
        <p:nvSpPr>
          <p:cNvPr id="5" name="Title 1">
            <a:extLst>
              <a:ext uri="{FF2B5EF4-FFF2-40B4-BE49-F238E27FC236}">
                <a16:creationId xmlns:a16="http://schemas.microsoft.com/office/drawing/2014/main" id="{827A444A-D3A2-E9EE-45B2-4ADF53D14336}"/>
              </a:ext>
            </a:extLst>
          </p:cNvPr>
          <p:cNvSpPr>
            <a:spLocks noGrp="1"/>
          </p:cNvSpPr>
          <p:nvPr>
            <p:ph type="title" hasCustomPrompt="1"/>
          </p:nvPr>
        </p:nvSpPr>
        <p:spPr>
          <a:xfrm>
            <a:off x="569913" y="3551986"/>
            <a:ext cx="5686955" cy="1108121"/>
          </a:xfrm>
          <a:noFill/>
        </p:spPr>
        <p:txBody>
          <a:bodyPr wrap="square" lIns="0" tIns="0" rIns="0" bIns="0" anchor="b" anchorCtr="0">
            <a:spAutoFit/>
          </a:bodyPr>
          <a:lstStyle>
            <a:lvl1pPr>
              <a:defRPr sz="4000" b="0" i="0" spc="-50"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Tree>
    <p:extLst>
      <p:ext uri="{BB962C8B-B14F-4D97-AF65-F5344CB8AC3E}">
        <p14:creationId xmlns:p14="http://schemas.microsoft.com/office/powerpoint/2010/main" val="378508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6FD824-E358-67D5-CDC3-74A3BA311E0B}"/>
              </a:ext>
            </a:extLst>
          </p:cNvPr>
          <p:cNvSpPr>
            <a:spLocks noGrp="1"/>
          </p:cNvSpPr>
          <p:nvPr>
            <p:ph type="title" hasCustomPrompt="1"/>
          </p:nvPr>
        </p:nvSpPr>
        <p:spPr>
          <a:xfrm>
            <a:off x="581340" y="3514705"/>
            <a:ext cx="6472474" cy="56509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Tree>
    <p:extLst>
      <p:ext uri="{BB962C8B-B14F-4D97-AF65-F5344CB8AC3E}">
        <p14:creationId xmlns:p14="http://schemas.microsoft.com/office/powerpoint/2010/main" val="71795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E8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hasCustomPrompt="1"/>
          </p:nvPr>
        </p:nvSpPr>
        <p:spPr/>
        <p:txBody>
          <a:bodyPr/>
          <a:lstStyle>
            <a:lvl1pPr>
              <a:defRPr/>
            </a:lvl1pPr>
          </a:lstStyle>
          <a:p>
            <a:r>
              <a:rPr lang="en-US" dirty="0"/>
              <a:t>Click to add text</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lstStyle/>
          <a:p>
            <a:pPr lvl="0"/>
            <a:r>
              <a:rPr lang="en-US" dirty="0"/>
              <a:t>Click to edit Master text styles</a:t>
            </a:r>
          </a:p>
        </p:txBody>
      </p:sp>
      <p:cxnSp>
        <p:nvCxnSpPr>
          <p:cNvPr id="3" name="Straight Connector 2">
            <a:extLst>
              <a:ext uri="{FF2B5EF4-FFF2-40B4-BE49-F238E27FC236}">
                <a16:creationId xmlns:a16="http://schemas.microsoft.com/office/drawing/2014/main" id="{47D717A2-A422-51B6-F4ED-1AA291F70426}"/>
              </a:ext>
              <a:ext uri="{C183D7F6-B498-43B3-948B-1728B52AA6E4}">
                <adec:decorative xmlns:adec="http://schemas.microsoft.com/office/drawing/2017/decorative" val="1"/>
              </a:ext>
            </a:extLst>
          </p:cNvPr>
          <p:cNvCxnSpPr>
            <a:cxnSpLocks/>
          </p:cNvCxnSpPr>
          <p:nvPr userDrawn="1"/>
        </p:nvCxnSpPr>
        <p:spPr>
          <a:xfrm>
            <a:off x="457200" y="1050761"/>
            <a:ext cx="11222038" cy="0"/>
          </a:xfrm>
          <a:prstGeom prst="line">
            <a:avLst/>
          </a:prstGeom>
          <a:ln w="76200" cap="rnd">
            <a:gradFill>
              <a:gsLst>
                <a:gs pos="0">
                  <a:schemeClr val="accent3"/>
                </a:gs>
                <a:gs pos="97531">
                  <a:srgbClr val="8DC8E8"/>
                </a:gs>
                <a:gs pos="48000">
                  <a:schemeClr val="accent2"/>
                </a:gs>
                <a:gs pos="22000">
                  <a:srgbClr val="F4364C"/>
                </a:gs>
              </a:gsLst>
              <a:lin ang="3900000" scaled="0"/>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31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bg>
      <p:bgPr>
        <a:solidFill>
          <a:srgbClr val="F4F3F5"/>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C7ACAD5-D45B-E72F-6496-3102500CE0F1}"/>
              </a:ext>
            </a:extLst>
          </p:cNvPr>
          <p:cNvSpPr>
            <a:spLocks noGrp="1"/>
          </p:cNvSpPr>
          <p:nvPr>
            <p:ph type="title"/>
          </p:nvPr>
        </p:nvSpPr>
        <p:spPr/>
        <p:txBody>
          <a:bodyPr/>
          <a:lstStyle/>
          <a:p>
            <a:r>
              <a:rPr lang="en-US" dirty="0"/>
              <a:t>Click to edit Master title style</a:t>
            </a:r>
          </a:p>
        </p:txBody>
      </p:sp>
      <p:pic>
        <p:nvPicPr>
          <p:cNvPr id="3" name="Graphic 2">
            <a:extLst>
              <a:ext uri="{FF2B5EF4-FFF2-40B4-BE49-F238E27FC236}">
                <a16:creationId xmlns:a16="http://schemas.microsoft.com/office/drawing/2014/main" id="{B550542F-99B5-2164-E697-89C6F4BC5E3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192001" cy="3095623"/>
          </a:xfrm>
          <a:prstGeom prst="rect">
            <a:avLst/>
          </a:prstGeom>
        </p:spPr>
      </p:pic>
      <p:sp>
        <p:nvSpPr>
          <p:cNvPr id="4" name="Content Placeholder 3">
            <a:extLst>
              <a:ext uri="{FF2B5EF4-FFF2-40B4-BE49-F238E27FC236}">
                <a16:creationId xmlns:a16="http://schemas.microsoft.com/office/drawing/2014/main" id="{08373D85-141D-9923-C2EE-4CB92E1480FD}"/>
              </a:ext>
            </a:extLst>
          </p:cNvPr>
          <p:cNvSpPr>
            <a:spLocks noGrp="1"/>
          </p:cNvSpPr>
          <p:nvPr>
            <p:ph sz="quarter" idx="10"/>
          </p:nvPr>
        </p:nvSpPr>
        <p:spPr>
          <a:xfrm>
            <a:off x="457200" y="1235075"/>
            <a:ext cx="11222038" cy="48164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839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327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11222038"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6907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395187"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702393" y="1763920"/>
            <a:ext cx="5019675" cy="37623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6469932" y="1763920"/>
            <a:ext cx="5019675" cy="37623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105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5863473"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426610" y="1763920"/>
            <a:ext cx="5019675" cy="37623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593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6129-A7BA-4832-8DBD-408BC00256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A452CC2D-619B-4745-93BD-892BFFCBC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825A7441-7C0F-4CEC-9237-D4D949307ED8}"/>
              </a:ext>
            </a:extLst>
          </p:cNvPr>
          <p:cNvSpPr>
            <a:spLocks noGrp="1"/>
          </p:cNvSpPr>
          <p:nvPr>
            <p:ph type="dt" sz="half" idx="10"/>
          </p:nvPr>
        </p:nvSpPr>
        <p:spPr/>
        <p:txBody>
          <a:bodyPr/>
          <a:lstStyle/>
          <a:p>
            <a:fld id="{CD9609BF-EFAF-48CB-9CDD-2C9DE37E7572}" type="datetimeFigureOut">
              <a:rPr lang="en-DE" smtClean="0"/>
              <a:t>04/01/2024</a:t>
            </a:fld>
            <a:endParaRPr lang="en-DE"/>
          </a:p>
        </p:txBody>
      </p:sp>
      <p:sp>
        <p:nvSpPr>
          <p:cNvPr id="5" name="Footer Placeholder 4">
            <a:extLst>
              <a:ext uri="{FF2B5EF4-FFF2-40B4-BE49-F238E27FC236}">
                <a16:creationId xmlns:a16="http://schemas.microsoft.com/office/drawing/2014/main" id="{6FA09461-1595-452D-AF26-BD15442FC85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99B3846-F413-4B45-8560-57B8CAF9AB2A}"/>
              </a:ext>
            </a:extLst>
          </p:cNvPr>
          <p:cNvSpPr>
            <a:spLocks noGrp="1"/>
          </p:cNvSpPr>
          <p:nvPr>
            <p:ph type="sldNum" sz="quarter" idx="12"/>
          </p:nvPr>
        </p:nvSpPr>
        <p:spPr/>
        <p:txBody>
          <a:bodyPr/>
          <a:lstStyle/>
          <a:p>
            <a:fld id="{D2862DDF-E401-4252-B9E2-14FBA98C601C}" type="slidenum">
              <a:rPr lang="en-DE" smtClean="0"/>
              <a:t>‹#›</a:t>
            </a:fld>
            <a:endParaRPr lang="en-DE"/>
          </a:p>
        </p:txBody>
      </p:sp>
    </p:spTree>
    <p:extLst>
      <p:ext uri="{BB962C8B-B14F-4D97-AF65-F5344CB8AC3E}">
        <p14:creationId xmlns:p14="http://schemas.microsoft.com/office/powerpoint/2010/main" val="366618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F1CD1-DE45-C853-F32D-1EB719760D34}"/>
              </a:ext>
            </a:extLst>
          </p:cNvPr>
          <p:cNvSpPr>
            <a:spLocks noGrp="1"/>
          </p:cNvSpPr>
          <p:nvPr>
            <p:ph type="title"/>
          </p:nvPr>
        </p:nvSpPr>
        <p:spPr>
          <a:xfrm>
            <a:off x="457200" y="411480"/>
            <a:ext cx="11222610" cy="515443"/>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7572885-CE45-483C-B4F6-098C0BB67326}"/>
              </a:ext>
            </a:extLst>
          </p:cNvPr>
          <p:cNvSpPr>
            <a:spLocks noGrp="1"/>
          </p:cNvSpPr>
          <p:nvPr>
            <p:ph type="body" idx="1"/>
          </p:nvPr>
        </p:nvSpPr>
        <p:spPr>
          <a:xfrm>
            <a:off x="457200" y="1150403"/>
            <a:ext cx="1122261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DCD20144-5ECD-680F-E1E0-37DE7FB35BAC}"/>
              </a:ext>
            </a:extLst>
          </p:cNvPr>
          <p:cNvSpPr txBox="1"/>
          <p:nvPr userDrawn="1"/>
        </p:nvSpPr>
        <p:spPr>
          <a:xfrm>
            <a:off x="457200" y="6411853"/>
            <a:ext cx="3709956" cy="172676"/>
          </a:xfrm>
          <a:prstGeom prst="rect">
            <a:avLst/>
          </a:prstGeom>
          <a:noFill/>
        </p:spPr>
        <p:txBody>
          <a:bodyPr wrap="square" lIns="0" tIns="0" rIns="0" bIns="0">
            <a:spAutoFit/>
          </a:bodyPr>
          <a:lstStyle/>
          <a:p>
            <a:pPr defTabSz="932563">
              <a:defRPr/>
            </a:pPr>
            <a:r>
              <a:rPr lang="en-US" sz="1122" dirty="0">
                <a:solidFill>
                  <a:srgbClr val="000000"/>
                </a:solidFill>
                <a:latin typeface="Segoe UI" panose="020B0502040204020203" pitchFamily="34" charset="0"/>
                <a:cs typeface="Segoe UI" panose="020B0502040204020203" pitchFamily="34" charset="0"/>
              </a:rPr>
              <a:t>© Copyright Microsoft Corporation. All rights reserved.</a:t>
            </a:r>
          </a:p>
        </p:txBody>
      </p:sp>
    </p:spTree>
    <p:extLst>
      <p:ext uri="{BB962C8B-B14F-4D97-AF65-F5344CB8AC3E}">
        <p14:creationId xmlns:p14="http://schemas.microsoft.com/office/powerpoint/2010/main" val="39202811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2" r:id="rId5"/>
    <p:sldLayoutId id="2147483661" r:id="rId6"/>
    <p:sldLayoutId id="2147483669" r:id="rId7"/>
    <p:sldLayoutId id="2147483670" r:id="rId8"/>
    <p:sldLayoutId id="2147483671" r:id="rId9"/>
  </p:sldLayoutIdLst>
  <p:txStyles>
    <p:title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4.png"/><Relationship Id="rId18" Type="http://schemas.openxmlformats.org/officeDocument/2006/relationships/image" Target="../media/image28.png"/><Relationship Id="rId3" Type="http://schemas.openxmlformats.org/officeDocument/2006/relationships/image" Target="../media/image6.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27.png"/><Relationship Id="rId2" Type="http://schemas.openxmlformats.org/officeDocument/2006/relationships/notesSlide" Target="../notesSlides/notesSlide17.xml"/><Relationship Id="rId16"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11.png"/><Relationship Id="rId5" Type="http://schemas.openxmlformats.org/officeDocument/2006/relationships/image" Target="../media/image16.png"/><Relationship Id="rId15" Type="http://schemas.openxmlformats.org/officeDocument/2006/relationships/image" Target="../media/image25.png"/><Relationship Id="rId10"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9.png"/><Relationship Id="rId1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9" Type="http://schemas.openxmlformats.org/officeDocument/2006/relationships/image" Target="../media/image65.png"/><Relationship Id="rId21" Type="http://schemas.openxmlformats.org/officeDocument/2006/relationships/image" Target="../media/image47.svg"/><Relationship Id="rId34" Type="http://schemas.openxmlformats.org/officeDocument/2006/relationships/image" Target="../media/image60.png"/><Relationship Id="rId42" Type="http://schemas.openxmlformats.org/officeDocument/2006/relationships/image" Target="../media/image68.png"/><Relationship Id="rId7" Type="http://schemas.openxmlformats.org/officeDocument/2006/relationships/image" Target="../media/image33.png"/><Relationship Id="rId2" Type="http://schemas.openxmlformats.org/officeDocument/2006/relationships/notesSlide" Target="../notesSlides/notesSlide18.xml"/><Relationship Id="rId16" Type="http://schemas.openxmlformats.org/officeDocument/2006/relationships/image" Target="../media/image42.png"/><Relationship Id="rId29" Type="http://schemas.openxmlformats.org/officeDocument/2006/relationships/image" Target="../media/image55.png"/><Relationship Id="rId1" Type="http://schemas.openxmlformats.org/officeDocument/2006/relationships/slideLayout" Target="../slideLayouts/slideLayout9.xml"/><Relationship Id="rId6" Type="http://schemas.openxmlformats.org/officeDocument/2006/relationships/image" Target="../media/image32.svg"/><Relationship Id="rId11" Type="http://schemas.openxmlformats.org/officeDocument/2006/relationships/image" Target="../media/image37.png"/><Relationship Id="rId24" Type="http://schemas.openxmlformats.org/officeDocument/2006/relationships/image" Target="../media/image50.png"/><Relationship Id="rId32" Type="http://schemas.openxmlformats.org/officeDocument/2006/relationships/image" Target="../media/image58.png"/><Relationship Id="rId37" Type="http://schemas.openxmlformats.org/officeDocument/2006/relationships/image" Target="../media/image63.png"/><Relationship Id="rId40" Type="http://schemas.openxmlformats.org/officeDocument/2006/relationships/image" Target="../media/image66.png"/><Relationship Id="rId45" Type="http://schemas.openxmlformats.org/officeDocument/2006/relationships/image" Target="../media/image71.pn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svg"/><Relationship Id="rId28" Type="http://schemas.openxmlformats.org/officeDocument/2006/relationships/image" Target="../media/image54.png"/><Relationship Id="rId36" Type="http://schemas.openxmlformats.org/officeDocument/2006/relationships/image" Target="../media/image62.png"/><Relationship Id="rId10" Type="http://schemas.openxmlformats.org/officeDocument/2006/relationships/image" Target="../media/image36.svg"/><Relationship Id="rId19" Type="http://schemas.openxmlformats.org/officeDocument/2006/relationships/image" Target="../media/image45.svg"/><Relationship Id="rId31" Type="http://schemas.openxmlformats.org/officeDocument/2006/relationships/image" Target="../media/image57.png"/><Relationship Id="rId44" Type="http://schemas.openxmlformats.org/officeDocument/2006/relationships/image" Target="../media/image70.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 Id="rId27" Type="http://schemas.openxmlformats.org/officeDocument/2006/relationships/image" Target="../media/image53.png"/><Relationship Id="rId30" Type="http://schemas.openxmlformats.org/officeDocument/2006/relationships/image" Target="../media/image56.png"/><Relationship Id="rId35" Type="http://schemas.openxmlformats.org/officeDocument/2006/relationships/image" Target="../media/image61.png"/><Relationship Id="rId43" Type="http://schemas.openxmlformats.org/officeDocument/2006/relationships/image" Target="../media/image69.png"/><Relationship Id="rId8" Type="http://schemas.openxmlformats.org/officeDocument/2006/relationships/image" Target="../media/image34.svg"/><Relationship Id="rId3" Type="http://schemas.openxmlformats.org/officeDocument/2006/relationships/image" Target="../media/image29.png"/><Relationship Id="rId12" Type="http://schemas.openxmlformats.org/officeDocument/2006/relationships/image" Target="../media/image38.svg"/><Relationship Id="rId17" Type="http://schemas.openxmlformats.org/officeDocument/2006/relationships/image" Target="../media/image43.svg"/><Relationship Id="rId25" Type="http://schemas.openxmlformats.org/officeDocument/2006/relationships/image" Target="../media/image51.png"/><Relationship Id="rId33" Type="http://schemas.openxmlformats.org/officeDocument/2006/relationships/image" Target="../media/image59.png"/><Relationship Id="rId38" Type="http://schemas.openxmlformats.org/officeDocument/2006/relationships/image" Target="../media/image64.png"/><Relationship Id="rId46" Type="http://schemas.openxmlformats.org/officeDocument/2006/relationships/image" Target="../media/image72.png"/><Relationship Id="rId20" Type="http://schemas.openxmlformats.org/officeDocument/2006/relationships/image" Target="../media/image46.png"/><Relationship Id="rId41" Type="http://schemas.openxmlformats.org/officeDocument/2006/relationships/image" Target="../media/image6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169DE-E95D-FDD6-AED0-B3D218B43841}"/>
              </a:ext>
            </a:extLst>
          </p:cNvPr>
          <p:cNvSpPr>
            <a:spLocks noGrp="1"/>
          </p:cNvSpPr>
          <p:nvPr>
            <p:ph type="title"/>
          </p:nvPr>
        </p:nvSpPr>
        <p:spPr>
          <a:xfrm>
            <a:off x="0" y="2265605"/>
            <a:ext cx="5686955" cy="1163395"/>
          </a:xfrm>
        </p:spPr>
        <p:txBody>
          <a:bodyPr/>
          <a:lstStyle/>
          <a:p>
            <a:pPr algn="ctr"/>
            <a:r>
              <a:rPr lang="en-US" sz="2800" b="1" dirty="0"/>
              <a:t>AKS Deployment Strategy </a:t>
            </a:r>
            <a:br>
              <a:rPr lang="en-US" sz="2800" b="1" dirty="0"/>
            </a:br>
            <a:br>
              <a:rPr lang="en-US" sz="2800" b="1" dirty="0"/>
            </a:br>
            <a:r>
              <a:rPr lang="en-US" sz="2800" b="1" dirty="0"/>
              <a:t>Architect &amp; Design</a:t>
            </a:r>
            <a:endParaRPr lang="en-US" b="1" dirty="0"/>
          </a:p>
        </p:txBody>
      </p:sp>
    </p:spTree>
    <p:extLst>
      <p:ext uri="{BB962C8B-B14F-4D97-AF65-F5344CB8AC3E}">
        <p14:creationId xmlns:p14="http://schemas.microsoft.com/office/powerpoint/2010/main" val="3695094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521AB37-B667-44ED-7163-0C836FADB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925" y="1717066"/>
            <a:ext cx="9286875" cy="2790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EB31BE-4E41-0F22-0311-350023EB4B29}"/>
              </a:ext>
            </a:extLst>
          </p:cNvPr>
          <p:cNvSpPr txBox="1"/>
          <p:nvPr/>
        </p:nvSpPr>
        <p:spPr>
          <a:xfrm>
            <a:off x="885826" y="241292"/>
            <a:ext cx="6097464" cy="584775"/>
          </a:xfrm>
          <a:prstGeom prst="rect">
            <a:avLst/>
          </a:prstGeom>
          <a:noFill/>
        </p:spPr>
        <p:txBody>
          <a:bodyPr wrap="square">
            <a:spAutoFit/>
          </a:bodyPr>
          <a:lstStyle/>
          <a:p>
            <a:r>
              <a:rPr lang="en-GB" sz="3200" dirty="0">
                <a:latin typeface="Segoe UI Semibold" panose="020B0702040204020203" pitchFamily="34" charset="0"/>
                <a:ea typeface="+mj-ea"/>
                <a:cs typeface="Segoe UI Semibold" panose="020B0702040204020203" pitchFamily="34" charset="0"/>
              </a:rPr>
              <a:t>Level of Multitenancy in AKS </a:t>
            </a:r>
            <a:endParaRPr lang="en-US" sz="3200" dirty="0">
              <a:latin typeface="Segoe UI Semibold" panose="020B0702040204020203" pitchFamily="34" charset="0"/>
              <a:ea typeface="+mj-ea"/>
              <a:cs typeface="Segoe UI Semibold" panose="020B0702040204020203" pitchFamily="34" charset="0"/>
            </a:endParaRPr>
          </a:p>
        </p:txBody>
      </p:sp>
      <p:sp>
        <p:nvSpPr>
          <p:cNvPr id="7" name="TextBox 6">
            <a:extLst>
              <a:ext uri="{FF2B5EF4-FFF2-40B4-BE49-F238E27FC236}">
                <a16:creationId xmlns:a16="http://schemas.microsoft.com/office/drawing/2014/main" id="{34B10F8E-1560-BC9A-4FDE-F74DC5E4E859}"/>
              </a:ext>
            </a:extLst>
          </p:cNvPr>
          <p:cNvSpPr txBox="1"/>
          <p:nvPr/>
        </p:nvSpPr>
        <p:spPr>
          <a:xfrm>
            <a:off x="1000126" y="1092809"/>
            <a:ext cx="10368328" cy="923330"/>
          </a:xfrm>
          <a:prstGeom prst="rect">
            <a:avLst/>
          </a:prstGeom>
          <a:noFill/>
        </p:spPr>
        <p:txBody>
          <a:bodyPr wrap="square">
            <a:spAutoFit/>
          </a:bodyPr>
          <a:lstStyle/>
          <a:p>
            <a:r>
              <a:rPr lang="en-GB" dirty="0"/>
              <a:t>There are multiple levels of multitenancy that can be accomplished within AKS based on the isolation of the resources.  The table below provides the classifications and depicts the benefits across different categories with green being good, amber being ok and red being bad.</a:t>
            </a:r>
          </a:p>
        </p:txBody>
      </p:sp>
      <p:sp>
        <p:nvSpPr>
          <p:cNvPr id="9" name="TextBox 8">
            <a:extLst>
              <a:ext uri="{FF2B5EF4-FFF2-40B4-BE49-F238E27FC236}">
                <a16:creationId xmlns:a16="http://schemas.microsoft.com/office/drawing/2014/main" id="{38DB0A50-3F76-5B9E-39EE-713DD1C9FCA8}"/>
              </a:ext>
            </a:extLst>
          </p:cNvPr>
          <p:cNvSpPr txBox="1"/>
          <p:nvPr/>
        </p:nvSpPr>
        <p:spPr>
          <a:xfrm>
            <a:off x="1430948" y="4778550"/>
            <a:ext cx="9831997" cy="646331"/>
          </a:xfrm>
          <a:prstGeom prst="rect">
            <a:avLst/>
          </a:prstGeom>
          <a:noFill/>
        </p:spPr>
        <p:txBody>
          <a:bodyPr wrap="square">
            <a:spAutoFit/>
          </a:bodyPr>
          <a:lstStyle/>
          <a:p>
            <a:r>
              <a:rPr lang="en-GB" b="0" i="0" dirty="0">
                <a:solidFill>
                  <a:srgbClr val="2D2D2D"/>
                </a:solidFill>
                <a:effectLst/>
                <a:latin typeface="Calibri" panose="020F0502020204030204" pitchFamily="34" charset="0"/>
              </a:rPr>
              <a:t>Real multitenancy in AKS happens at the </a:t>
            </a:r>
            <a:r>
              <a:rPr lang="en-GB" b="1" i="0" dirty="0" err="1">
                <a:solidFill>
                  <a:srgbClr val="2D2D2D"/>
                </a:solidFill>
                <a:effectLst/>
                <a:latin typeface="Calibri" panose="020F0502020204030204" pitchFamily="34" charset="0"/>
              </a:rPr>
              <a:t>Nodepool</a:t>
            </a:r>
            <a:r>
              <a:rPr lang="en-GB" b="0" i="0" dirty="0">
                <a:solidFill>
                  <a:srgbClr val="2D2D2D"/>
                </a:solidFill>
                <a:effectLst/>
                <a:latin typeface="Calibri" panose="020F0502020204030204" pitchFamily="34" charset="0"/>
              </a:rPr>
              <a:t> and </a:t>
            </a:r>
            <a:r>
              <a:rPr lang="en-GB" b="1" i="0" dirty="0">
                <a:solidFill>
                  <a:srgbClr val="2D2D2D"/>
                </a:solidFill>
                <a:effectLst/>
                <a:latin typeface="Calibri" panose="020F0502020204030204" pitchFamily="34" charset="0"/>
              </a:rPr>
              <a:t>Namespace</a:t>
            </a:r>
            <a:r>
              <a:rPr lang="en-GB" b="0" i="0" dirty="0">
                <a:solidFill>
                  <a:srgbClr val="2D2D2D"/>
                </a:solidFill>
                <a:effectLst/>
                <a:latin typeface="Calibri" panose="020F0502020204030204" pitchFamily="34" charset="0"/>
              </a:rPr>
              <a:t> levels and requires a lot of controls at its resources level of enable this.</a:t>
            </a:r>
            <a:endParaRPr lang="en-US" dirty="0"/>
          </a:p>
        </p:txBody>
      </p:sp>
    </p:spTree>
    <p:extLst>
      <p:ext uri="{BB962C8B-B14F-4D97-AF65-F5344CB8AC3E}">
        <p14:creationId xmlns:p14="http://schemas.microsoft.com/office/powerpoint/2010/main" val="348060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B31BE-4E41-0F22-0311-350023EB4B29}"/>
              </a:ext>
            </a:extLst>
          </p:cNvPr>
          <p:cNvSpPr txBox="1"/>
          <p:nvPr/>
        </p:nvSpPr>
        <p:spPr>
          <a:xfrm>
            <a:off x="885826" y="241292"/>
            <a:ext cx="6097464" cy="584775"/>
          </a:xfrm>
          <a:prstGeom prst="rect">
            <a:avLst/>
          </a:prstGeom>
          <a:noFill/>
        </p:spPr>
        <p:txBody>
          <a:bodyPr wrap="square">
            <a:spAutoFit/>
          </a:bodyPr>
          <a:lstStyle/>
          <a:p>
            <a:r>
              <a:rPr lang="en-GB" sz="3200" dirty="0">
                <a:latin typeface="Segoe UI Semibold" panose="020B0702040204020203" pitchFamily="34" charset="0"/>
                <a:ea typeface="+mj-ea"/>
                <a:cs typeface="Segoe UI Semibold" panose="020B0702040204020203" pitchFamily="34" charset="0"/>
              </a:rPr>
              <a:t>Type of Multitenancy in AKS </a:t>
            </a:r>
            <a:endParaRPr lang="en-US" sz="3200" dirty="0">
              <a:latin typeface="Segoe UI Semibold" panose="020B0702040204020203" pitchFamily="34" charset="0"/>
              <a:ea typeface="+mj-ea"/>
              <a:cs typeface="Segoe UI Semibold" panose="020B0702040204020203" pitchFamily="34" charset="0"/>
            </a:endParaRPr>
          </a:p>
        </p:txBody>
      </p:sp>
      <p:sp>
        <p:nvSpPr>
          <p:cNvPr id="2" name="Rectangle 1">
            <a:extLst>
              <a:ext uri="{FF2B5EF4-FFF2-40B4-BE49-F238E27FC236}">
                <a16:creationId xmlns:a16="http://schemas.microsoft.com/office/drawing/2014/main" id="{490A8B19-640D-90F4-0A25-D7E9725C6660}"/>
              </a:ext>
            </a:extLst>
          </p:cNvPr>
          <p:cNvSpPr>
            <a:spLocks noChangeArrowheads="1"/>
          </p:cNvSpPr>
          <p:nvPr/>
        </p:nvSpPr>
        <p:spPr bwMode="auto">
          <a:xfrm>
            <a:off x="885826" y="1598916"/>
            <a:ext cx="9533448"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D2D2D"/>
                </a:solidFill>
                <a:effectLst/>
                <a:latin typeface="Calibri" panose="020F0502020204030204" pitchFamily="34" charset="0"/>
                <a:cs typeface="Calibri" panose="020F0502020204030204" pitchFamily="34" charset="0"/>
              </a:rPr>
              <a:t>Let us look at the types of multitenancy based on level of isolation before getting into the different agents that could help us enable this within AKS.  There are 4 different types of Multitenancy in AKS based on level of isolation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D2D2D"/>
                </a:solidFill>
                <a:effectLst/>
                <a:latin typeface="Calibri" panose="020F0502020204030204" pitchFamily="34" charset="0"/>
                <a:cs typeface="Calibri" panose="020F0502020204030204" pitchFamily="34"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D2D2D"/>
                </a:solidFill>
                <a:effectLst/>
                <a:latin typeface="Calibri" panose="020F0502020204030204" pitchFamily="34" charset="0"/>
                <a:cs typeface="Calibri" panose="020F0502020204030204" pitchFamily="34" charset="0"/>
              </a:rPr>
              <a:t>1.</a:t>
            </a:r>
            <a:r>
              <a:rPr kumimoji="0" lang="en-US" altLang="en-US" sz="1050" b="1" i="0" u="none" strike="noStrike" cap="none" normalizeH="0" baseline="0" dirty="0">
                <a:ln>
                  <a:noFill/>
                </a:ln>
                <a:solidFill>
                  <a:srgbClr val="2D2D2D"/>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2D2D2D"/>
                </a:solidFill>
                <a:effectLst/>
                <a:latin typeface="Calibri" panose="020F0502020204030204" pitchFamily="34" charset="0"/>
                <a:cs typeface="Calibri" panose="020F0502020204030204" pitchFamily="34" charset="0"/>
              </a:rPr>
              <a:t>Fully Shared Tenancy</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D2D2D"/>
                </a:solidFill>
                <a:effectLst/>
                <a:latin typeface="Calibri" panose="020F0502020204030204" pitchFamily="34" charset="0"/>
                <a:cs typeface="Calibri" panose="020F0502020204030204" pitchFamily="34" charset="0"/>
              </a:rPr>
              <a:t>2.</a:t>
            </a:r>
            <a:r>
              <a:rPr kumimoji="0" lang="en-US" altLang="en-US" sz="1050" b="1" i="0" u="none" strike="noStrike" cap="none" normalizeH="0" baseline="0" dirty="0">
                <a:ln>
                  <a:noFill/>
                </a:ln>
                <a:solidFill>
                  <a:srgbClr val="2D2D2D"/>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2D2D2D"/>
                </a:solidFill>
                <a:effectLst/>
                <a:latin typeface="Calibri" panose="020F0502020204030204" pitchFamily="34" charset="0"/>
                <a:cs typeface="Calibri" panose="020F0502020204030204" pitchFamily="34" charset="0"/>
              </a:rPr>
              <a:t>Horizontally Partitioned Tenancy</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D2D2D"/>
                </a:solidFill>
                <a:effectLst/>
                <a:latin typeface="Calibri" panose="020F0502020204030204" pitchFamily="34" charset="0"/>
                <a:cs typeface="Calibri" panose="020F0502020204030204" pitchFamily="34" charset="0"/>
              </a:rPr>
              <a:t>3.</a:t>
            </a:r>
            <a:r>
              <a:rPr kumimoji="0" lang="en-US" altLang="en-US" sz="1050" b="1" i="0" u="none" strike="noStrike" cap="none" normalizeH="0" baseline="0" dirty="0">
                <a:ln>
                  <a:noFill/>
                </a:ln>
                <a:solidFill>
                  <a:srgbClr val="2D2D2D"/>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2D2D2D"/>
                </a:solidFill>
                <a:effectLst/>
                <a:latin typeface="Calibri" panose="020F0502020204030204" pitchFamily="34" charset="0"/>
                <a:cs typeface="Calibri" panose="020F0502020204030204" pitchFamily="34" charset="0"/>
              </a:rPr>
              <a:t>Vertically Partitioned Tenancy</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D2D2D"/>
                </a:solidFill>
                <a:effectLst/>
                <a:latin typeface="Calibri" panose="020F0502020204030204" pitchFamily="34" charset="0"/>
                <a:cs typeface="Calibri" panose="020F0502020204030204" pitchFamily="34" charset="0"/>
              </a:rPr>
              <a:t>4.</a:t>
            </a:r>
            <a:r>
              <a:rPr kumimoji="0" lang="en-US" altLang="en-US" sz="1050" b="1" i="0" u="none" strike="noStrike" cap="none" normalizeH="0" baseline="0" dirty="0">
                <a:ln>
                  <a:noFill/>
                </a:ln>
                <a:solidFill>
                  <a:srgbClr val="2D2D2D"/>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2D2D2D"/>
                </a:solidFill>
                <a:effectLst/>
                <a:latin typeface="Calibri" panose="020F0502020204030204" pitchFamily="34" charset="0"/>
                <a:cs typeface="Calibri" panose="020F0502020204030204" pitchFamily="34" charset="0"/>
              </a:rPr>
              <a:t>Full Isolation Tenancy</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D2D2D"/>
                </a:solidFill>
                <a:effectLst/>
                <a:latin typeface="Calibri" panose="020F0502020204030204" pitchFamily="34" charset="0"/>
                <a:cs typeface="Calibri" panose="020F0502020204030204" pitchFamily="34" charset="0"/>
              </a:rPr>
              <a:t> </a:t>
            </a:r>
            <a:endParaRPr kumimoji="0" lang="en-US" altLang="en-US"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12070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B31BE-4E41-0F22-0311-350023EB4B29}"/>
              </a:ext>
            </a:extLst>
          </p:cNvPr>
          <p:cNvSpPr txBox="1"/>
          <p:nvPr/>
        </p:nvSpPr>
        <p:spPr>
          <a:xfrm>
            <a:off x="701187" y="302838"/>
            <a:ext cx="6097464" cy="584775"/>
          </a:xfrm>
          <a:prstGeom prst="rect">
            <a:avLst/>
          </a:prstGeom>
          <a:noFill/>
        </p:spPr>
        <p:txBody>
          <a:bodyPr wrap="square">
            <a:spAutoFit/>
          </a:bodyPr>
          <a:lstStyle/>
          <a:p>
            <a:r>
              <a:rPr lang="en-GB" sz="3200" dirty="0">
                <a:latin typeface="Segoe UI Semibold" panose="020B0702040204020203" pitchFamily="34" charset="0"/>
                <a:ea typeface="+mj-ea"/>
                <a:cs typeface="Segoe UI Semibold" panose="020B0702040204020203" pitchFamily="34" charset="0"/>
              </a:rPr>
              <a:t>Full Shared Tenancy </a:t>
            </a:r>
            <a:endParaRPr lang="en-US" sz="3200" dirty="0">
              <a:latin typeface="Segoe UI Semibold" panose="020B0702040204020203" pitchFamily="34" charset="0"/>
              <a:ea typeface="+mj-ea"/>
              <a:cs typeface="Segoe UI Semibold" panose="020B0702040204020203" pitchFamily="34" charset="0"/>
            </a:endParaRPr>
          </a:p>
        </p:txBody>
      </p:sp>
      <p:pic>
        <p:nvPicPr>
          <p:cNvPr id="9218" name="Picture 2">
            <a:extLst>
              <a:ext uri="{FF2B5EF4-FFF2-40B4-BE49-F238E27FC236}">
                <a16:creationId xmlns:a16="http://schemas.microsoft.com/office/drawing/2014/main" id="{722FC722-96DF-E3AF-D719-67057EE25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82" y="1897307"/>
            <a:ext cx="10663692" cy="33604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EC9378-A720-468A-BDF4-41683022B127}"/>
              </a:ext>
            </a:extLst>
          </p:cNvPr>
          <p:cNvSpPr txBox="1"/>
          <p:nvPr/>
        </p:nvSpPr>
        <p:spPr>
          <a:xfrm>
            <a:off x="701187" y="1158698"/>
            <a:ext cx="6097464" cy="369332"/>
          </a:xfrm>
          <a:prstGeom prst="rect">
            <a:avLst/>
          </a:prstGeom>
          <a:noFill/>
        </p:spPr>
        <p:txBody>
          <a:bodyPr wrap="square">
            <a:spAutoFit/>
          </a:bodyPr>
          <a:lstStyle/>
          <a:p>
            <a:r>
              <a:rPr lang="en-GB" dirty="0"/>
              <a:t>Both App, Data and Infrastructure all shared. </a:t>
            </a:r>
            <a:endParaRPr lang="en-US" dirty="0"/>
          </a:p>
        </p:txBody>
      </p:sp>
    </p:spTree>
    <p:extLst>
      <p:ext uri="{BB962C8B-B14F-4D97-AF65-F5344CB8AC3E}">
        <p14:creationId xmlns:p14="http://schemas.microsoft.com/office/powerpoint/2010/main" val="309014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B31BE-4E41-0F22-0311-350023EB4B29}"/>
              </a:ext>
            </a:extLst>
          </p:cNvPr>
          <p:cNvSpPr txBox="1"/>
          <p:nvPr/>
        </p:nvSpPr>
        <p:spPr>
          <a:xfrm>
            <a:off x="824279" y="241292"/>
            <a:ext cx="6097464" cy="584775"/>
          </a:xfrm>
          <a:prstGeom prst="rect">
            <a:avLst/>
          </a:prstGeom>
          <a:noFill/>
        </p:spPr>
        <p:txBody>
          <a:bodyPr wrap="square">
            <a:spAutoFit/>
          </a:bodyPr>
          <a:lstStyle/>
          <a:p>
            <a:r>
              <a:rPr lang="en-US" sz="3200" b="1" i="0" dirty="0">
                <a:solidFill>
                  <a:srgbClr val="2D2D2D"/>
                </a:solidFill>
                <a:effectLst/>
                <a:latin typeface="Calibri" panose="020F0502020204030204" pitchFamily="34" charset="0"/>
              </a:rPr>
              <a:t>Horizontally Partitioned Tenancy</a:t>
            </a:r>
            <a:endParaRPr lang="en-US" sz="3200" dirty="0">
              <a:latin typeface="Segoe UI Semibold" panose="020B0702040204020203" pitchFamily="34" charset="0"/>
              <a:ea typeface="+mj-ea"/>
              <a:cs typeface="Segoe UI Semibold" panose="020B0702040204020203" pitchFamily="34" charset="0"/>
            </a:endParaRPr>
          </a:p>
        </p:txBody>
      </p:sp>
      <p:pic>
        <p:nvPicPr>
          <p:cNvPr id="8194" name="Picture 2">
            <a:extLst>
              <a:ext uri="{FF2B5EF4-FFF2-40B4-BE49-F238E27FC236}">
                <a16:creationId xmlns:a16="http://schemas.microsoft.com/office/drawing/2014/main" id="{4392C833-5E49-7DCC-EDAD-A95DEBAAD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13" y="1852613"/>
            <a:ext cx="10086975" cy="31527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E4B1B98-DBAD-7423-6B7A-9E1E8E773410}"/>
              </a:ext>
            </a:extLst>
          </p:cNvPr>
          <p:cNvSpPr txBox="1"/>
          <p:nvPr/>
        </p:nvSpPr>
        <p:spPr>
          <a:xfrm>
            <a:off x="1211141" y="1016174"/>
            <a:ext cx="9392382" cy="646331"/>
          </a:xfrm>
          <a:prstGeom prst="rect">
            <a:avLst/>
          </a:prstGeom>
          <a:noFill/>
        </p:spPr>
        <p:txBody>
          <a:bodyPr wrap="square">
            <a:spAutoFit/>
          </a:bodyPr>
          <a:lstStyle/>
          <a:p>
            <a:r>
              <a:rPr lang="en-GB" b="0" i="0" dirty="0">
                <a:solidFill>
                  <a:srgbClr val="2D2D2D"/>
                </a:solidFill>
                <a:effectLst/>
                <a:latin typeface="Calibri" panose="020F0502020204030204" pitchFamily="34" charset="0"/>
              </a:rPr>
              <a:t>This is the most adopted model as it provides the necessary isolation at the data level yet bringing the consolidation at the App level.</a:t>
            </a:r>
            <a:endParaRPr lang="en-US" dirty="0"/>
          </a:p>
        </p:txBody>
      </p:sp>
    </p:spTree>
    <p:extLst>
      <p:ext uri="{BB962C8B-B14F-4D97-AF65-F5344CB8AC3E}">
        <p14:creationId xmlns:p14="http://schemas.microsoft.com/office/powerpoint/2010/main" val="4230594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B31BE-4E41-0F22-0311-350023EB4B29}"/>
              </a:ext>
            </a:extLst>
          </p:cNvPr>
          <p:cNvSpPr txBox="1"/>
          <p:nvPr/>
        </p:nvSpPr>
        <p:spPr>
          <a:xfrm>
            <a:off x="885826" y="241292"/>
            <a:ext cx="8838466" cy="584775"/>
          </a:xfrm>
          <a:prstGeom prst="rect">
            <a:avLst/>
          </a:prstGeom>
          <a:noFill/>
        </p:spPr>
        <p:txBody>
          <a:bodyPr wrap="square">
            <a:spAutoFit/>
          </a:bodyPr>
          <a:lstStyle/>
          <a:p>
            <a:r>
              <a:rPr kumimoji="0" lang="en-US" altLang="en-US" sz="3200" b="1" i="0" u="none" strike="noStrike" cap="none" normalizeH="0" baseline="0" dirty="0">
                <a:ln>
                  <a:noFill/>
                </a:ln>
                <a:solidFill>
                  <a:srgbClr val="2D2D2D"/>
                </a:solidFill>
                <a:effectLst/>
                <a:latin typeface="Calibri" panose="020F0502020204030204" pitchFamily="34" charset="0"/>
                <a:cs typeface="Calibri" panose="020F0502020204030204" pitchFamily="34" charset="0"/>
              </a:rPr>
              <a:t>Vertically Partitioned Tenancy – Option 1</a:t>
            </a:r>
            <a:endParaRPr lang="en-US" sz="3200" dirty="0">
              <a:latin typeface="Segoe UI Semibold" panose="020B0702040204020203" pitchFamily="34" charset="0"/>
              <a:ea typeface="+mj-ea"/>
              <a:cs typeface="Segoe UI Semibold" panose="020B0702040204020203" pitchFamily="34" charset="0"/>
            </a:endParaRPr>
          </a:p>
        </p:txBody>
      </p:sp>
      <p:sp>
        <p:nvSpPr>
          <p:cNvPr id="2" name="Rectangle 1">
            <a:extLst>
              <a:ext uri="{FF2B5EF4-FFF2-40B4-BE49-F238E27FC236}">
                <a16:creationId xmlns:a16="http://schemas.microsoft.com/office/drawing/2014/main" id="{5BEB55F2-1E93-DEC2-131D-4684ACB1B725}"/>
              </a:ext>
            </a:extLst>
          </p:cNvPr>
          <p:cNvSpPr>
            <a:spLocks noChangeArrowheads="1"/>
          </p:cNvSpPr>
          <p:nvPr/>
        </p:nvSpPr>
        <p:spPr bwMode="auto">
          <a:xfrm>
            <a:off x="674811" y="854532"/>
            <a:ext cx="995508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D2D2D"/>
                </a:solidFill>
                <a:effectLst/>
                <a:latin typeface="Calibri" panose="020F0502020204030204" pitchFamily="34" charset="0"/>
                <a:cs typeface="Calibri" panose="020F0502020204030204" pitchFamily="34"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D2D2D"/>
                </a:solidFill>
                <a:effectLst/>
                <a:latin typeface="Calibri" panose="020F0502020204030204" pitchFamily="34" charset="0"/>
                <a:cs typeface="Calibri" panose="020F0502020204030204" pitchFamily="34" charset="0"/>
              </a:rPr>
              <a:t>This is also frequently adopted multitenancy model where customers that don’t want to co-exist with others are managed in separate clusters and DB instances.  This provides the maximum isolation at the data and App levels for such cases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171" name="Picture 3">
            <a:extLst>
              <a:ext uri="{FF2B5EF4-FFF2-40B4-BE49-F238E27FC236}">
                <a16:creationId xmlns:a16="http://schemas.microsoft.com/office/drawing/2014/main" id="{1F626913-4407-E737-C9C6-3C01EFF8E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942" y="2335823"/>
            <a:ext cx="964882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10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B31BE-4E41-0F22-0311-350023EB4B29}"/>
              </a:ext>
            </a:extLst>
          </p:cNvPr>
          <p:cNvSpPr txBox="1"/>
          <p:nvPr/>
        </p:nvSpPr>
        <p:spPr>
          <a:xfrm>
            <a:off x="885826" y="241292"/>
            <a:ext cx="8838466" cy="584775"/>
          </a:xfrm>
          <a:prstGeom prst="rect">
            <a:avLst/>
          </a:prstGeom>
          <a:noFill/>
        </p:spPr>
        <p:txBody>
          <a:bodyPr wrap="square">
            <a:spAutoFit/>
          </a:bodyPr>
          <a:lstStyle/>
          <a:p>
            <a:r>
              <a:rPr kumimoji="0" lang="en-US" altLang="en-US" sz="3200" b="1" i="0" u="none" strike="noStrike" cap="none" normalizeH="0" baseline="0" dirty="0">
                <a:ln>
                  <a:noFill/>
                </a:ln>
                <a:solidFill>
                  <a:srgbClr val="2D2D2D"/>
                </a:solidFill>
                <a:effectLst/>
                <a:latin typeface="Calibri" panose="020F0502020204030204" pitchFamily="34" charset="0"/>
                <a:cs typeface="Calibri" panose="020F0502020204030204" pitchFamily="34" charset="0"/>
              </a:rPr>
              <a:t>Vertically Partitioned Tenancy – Option 2</a:t>
            </a:r>
            <a:endParaRPr lang="en-US" sz="3200" dirty="0">
              <a:latin typeface="Segoe UI Semibold" panose="020B0702040204020203" pitchFamily="34" charset="0"/>
              <a:ea typeface="+mj-ea"/>
              <a:cs typeface="Segoe UI Semibold" panose="020B0702040204020203" pitchFamily="34" charset="0"/>
            </a:endParaRPr>
          </a:p>
        </p:txBody>
      </p:sp>
      <p:sp>
        <p:nvSpPr>
          <p:cNvPr id="2" name="Rectangle 1">
            <a:extLst>
              <a:ext uri="{FF2B5EF4-FFF2-40B4-BE49-F238E27FC236}">
                <a16:creationId xmlns:a16="http://schemas.microsoft.com/office/drawing/2014/main" id="{5BEB55F2-1E93-DEC2-131D-4684ACB1B725}"/>
              </a:ext>
            </a:extLst>
          </p:cNvPr>
          <p:cNvSpPr>
            <a:spLocks noChangeArrowheads="1"/>
          </p:cNvSpPr>
          <p:nvPr/>
        </p:nvSpPr>
        <p:spPr bwMode="auto">
          <a:xfrm>
            <a:off x="674811" y="1131531"/>
            <a:ext cx="9955089"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GB" b="0" i="0" dirty="0">
                <a:solidFill>
                  <a:srgbClr val="2D2D2D"/>
                </a:solidFill>
                <a:effectLst/>
                <a:latin typeface="Calibri" panose="020F0502020204030204" pitchFamily="34" charset="0"/>
              </a:rPr>
              <a:t>Alternative Vertical Partitioned Model for reducing management overhead with single cluster and dedicated </a:t>
            </a:r>
            <a:r>
              <a:rPr lang="en-GB" b="0" i="0" dirty="0" err="1">
                <a:solidFill>
                  <a:srgbClr val="2D2D2D"/>
                </a:solidFill>
                <a:effectLst/>
                <a:latin typeface="Calibri" panose="020F0502020204030204" pitchFamily="34" charset="0"/>
              </a:rPr>
              <a:t>nodepools</a:t>
            </a:r>
            <a:r>
              <a:rPr lang="en-GB" b="0" i="0" dirty="0">
                <a:solidFill>
                  <a:srgbClr val="2D2D2D"/>
                </a:solidFill>
                <a:effectLst/>
                <a:latin typeface="Calibri" panose="020F0502020204030204" pitchFamily="34"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18434" name="Picture 2">
            <a:extLst>
              <a:ext uri="{FF2B5EF4-FFF2-40B4-BE49-F238E27FC236}">
                <a16:creationId xmlns:a16="http://schemas.microsoft.com/office/drawing/2014/main" id="{5BF30384-AAFA-DD0B-0F9F-BE571B9EB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136" y="2161442"/>
            <a:ext cx="7983048" cy="3923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22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B31BE-4E41-0F22-0311-350023EB4B29}"/>
              </a:ext>
            </a:extLst>
          </p:cNvPr>
          <p:cNvSpPr txBox="1"/>
          <p:nvPr/>
        </p:nvSpPr>
        <p:spPr>
          <a:xfrm>
            <a:off x="885826" y="241292"/>
            <a:ext cx="6097464" cy="584775"/>
          </a:xfrm>
          <a:prstGeom prst="rect">
            <a:avLst/>
          </a:prstGeom>
          <a:noFill/>
        </p:spPr>
        <p:txBody>
          <a:bodyPr wrap="square">
            <a:spAutoFit/>
          </a:bodyPr>
          <a:lstStyle/>
          <a:p>
            <a:r>
              <a:rPr lang="en-US" sz="3200" b="1" i="0" dirty="0">
                <a:solidFill>
                  <a:srgbClr val="2D2D2D"/>
                </a:solidFill>
                <a:effectLst/>
                <a:latin typeface="Calibri" panose="020F0502020204030204" pitchFamily="34" charset="0"/>
              </a:rPr>
              <a:t>Full Isolation Tenancy</a:t>
            </a:r>
            <a:endParaRPr lang="en-US" sz="3200" dirty="0">
              <a:latin typeface="Segoe UI Semibold" panose="020B0702040204020203" pitchFamily="34" charset="0"/>
              <a:ea typeface="+mj-ea"/>
              <a:cs typeface="Segoe UI Semibold" panose="020B0702040204020203" pitchFamily="34" charset="0"/>
            </a:endParaRPr>
          </a:p>
        </p:txBody>
      </p:sp>
      <p:pic>
        <p:nvPicPr>
          <p:cNvPr id="6146" name="Picture 2">
            <a:extLst>
              <a:ext uri="{FF2B5EF4-FFF2-40B4-BE49-F238E27FC236}">
                <a16:creationId xmlns:a16="http://schemas.microsoft.com/office/drawing/2014/main" id="{8AD0E09E-4918-6B35-26AE-588F7DA59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38" y="1710473"/>
            <a:ext cx="9458325"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38526F4-2775-433C-F372-ADA2CEC7F65A}"/>
              </a:ext>
            </a:extLst>
          </p:cNvPr>
          <p:cNvSpPr txBox="1"/>
          <p:nvPr/>
        </p:nvSpPr>
        <p:spPr>
          <a:xfrm>
            <a:off x="964956" y="1083604"/>
            <a:ext cx="9726490" cy="369332"/>
          </a:xfrm>
          <a:prstGeom prst="rect">
            <a:avLst/>
          </a:prstGeom>
          <a:noFill/>
        </p:spPr>
        <p:txBody>
          <a:bodyPr wrap="square">
            <a:spAutoFit/>
          </a:bodyPr>
          <a:lstStyle/>
          <a:p>
            <a:r>
              <a:rPr lang="en-GB" b="0" i="0" dirty="0">
                <a:solidFill>
                  <a:srgbClr val="2D2D2D"/>
                </a:solidFill>
                <a:effectLst/>
                <a:latin typeface="Calibri" panose="020F0502020204030204" pitchFamily="34" charset="0"/>
              </a:rPr>
              <a:t>This is technically not a multitenant model but more an multi-instance model.</a:t>
            </a:r>
            <a:endParaRPr lang="en-US" dirty="0"/>
          </a:p>
        </p:txBody>
      </p:sp>
      <p:sp>
        <p:nvSpPr>
          <p:cNvPr id="6" name="TextBox 5">
            <a:extLst>
              <a:ext uri="{FF2B5EF4-FFF2-40B4-BE49-F238E27FC236}">
                <a16:creationId xmlns:a16="http://schemas.microsoft.com/office/drawing/2014/main" id="{6B5CF84C-BE4A-ED28-DBDC-22AB6988335A}"/>
              </a:ext>
            </a:extLst>
          </p:cNvPr>
          <p:cNvSpPr txBox="1"/>
          <p:nvPr/>
        </p:nvSpPr>
        <p:spPr>
          <a:xfrm>
            <a:off x="1037492" y="4829454"/>
            <a:ext cx="9458324" cy="923330"/>
          </a:xfrm>
          <a:prstGeom prst="rect">
            <a:avLst/>
          </a:prstGeom>
          <a:noFill/>
        </p:spPr>
        <p:txBody>
          <a:bodyPr wrap="square">
            <a:spAutoFit/>
          </a:bodyPr>
          <a:lstStyle/>
          <a:p>
            <a:r>
              <a:rPr lang="en-GB" b="1" i="0" dirty="0">
                <a:solidFill>
                  <a:srgbClr val="2D2D2D"/>
                </a:solidFill>
                <a:effectLst/>
                <a:latin typeface="Calibri" panose="020F0502020204030204" pitchFamily="34" charset="0"/>
              </a:rPr>
              <a:t>This could have the highest cost and management overheads but provides greatest levels of security due to the isolation.  There is no noisy neighbour issues and predominantly the impact of one tenant does not affect the others.</a:t>
            </a:r>
            <a:endParaRPr lang="en-US" b="1" dirty="0"/>
          </a:p>
        </p:txBody>
      </p:sp>
    </p:spTree>
    <p:extLst>
      <p:ext uri="{BB962C8B-B14F-4D97-AF65-F5344CB8AC3E}">
        <p14:creationId xmlns:p14="http://schemas.microsoft.com/office/powerpoint/2010/main" val="1589225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B31BE-4E41-0F22-0311-350023EB4B29}"/>
              </a:ext>
            </a:extLst>
          </p:cNvPr>
          <p:cNvSpPr txBox="1"/>
          <p:nvPr/>
        </p:nvSpPr>
        <p:spPr>
          <a:xfrm>
            <a:off x="885826" y="241292"/>
            <a:ext cx="6097464" cy="584775"/>
          </a:xfrm>
          <a:prstGeom prst="rect">
            <a:avLst/>
          </a:prstGeom>
          <a:noFill/>
        </p:spPr>
        <p:txBody>
          <a:bodyPr wrap="square">
            <a:spAutoFit/>
          </a:bodyPr>
          <a:lstStyle/>
          <a:p>
            <a:r>
              <a:rPr lang="en-GB" sz="3200" dirty="0">
                <a:latin typeface="Segoe UI Semibold" panose="020B0702040204020203" pitchFamily="34" charset="0"/>
                <a:ea typeface="+mj-ea"/>
                <a:cs typeface="Segoe UI Semibold" panose="020B0702040204020203" pitchFamily="34" charset="0"/>
              </a:rPr>
              <a:t>Multitenancy Big Picture</a:t>
            </a:r>
            <a:endParaRPr lang="en-US" sz="3200" dirty="0">
              <a:latin typeface="Segoe UI Semibold" panose="020B0702040204020203" pitchFamily="34" charset="0"/>
              <a:ea typeface="+mj-ea"/>
              <a:cs typeface="Segoe UI Semibold" panose="020B0702040204020203" pitchFamily="34" charset="0"/>
            </a:endParaRPr>
          </a:p>
        </p:txBody>
      </p:sp>
      <p:pic>
        <p:nvPicPr>
          <p:cNvPr id="5122" name="Picture 2">
            <a:extLst>
              <a:ext uri="{FF2B5EF4-FFF2-40B4-BE49-F238E27FC236}">
                <a16:creationId xmlns:a16="http://schemas.microsoft.com/office/drawing/2014/main" id="{B08DA2CD-09E5-BF6D-5349-13B4F556A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84" y="1209675"/>
            <a:ext cx="10525125"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77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3514705"/>
            <a:ext cx="6472474" cy="565091"/>
          </a:xfrm>
        </p:spPr>
        <p:txBody>
          <a:bodyPr/>
          <a:lstStyle/>
          <a:p>
            <a:r>
              <a:rPr lang="en-US" dirty="0"/>
              <a:t>AKS Deployment -Solutions</a:t>
            </a:r>
          </a:p>
        </p:txBody>
      </p:sp>
    </p:spTree>
    <p:extLst>
      <p:ext uri="{BB962C8B-B14F-4D97-AF65-F5344CB8AC3E}">
        <p14:creationId xmlns:p14="http://schemas.microsoft.com/office/powerpoint/2010/main" val="697729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a:xfrm>
            <a:off x="360359" y="136935"/>
            <a:ext cx="11222610" cy="515443"/>
          </a:xfrm>
        </p:spPr>
        <p:txBody>
          <a:bodyPr/>
          <a:lstStyle/>
          <a:p>
            <a:r>
              <a:rPr lang="en-US" dirty="0"/>
              <a:t>Proposed Deployment.</a:t>
            </a:r>
          </a:p>
        </p:txBody>
      </p:sp>
      <p:sp>
        <p:nvSpPr>
          <p:cNvPr id="2" name="TextBox 1">
            <a:extLst>
              <a:ext uri="{FF2B5EF4-FFF2-40B4-BE49-F238E27FC236}">
                <a16:creationId xmlns:a16="http://schemas.microsoft.com/office/drawing/2014/main" id="{CBEF0502-D8FA-AC7A-97F0-3E70DEB71099}"/>
              </a:ext>
            </a:extLst>
          </p:cNvPr>
          <p:cNvSpPr txBox="1"/>
          <p:nvPr/>
        </p:nvSpPr>
        <p:spPr>
          <a:xfrm>
            <a:off x="307731" y="888023"/>
            <a:ext cx="11222610" cy="646331"/>
          </a:xfrm>
          <a:prstGeom prst="rect">
            <a:avLst/>
          </a:prstGeom>
          <a:noFill/>
        </p:spPr>
        <p:txBody>
          <a:bodyPr wrap="square" rtlCol="0">
            <a:spAutoFit/>
          </a:bodyPr>
          <a:lstStyle/>
          <a:p>
            <a:r>
              <a:rPr lang="en-US" dirty="0" err="1"/>
              <a:t>Abc</a:t>
            </a:r>
            <a:r>
              <a:rPr lang="en-US" dirty="0"/>
              <a:t> Ltd , already using Azure and details is here </a:t>
            </a:r>
          </a:p>
          <a:p>
            <a:r>
              <a:rPr lang="en-US" dirty="0"/>
              <a:t>	</a:t>
            </a:r>
          </a:p>
        </p:txBody>
      </p:sp>
      <p:pic>
        <p:nvPicPr>
          <p:cNvPr id="4" name="Picture 3">
            <a:extLst>
              <a:ext uri="{FF2B5EF4-FFF2-40B4-BE49-F238E27FC236}">
                <a16:creationId xmlns:a16="http://schemas.microsoft.com/office/drawing/2014/main" id="{2CF4F0A5-8BCE-3D6F-CA6D-410C84B8AFB9}"/>
              </a:ext>
            </a:extLst>
          </p:cNvPr>
          <p:cNvPicPr>
            <a:picLocks noChangeAspect="1"/>
          </p:cNvPicPr>
          <p:nvPr/>
        </p:nvPicPr>
        <p:blipFill>
          <a:blip r:embed="rId3"/>
          <a:stretch>
            <a:fillRect/>
          </a:stretch>
        </p:blipFill>
        <p:spPr>
          <a:xfrm>
            <a:off x="4401099" y="1277661"/>
            <a:ext cx="885825" cy="843108"/>
          </a:xfrm>
          <a:prstGeom prst="rect">
            <a:avLst/>
          </a:prstGeom>
        </p:spPr>
      </p:pic>
      <p:sp>
        <p:nvSpPr>
          <p:cNvPr id="5" name="TextBox 4">
            <a:extLst>
              <a:ext uri="{FF2B5EF4-FFF2-40B4-BE49-F238E27FC236}">
                <a16:creationId xmlns:a16="http://schemas.microsoft.com/office/drawing/2014/main" id="{A45C11C4-FE1B-5959-6C39-AAD9314ED41E}"/>
              </a:ext>
            </a:extLst>
          </p:cNvPr>
          <p:cNvSpPr txBox="1"/>
          <p:nvPr/>
        </p:nvSpPr>
        <p:spPr>
          <a:xfrm>
            <a:off x="5139286" y="1277661"/>
            <a:ext cx="1913427" cy="646331"/>
          </a:xfrm>
          <a:prstGeom prst="rect">
            <a:avLst/>
          </a:prstGeom>
          <a:noFill/>
        </p:spPr>
        <p:txBody>
          <a:bodyPr wrap="square" rtlCol="0">
            <a:spAutoFit/>
          </a:bodyPr>
          <a:lstStyle/>
          <a:p>
            <a:r>
              <a:rPr lang="en-US" dirty="0"/>
              <a:t>Customer  App (Subscription)</a:t>
            </a:r>
          </a:p>
        </p:txBody>
      </p:sp>
      <p:pic>
        <p:nvPicPr>
          <p:cNvPr id="14" name="Picture 13">
            <a:extLst>
              <a:ext uri="{FF2B5EF4-FFF2-40B4-BE49-F238E27FC236}">
                <a16:creationId xmlns:a16="http://schemas.microsoft.com/office/drawing/2014/main" id="{89255F9D-5F6A-6BA4-E5C3-067BE6AAE33E}"/>
              </a:ext>
            </a:extLst>
          </p:cNvPr>
          <p:cNvPicPr>
            <a:picLocks noChangeAspect="1"/>
          </p:cNvPicPr>
          <p:nvPr/>
        </p:nvPicPr>
        <p:blipFill>
          <a:blip r:embed="rId4"/>
          <a:stretch>
            <a:fillRect/>
          </a:stretch>
        </p:blipFill>
        <p:spPr>
          <a:xfrm>
            <a:off x="10378164" y="3729840"/>
            <a:ext cx="1081087" cy="1081087"/>
          </a:xfrm>
          <a:prstGeom prst="rect">
            <a:avLst/>
          </a:prstGeom>
        </p:spPr>
      </p:pic>
      <p:cxnSp>
        <p:nvCxnSpPr>
          <p:cNvPr id="15" name="Straight Connector 14">
            <a:extLst>
              <a:ext uri="{FF2B5EF4-FFF2-40B4-BE49-F238E27FC236}">
                <a16:creationId xmlns:a16="http://schemas.microsoft.com/office/drawing/2014/main" id="{E3A5FDB1-6C97-A1C2-84BE-134853D6D808}"/>
              </a:ext>
            </a:extLst>
          </p:cNvPr>
          <p:cNvCxnSpPr>
            <a:stCxn id="8" idx="3"/>
          </p:cNvCxnSpPr>
          <p:nvPr/>
        </p:nvCxnSpPr>
        <p:spPr>
          <a:xfrm>
            <a:off x="8019023" y="3281026"/>
            <a:ext cx="2356237" cy="1009069"/>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E6F1B1C-2A79-28D7-CAA9-C2215E62DBF0}"/>
              </a:ext>
            </a:extLst>
          </p:cNvPr>
          <p:cNvSpPr txBox="1"/>
          <p:nvPr/>
        </p:nvSpPr>
        <p:spPr>
          <a:xfrm>
            <a:off x="9223394" y="3621626"/>
            <a:ext cx="630301" cy="369332"/>
          </a:xfrm>
          <a:prstGeom prst="rect">
            <a:avLst/>
          </a:prstGeom>
          <a:noFill/>
        </p:spPr>
        <p:txBody>
          <a:bodyPr wrap="none" rtlCol="0">
            <a:spAutoFit/>
          </a:bodyPr>
          <a:lstStyle/>
          <a:p>
            <a:r>
              <a:rPr lang="en-US" dirty="0"/>
              <a:t>VPN</a:t>
            </a:r>
          </a:p>
        </p:txBody>
      </p:sp>
      <p:pic>
        <p:nvPicPr>
          <p:cNvPr id="30" name="Picture 29">
            <a:extLst>
              <a:ext uri="{FF2B5EF4-FFF2-40B4-BE49-F238E27FC236}">
                <a16:creationId xmlns:a16="http://schemas.microsoft.com/office/drawing/2014/main" id="{C9739E4C-98DC-1F79-9CF7-08D1517DF2EF}"/>
              </a:ext>
            </a:extLst>
          </p:cNvPr>
          <p:cNvPicPr>
            <a:picLocks noChangeAspect="1"/>
          </p:cNvPicPr>
          <p:nvPr/>
        </p:nvPicPr>
        <p:blipFill>
          <a:blip r:embed="rId5"/>
          <a:stretch>
            <a:fillRect/>
          </a:stretch>
        </p:blipFill>
        <p:spPr>
          <a:xfrm>
            <a:off x="11015535" y="2392521"/>
            <a:ext cx="499510" cy="617752"/>
          </a:xfrm>
          <a:prstGeom prst="rect">
            <a:avLst/>
          </a:prstGeom>
        </p:spPr>
      </p:pic>
      <p:pic>
        <p:nvPicPr>
          <p:cNvPr id="31" name="Picture 30">
            <a:extLst>
              <a:ext uri="{FF2B5EF4-FFF2-40B4-BE49-F238E27FC236}">
                <a16:creationId xmlns:a16="http://schemas.microsoft.com/office/drawing/2014/main" id="{5EC6BDF6-22C8-750A-46AF-38A6F3470EC8}"/>
              </a:ext>
            </a:extLst>
          </p:cNvPr>
          <p:cNvPicPr>
            <a:picLocks noChangeAspect="1"/>
          </p:cNvPicPr>
          <p:nvPr/>
        </p:nvPicPr>
        <p:blipFill>
          <a:blip r:embed="rId6"/>
          <a:stretch>
            <a:fillRect/>
          </a:stretch>
        </p:blipFill>
        <p:spPr>
          <a:xfrm>
            <a:off x="9324369" y="633415"/>
            <a:ext cx="1594338" cy="326964"/>
          </a:xfrm>
          <a:prstGeom prst="rect">
            <a:avLst/>
          </a:prstGeom>
        </p:spPr>
      </p:pic>
      <p:cxnSp>
        <p:nvCxnSpPr>
          <p:cNvPr id="32" name="Straight Connector 31">
            <a:extLst>
              <a:ext uri="{FF2B5EF4-FFF2-40B4-BE49-F238E27FC236}">
                <a16:creationId xmlns:a16="http://schemas.microsoft.com/office/drawing/2014/main" id="{91D65F9B-6280-B39F-9B4B-4886E0EAF758}"/>
              </a:ext>
            </a:extLst>
          </p:cNvPr>
          <p:cNvCxnSpPr/>
          <p:nvPr/>
        </p:nvCxnSpPr>
        <p:spPr>
          <a:xfrm flipH="1" flipV="1">
            <a:off x="9970477" y="1211188"/>
            <a:ext cx="948230" cy="1484179"/>
          </a:xfrm>
          <a:prstGeom prst="line">
            <a:avLst/>
          </a:prstGeom>
        </p:spPr>
        <p:style>
          <a:lnRef idx="2">
            <a:schemeClr val="accent1"/>
          </a:lnRef>
          <a:fillRef idx="0">
            <a:schemeClr val="accent1"/>
          </a:fillRef>
          <a:effectRef idx="1">
            <a:schemeClr val="accent1"/>
          </a:effectRef>
          <a:fontRef idx="minor">
            <a:schemeClr val="tx1"/>
          </a:fontRef>
        </p:style>
      </p:cxnSp>
      <p:grpSp>
        <p:nvGrpSpPr>
          <p:cNvPr id="41" name="Group 40">
            <a:extLst>
              <a:ext uri="{FF2B5EF4-FFF2-40B4-BE49-F238E27FC236}">
                <a16:creationId xmlns:a16="http://schemas.microsoft.com/office/drawing/2014/main" id="{D0AA3B32-676A-0016-BDCB-B5C33EDC6B06}"/>
              </a:ext>
            </a:extLst>
          </p:cNvPr>
          <p:cNvGrpSpPr/>
          <p:nvPr/>
        </p:nvGrpSpPr>
        <p:grpSpPr>
          <a:xfrm>
            <a:off x="266646" y="1769999"/>
            <a:ext cx="8341945" cy="2766781"/>
            <a:chOff x="-466508" y="1979693"/>
            <a:chExt cx="9258938" cy="4194396"/>
          </a:xfrm>
        </p:grpSpPr>
        <p:sp>
          <p:nvSpPr>
            <p:cNvPr id="6" name="Rectangle 5">
              <a:extLst>
                <a:ext uri="{FF2B5EF4-FFF2-40B4-BE49-F238E27FC236}">
                  <a16:creationId xmlns:a16="http://schemas.microsoft.com/office/drawing/2014/main" id="{327051AD-5EBF-3CD9-4596-4378E274B908}"/>
                </a:ext>
              </a:extLst>
            </p:cNvPr>
            <p:cNvSpPr/>
            <p:nvPr/>
          </p:nvSpPr>
          <p:spPr>
            <a:xfrm>
              <a:off x="7359775" y="2538015"/>
              <a:ext cx="949569" cy="3400108"/>
            </a:xfrm>
            <a:prstGeom prst="rect">
              <a:avLst/>
            </a:prstGeom>
            <a:solidFill>
              <a:schemeClr val="bg1"/>
            </a:solidFill>
            <a:ln cmpd="db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40E6CDC-A84F-C4F4-E45A-4C8B02B0B079}"/>
                </a:ext>
              </a:extLst>
            </p:cNvPr>
            <p:cNvPicPr>
              <a:picLocks noChangeAspect="1"/>
            </p:cNvPicPr>
            <p:nvPr/>
          </p:nvPicPr>
          <p:blipFill>
            <a:blip r:embed="rId7"/>
            <a:stretch>
              <a:fillRect/>
            </a:stretch>
          </p:blipFill>
          <p:spPr>
            <a:xfrm>
              <a:off x="7583543" y="2832353"/>
              <a:ext cx="502034" cy="502034"/>
            </a:xfrm>
            <a:prstGeom prst="rect">
              <a:avLst/>
            </a:prstGeom>
          </p:spPr>
        </p:pic>
        <p:pic>
          <p:nvPicPr>
            <p:cNvPr id="8" name="Picture 2" descr="VPN Gateway Microsoft Azure Mono, 56% OFF">
              <a:extLst>
                <a:ext uri="{FF2B5EF4-FFF2-40B4-BE49-F238E27FC236}">
                  <a16:creationId xmlns:a16="http://schemas.microsoft.com/office/drawing/2014/main" id="{685ECF1B-496A-BF13-D6CF-ACDAA63202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36019" y="3983508"/>
              <a:ext cx="502034" cy="5737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D8B20C2-C541-93AE-5ED1-5538704B37CF}"/>
                </a:ext>
              </a:extLst>
            </p:cNvPr>
            <p:cNvPicPr>
              <a:picLocks noChangeAspect="1"/>
            </p:cNvPicPr>
            <p:nvPr/>
          </p:nvPicPr>
          <p:blipFill>
            <a:blip r:embed="rId9"/>
            <a:stretch>
              <a:fillRect/>
            </a:stretch>
          </p:blipFill>
          <p:spPr>
            <a:xfrm>
              <a:off x="7300223" y="3429000"/>
              <a:ext cx="1092863" cy="573753"/>
            </a:xfrm>
            <a:prstGeom prst="rect">
              <a:avLst/>
            </a:prstGeom>
          </p:spPr>
        </p:pic>
        <p:sp>
          <p:nvSpPr>
            <p:cNvPr id="10" name="Rectangle 9">
              <a:extLst>
                <a:ext uri="{FF2B5EF4-FFF2-40B4-BE49-F238E27FC236}">
                  <a16:creationId xmlns:a16="http://schemas.microsoft.com/office/drawing/2014/main" id="{9E13A503-F009-2EED-DEC1-2DF99F367F6C}"/>
                </a:ext>
              </a:extLst>
            </p:cNvPr>
            <p:cNvSpPr/>
            <p:nvPr/>
          </p:nvSpPr>
          <p:spPr>
            <a:xfrm>
              <a:off x="1417774" y="2496252"/>
              <a:ext cx="5429483" cy="2837224"/>
            </a:xfrm>
            <a:prstGeom prst="rect">
              <a:avLst/>
            </a:prstGeom>
            <a:solidFill>
              <a:schemeClr val="bg1"/>
            </a:solidFill>
            <a:ln cmpd="db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6F637DA2-C632-011C-6FA7-A25BE892235E}"/>
                </a:ext>
              </a:extLst>
            </p:cNvPr>
            <p:cNvPicPr>
              <a:picLocks noChangeAspect="1"/>
            </p:cNvPicPr>
            <p:nvPr/>
          </p:nvPicPr>
          <p:blipFill>
            <a:blip r:embed="rId10"/>
            <a:stretch>
              <a:fillRect/>
            </a:stretch>
          </p:blipFill>
          <p:spPr>
            <a:xfrm>
              <a:off x="5128185" y="2933678"/>
              <a:ext cx="719761" cy="719761"/>
            </a:xfrm>
            <a:prstGeom prst="rect">
              <a:avLst/>
            </a:prstGeom>
          </p:spPr>
        </p:pic>
        <p:pic>
          <p:nvPicPr>
            <p:cNvPr id="12" name="Picture 11">
              <a:extLst>
                <a:ext uri="{FF2B5EF4-FFF2-40B4-BE49-F238E27FC236}">
                  <a16:creationId xmlns:a16="http://schemas.microsoft.com/office/drawing/2014/main" id="{1B43D869-41BE-3109-AED3-C3E6750FC511}"/>
                </a:ext>
              </a:extLst>
            </p:cNvPr>
            <p:cNvPicPr>
              <a:picLocks noChangeAspect="1"/>
            </p:cNvPicPr>
            <p:nvPr/>
          </p:nvPicPr>
          <p:blipFill>
            <a:blip r:embed="rId11"/>
            <a:stretch>
              <a:fillRect/>
            </a:stretch>
          </p:blipFill>
          <p:spPr>
            <a:xfrm>
              <a:off x="2830634" y="3587920"/>
              <a:ext cx="949570" cy="949570"/>
            </a:xfrm>
            <a:prstGeom prst="rect">
              <a:avLst/>
            </a:prstGeom>
          </p:spPr>
        </p:pic>
        <p:pic>
          <p:nvPicPr>
            <p:cNvPr id="13" name="Picture 4" descr="Azure Application Insights. Introduce and Practice | by LAI TOCA | Medium">
              <a:extLst>
                <a:ext uri="{FF2B5EF4-FFF2-40B4-BE49-F238E27FC236}">
                  <a16:creationId xmlns:a16="http://schemas.microsoft.com/office/drawing/2014/main" id="{FBFC6791-74F5-4101-FA7A-E67F57DEA76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6508" y="5366380"/>
              <a:ext cx="1821289" cy="80770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5CFA57D-BB0A-6D6B-70BD-B5F16250C6F7}"/>
                </a:ext>
              </a:extLst>
            </p:cNvPr>
            <p:cNvPicPr>
              <a:picLocks noChangeAspect="1"/>
            </p:cNvPicPr>
            <p:nvPr/>
          </p:nvPicPr>
          <p:blipFill>
            <a:blip r:embed="rId13"/>
            <a:stretch>
              <a:fillRect/>
            </a:stretch>
          </p:blipFill>
          <p:spPr>
            <a:xfrm>
              <a:off x="2459567" y="2845777"/>
              <a:ext cx="674077" cy="674077"/>
            </a:xfrm>
            <a:prstGeom prst="rect">
              <a:avLst/>
            </a:prstGeom>
          </p:spPr>
        </p:pic>
        <p:pic>
          <p:nvPicPr>
            <p:cNvPr id="18" name="Picture 17">
              <a:extLst>
                <a:ext uri="{FF2B5EF4-FFF2-40B4-BE49-F238E27FC236}">
                  <a16:creationId xmlns:a16="http://schemas.microsoft.com/office/drawing/2014/main" id="{24C58054-E9D7-03D1-764B-84EBEC8B67C9}"/>
                </a:ext>
              </a:extLst>
            </p:cNvPr>
            <p:cNvPicPr>
              <a:picLocks noChangeAspect="1"/>
            </p:cNvPicPr>
            <p:nvPr/>
          </p:nvPicPr>
          <p:blipFill>
            <a:blip r:embed="rId13"/>
            <a:stretch>
              <a:fillRect/>
            </a:stretch>
          </p:blipFill>
          <p:spPr>
            <a:xfrm>
              <a:off x="3197595" y="2861896"/>
              <a:ext cx="674077" cy="674077"/>
            </a:xfrm>
            <a:prstGeom prst="rect">
              <a:avLst/>
            </a:prstGeom>
          </p:spPr>
        </p:pic>
        <p:sp>
          <p:nvSpPr>
            <p:cNvPr id="19" name="Rectangle 18">
              <a:extLst>
                <a:ext uri="{FF2B5EF4-FFF2-40B4-BE49-F238E27FC236}">
                  <a16:creationId xmlns:a16="http://schemas.microsoft.com/office/drawing/2014/main" id="{91103D88-85F1-9F78-DB4E-6D494B692A86}"/>
                </a:ext>
              </a:extLst>
            </p:cNvPr>
            <p:cNvSpPr/>
            <p:nvPr/>
          </p:nvSpPr>
          <p:spPr>
            <a:xfrm>
              <a:off x="2347546" y="2842125"/>
              <a:ext cx="1902263" cy="16953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A52F09A-CAE4-7576-CA2E-42D1D187444C}"/>
                </a:ext>
              </a:extLst>
            </p:cNvPr>
            <p:cNvSpPr/>
            <p:nvPr/>
          </p:nvSpPr>
          <p:spPr>
            <a:xfrm>
              <a:off x="4492029" y="2861896"/>
              <a:ext cx="1902263" cy="16953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592C1CD-4D5A-5CB5-0F4C-3E526AEC52E4}"/>
                </a:ext>
              </a:extLst>
            </p:cNvPr>
            <p:cNvSpPr/>
            <p:nvPr/>
          </p:nvSpPr>
          <p:spPr>
            <a:xfrm>
              <a:off x="7489414" y="2768094"/>
              <a:ext cx="713810" cy="1842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BBD1CDA9-60AE-D53F-07E0-A079DBAA485B}"/>
                </a:ext>
              </a:extLst>
            </p:cNvPr>
            <p:cNvPicPr>
              <a:picLocks noChangeAspect="1"/>
            </p:cNvPicPr>
            <p:nvPr/>
          </p:nvPicPr>
          <p:blipFill>
            <a:blip r:embed="rId14"/>
            <a:stretch>
              <a:fillRect/>
            </a:stretch>
          </p:blipFill>
          <p:spPr>
            <a:xfrm>
              <a:off x="7211986" y="4940750"/>
              <a:ext cx="1181100" cy="620078"/>
            </a:xfrm>
            <a:prstGeom prst="rect">
              <a:avLst/>
            </a:prstGeom>
          </p:spPr>
        </p:pic>
        <p:sp>
          <p:nvSpPr>
            <p:cNvPr id="23" name="Rectangle 22">
              <a:extLst>
                <a:ext uri="{FF2B5EF4-FFF2-40B4-BE49-F238E27FC236}">
                  <a16:creationId xmlns:a16="http://schemas.microsoft.com/office/drawing/2014/main" id="{B8258366-91FE-EAFE-FEB6-AC321945F92C}"/>
                </a:ext>
              </a:extLst>
            </p:cNvPr>
            <p:cNvSpPr/>
            <p:nvPr/>
          </p:nvSpPr>
          <p:spPr>
            <a:xfrm>
              <a:off x="7489414" y="4674991"/>
              <a:ext cx="754527" cy="10114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6C644CB-3F8B-078A-5B63-65FFF971598C}"/>
                </a:ext>
              </a:extLst>
            </p:cNvPr>
            <p:cNvSpPr txBox="1"/>
            <p:nvPr/>
          </p:nvSpPr>
          <p:spPr>
            <a:xfrm>
              <a:off x="5013718" y="2564562"/>
              <a:ext cx="966931" cy="261610"/>
            </a:xfrm>
            <a:prstGeom prst="rect">
              <a:avLst/>
            </a:prstGeom>
            <a:noFill/>
          </p:spPr>
          <p:txBody>
            <a:bodyPr wrap="none" rtlCol="0">
              <a:spAutoFit/>
            </a:bodyPr>
            <a:lstStyle/>
            <a:p>
              <a:r>
                <a:rPr lang="en-US" sz="1100" b="1" dirty="0">
                  <a:solidFill>
                    <a:srgbClr val="FF0000"/>
                  </a:solidFill>
                </a:rPr>
                <a:t>App Subnet</a:t>
              </a:r>
            </a:p>
          </p:txBody>
        </p:sp>
        <p:sp>
          <p:nvSpPr>
            <p:cNvPr id="25" name="TextBox 24">
              <a:extLst>
                <a:ext uri="{FF2B5EF4-FFF2-40B4-BE49-F238E27FC236}">
                  <a16:creationId xmlns:a16="http://schemas.microsoft.com/office/drawing/2014/main" id="{5009954C-C869-9A96-65AC-DF572A3E3B50}"/>
                </a:ext>
              </a:extLst>
            </p:cNvPr>
            <p:cNvSpPr txBox="1"/>
            <p:nvPr/>
          </p:nvSpPr>
          <p:spPr>
            <a:xfrm>
              <a:off x="2527545" y="2559101"/>
              <a:ext cx="1391150" cy="276999"/>
            </a:xfrm>
            <a:prstGeom prst="rect">
              <a:avLst/>
            </a:prstGeom>
            <a:noFill/>
          </p:spPr>
          <p:txBody>
            <a:bodyPr wrap="none" rtlCol="0">
              <a:spAutoFit/>
            </a:bodyPr>
            <a:lstStyle/>
            <a:p>
              <a:r>
                <a:rPr lang="en-US" sz="1200" b="1" dirty="0">
                  <a:solidFill>
                    <a:srgbClr val="FF0000"/>
                  </a:solidFill>
                </a:rPr>
                <a:t>Backend  Subnet</a:t>
              </a:r>
            </a:p>
          </p:txBody>
        </p:sp>
        <p:sp>
          <p:nvSpPr>
            <p:cNvPr id="26" name="TextBox 25">
              <a:extLst>
                <a:ext uri="{FF2B5EF4-FFF2-40B4-BE49-F238E27FC236}">
                  <a16:creationId xmlns:a16="http://schemas.microsoft.com/office/drawing/2014/main" id="{51CE79FC-2A85-A8EE-362E-79C989398F4A}"/>
                </a:ext>
              </a:extLst>
            </p:cNvPr>
            <p:cNvSpPr txBox="1"/>
            <p:nvPr/>
          </p:nvSpPr>
          <p:spPr>
            <a:xfrm>
              <a:off x="5459439" y="4777944"/>
              <a:ext cx="1315488" cy="369332"/>
            </a:xfrm>
            <a:prstGeom prst="rect">
              <a:avLst/>
            </a:prstGeom>
            <a:noFill/>
          </p:spPr>
          <p:txBody>
            <a:bodyPr wrap="none" rtlCol="0">
              <a:spAutoFit/>
            </a:bodyPr>
            <a:lstStyle/>
            <a:p>
              <a:r>
                <a:rPr lang="en-US" b="1" dirty="0"/>
                <a:t>Prod </a:t>
              </a:r>
              <a:r>
                <a:rPr lang="en-US" b="1" dirty="0" err="1"/>
                <a:t>VNet</a:t>
              </a:r>
              <a:endParaRPr lang="en-US" b="1" dirty="0"/>
            </a:p>
          </p:txBody>
        </p:sp>
        <p:sp>
          <p:nvSpPr>
            <p:cNvPr id="27" name="TextBox 26">
              <a:extLst>
                <a:ext uri="{FF2B5EF4-FFF2-40B4-BE49-F238E27FC236}">
                  <a16:creationId xmlns:a16="http://schemas.microsoft.com/office/drawing/2014/main" id="{07053D6C-E52D-3C1D-DD21-0EC766F2B589}"/>
                </a:ext>
              </a:extLst>
            </p:cNvPr>
            <p:cNvSpPr txBox="1"/>
            <p:nvPr/>
          </p:nvSpPr>
          <p:spPr>
            <a:xfrm>
              <a:off x="7049195" y="1979693"/>
              <a:ext cx="1743235" cy="369332"/>
            </a:xfrm>
            <a:prstGeom prst="rect">
              <a:avLst/>
            </a:prstGeom>
            <a:noFill/>
          </p:spPr>
          <p:txBody>
            <a:bodyPr wrap="none" rtlCol="0">
              <a:spAutoFit/>
            </a:bodyPr>
            <a:lstStyle/>
            <a:p>
              <a:r>
                <a:rPr lang="en-US" b="1" dirty="0"/>
                <a:t>Network </a:t>
              </a:r>
              <a:r>
                <a:rPr lang="en-US" b="1" dirty="0" err="1"/>
                <a:t>VNet</a:t>
              </a:r>
              <a:endParaRPr lang="en-US" b="1" dirty="0"/>
            </a:p>
          </p:txBody>
        </p:sp>
        <p:sp>
          <p:nvSpPr>
            <p:cNvPr id="28" name="TextBox 27">
              <a:extLst>
                <a:ext uri="{FF2B5EF4-FFF2-40B4-BE49-F238E27FC236}">
                  <a16:creationId xmlns:a16="http://schemas.microsoft.com/office/drawing/2014/main" id="{2F6222DF-3BA6-B8E4-0E00-A0DDA68F0490}"/>
                </a:ext>
              </a:extLst>
            </p:cNvPr>
            <p:cNvSpPr txBox="1"/>
            <p:nvPr/>
          </p:nvSpPr>
          <p:spPr>
            <a:xfrm>
              <a:off x="7375939" y="2538015"/>
              <a:ext cx="917239" cy="253916"/>
            </a:xfrm>
            <a:prstGeom prst="rect">
              <a:avLst/>
            </a:prstGeom>
            <a:noFill/>
          </p:spPr>
          <p:txBody>
            <a:bodyPr wrap="none" rtlCol="0">
              <a:spAutoFit/>
            </a:bodyPr>
            <a:lstStyle/>
            <a:p>
              <a:r>
                <a:rPr lang="en-US" sz="1050" b="1" dirty="0">
                  <a:solidFill>
                    <a:srgbClr val="FF0000"/>
                  </a:solidFill>
                </a:rPr>
                <a:t>Net-Subnet</a:t>
              </a:r>
            </a:p>
          </p:txBody>
        </p:sp>
        <p:sp>
          <p:nvSpPr>
            <p:cNvPr id="29" name="TextBox 28">
              <a:extLst>
                <a:ext uri="{FF2B5EF4-FFF2-40B4-BE49-F238E27FC236}">
                  <a16:creationId xmlns:a16="http://schemas.microsoft.com/office/drawing/2014/main" id="{59042B97-2C97-E20E-5AC9-57F207C102F0}"/>
                </a:ext>
              </a:extLst>
            </p:cNvPr>
            <p:cNvSpPr txBox="1"/>
            <p:nvPr/>
          </p:nvSpPr>
          <p:spPr>
            <a:xfrm>
              <a:off x="7461960" y="5686582"/>
              <a:ext cx="934871" cy="253916"/>
            </a:xfrm>
            <a:prstGeom prst="rect">
              <a:avLst/>
            </a:prstGeom>
            <a:noFill/>
          </p:spPr>
          <p:txBody>
            <a:bodyPr wrap="none" rtlCol="0">
              <a:spAutoFit/>
            </a:bodyPr>
            <a:lstStyle/>
            <a:p>
              <a:r>
                <a:rPr lang="en-US" sz="1050" b="1" dirty="0">
                  <a:solidFill>
                    <a:srgbClr val="FF0000"/>
                  </a:solidFill>
                </a:rPr>
                <a:t>Bastion Sub</a:t>
              </a:r>
            </a:p>
          </p:txBody>
        </p:sp>
        <p:cxnSp>
          <p:nvCxnSpPr>
            <p:cNvPr id="34" name="Straight Connector 33">
              <a:extLst>
                <a:ext uri="{FF2B5EF4-FFF2-40B4-BE49-F238E27FC236}">
                  <a16:creationId xmlns:a16="http://schemas.microsoft.com/office/drawing/2014/main" id="{62304D04-0F2E-7042-DC86-35176A203D0C}"/>
                </a:ext>
              </a:extLst>
            </p:cNvPr>
            <p:cNvCxnSpPr>
              <a:cxnSpLocks/>
            </p:cNvCxnSpPr>
            <p:nvPr/>
          </p:nvCxnSpPr>
          <p:spPr>
            <a:xfrm>
              <a:off x="5773331" y="3198934"/>
              <a:ext cx="1926639" cy="388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1896D150-677E-B108-0658-07122A7D6FA8}"/>
                </a:ext>
              </a:extLst>
            </p:cNvPr>
            <p:cNvCxnSpPr>
              <a:cxnSpLocks/>
            </p:cNvCxnSpPr>
            <p:nvPr/>
          </p:nvCxnSpPr>
          <p:spPr>
            <a:xfrm flipV="1">
              <a:off x="5796318" y="3762662"/>
              <a:ext cx="1900154" cy="255993"/>
            </a:xfrm>
            <a:prstGeom prst="line">
              <a:avLst/>
            </a:prstGeom>
          </p:spPr>
          <p:style>
            <a:lnRef idx="2">
              <a:schemeClr val="accent1"/>
            </a:lnRef>
            <a:fillRef idx="0">
              <a:schemeClr val="accent1"/>
            </a:fillRef>
            <a:effectRef idx="1">
              <a:schemeClr val="accent1"/>
            </a:effectRef>
            <a:fontRef idx="minor">
              <a:schemeClr val="tx1"/>
            </a:fontRef>
          </p:style>
        </p:cxnSp>
        <p:pic>
          <p:nvPicPr>
            <p:cNvPr id="36" name="Picture 35">
              <a:extLst>
                <a:ext uri="{FF2B5EF4-FFF2-40B4-BE49-F238E27FC236}">
                  <a16:creationId xmlns:a16="http://schemas.microsoft.com/office/drawing/2014/main" id="{ACBA3C1F-8845-25F9-12CB-00EC7CD6A115}"/>
                </a:ext>
              </a:extLst>
            </p:cNvPr>
            <p:cNvPicPr>
              <a:picLocks noChangeAspect="1"/>
            </p:cNvPicPr>
            <p:nvPr/>
          </p:nvPicPr>
          <p:blipFill>
            <a:blip r:embed="rId10"/>
            <a:stretch>
              <a:fillRect/>
            </a:stretch>
          </p:blipFill>
          <p:spPr>
            <a:xfrm>
              <a:off x="5174203" y="3725221"/>
              <a:ext cx="719761" cy="719761"/>
            </a:xfrm>
            <a:prstGeom prst="rect">
              <a:avLst/>
            </a:prstGeom>
          </p:spPr>
        </p:pic>
        <p:sp>
          <p:nvSpPr>
            <p:cNvPr id="37" name="TextBox 36">
              <a:extLst>
                <a:ext uri="{FF2B5EF4-FFF2-40B4-BE49-F238E27FC236}">
                  <a16:creationId xmlns:a16="http://schemas.microsoft.com/office/drawing/2014/main" id="{18EE1128-722E-F229-19C3-9ADFDB180FBA}"/>
                </a:ext>
              </a:extLst>
            </p:cNvPr>
            <p:cNvSpPr txBox="1"/>
            <p:nvPr/>
          </p:nvSpPr>
          <p:spPr>
            <a:xfrm>
              <a:off x="5719319" y="2901600"/>
              <a:ext cx="769763" cy="261610"/>
            </a:xfrm>
            <a:prstGeom prst="rect">
              <a:avLst/>
            </a:prstGeom>
            <a:noFill/>
          </p:spPr>
          <p:txBody>
            <a:bodyPr wrap="none" rtlCol="0">
              <a:spAutoFit/>
            </a:bodyPr>
            <a:lstStyle/>
            <a:p>
              <a:r>
                <a:rPr lang="en-US" sz="1100" b="1" dirty="0">
                  <a:solidFill>
                    <a:srgbClr val="C00000"/>
                  </a:solidFill>
                </a:rPr>
                <a:t>/Product</a:t>
              </a:r>
            </a:p>
          </p:txBody>
        </p:sp>
        <p:sp>
          <p:nvSpPr>
            <p:cNvPr id="38" name="TextBox 37">
              <a:extLst>
                <a:ext uri="{FF2B5EF4-FFF2-40B4-BE49-F238E27FC236}">
                  <a16:creationId xmlns:a16="http://schemas.microsoft.com/office/drawing/2014/main" id="{768F76F4-65B6-1BA6-F16D-DDCB8F05C0CB}"/>
                </a:ext>
              </a:extLst>
            </p:cNvPr>
            <p:cNvSpPr txBox="1"/>
            <p:nvPr/>
          </p:nvSpPr>
          <p:spPr>
            <a:xfrm>
              <a:off x="5746316" y="3670278"/>
              <a:ext cx="720069" cy="261610"/>
            </a:xfrm>
            <a:prstGeom prst="rect">
              <a:avLst/>
            </a:prstGeom>
            <a:noFill/>
          </p:spPr>
          <p:txBody>
            <a:bodyPr wrap="none" rtlCol="0">
              <a:spAutoFit/>
            </a:bodyPr>
            <a:lstStyle/>
            <a:p>
              <a:r>
                <a:rPr lang="en-US" sz="1100" b="1" dirty="0">
                  <a:solidFill>
                    <a:srgbClr val="C00000"/>
                  </a:solidFill>
                </a:rPr>
                <a:t>/Service</a:t>
              </a:r>
            </a:p>
          </p:txBody>
        </p:sp>
        <p:cxnSp>
          <p:nvCxnSpPr>
            <p:cNvPr id="39" name="Straight Connector 38">
              <a:extLst>
                <a:ext uri="{FF2B5EF4-FFF2-40B4-BE49-F238E27FC236}">
                  <a16:creationId xmlns:a16="http://schemas.microsoft.com/office/drawing/2014/main" id="{F1CE1142-71C3-F88C-BFFD-3F13245DC65D}"/>
                </a:ext>
              </a:extLst>
            </p:cNvPr>
            <p:cNvCxnSpPr/>
            <p:nvPr/>
          </p:nvCxnSpPr>
          <p:spPr>
            <a:xfrm flipH="1">
              <a:off x="3464169" y="3429000"/>
              <a:ext cx="1675117" cy="372083"/>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4BE18F50-DDF9-BF11-76D3-2C27CE269D29}"/>
                </a:ext>
              </a:extLst>
            </p:cNvPr>
            <p:cNvCxnSpPr>
              <a:cxnSpLocks/>
            </p:cNvCxnSpPr>
            <p:nvPr/>
          </p:nvCxnSpPr>
          <p:spPr>
            <a:xfrm flipH="1" flipV="1">
              <a:off x="3501305" y="3942492"/>
              <a:ext cx="1789650" cy="202414"/>
            </a:xfrm>
            <a:prstGeom prst="line">
              <a:avLst/>
            </a:prstGeom>
          </p:spPr>
          <p:style>
            <a:lnRef idx="2">
              <a:schemeClr val="accent1"/>
            </a:lnRef>
            <a:fillRef idx="0">
              <a:schemeClr val="accent1"/>
            </a:fillRef>
            <a:effectRef idx="1">
              <a:schemeClr val="accent1"/>
            </a:effectRef>
            <a:fontRef idx="minor">
              <a:schemeClr val="tx1"/>
            </a:fontRef>
          </p:style>
        </p:cxnSp>
      </p:grpSp>
      <p:sp>
        <p:nvSpPr>
          <p:cNvPr id="47" name="Rectangle 46">
            <a:extLst>
              <a:ext uri="{FF2B5EF4-FFF2-40B4-BE49-F238E27FC236}">
                <a16:creationId xmlns:a16="http://schemas.microsoft.com/office/drawing/2014/main" id="{D1B7CE8D-826A-9C1B-2195-923973DF8A71}"/>
              </a:ext>
            </a:extLst>
          </p:cNvPr>
          <p:cNvSpPr/>
          <p:nvPr/>
        </p:nvSpPr>
        <p:spPr>
          <a:xfrm>
            <a:off x="2072554" y="4632419"/>
            <a:ext cx="5247604" cy="1871540"/>
          </a:xfrm>
          <a:prstGeom prst="rect">
            <a:avLst/>
          </a:prstGeom>
          <a:solidFill>
            <a:schemeClr val="bg1"/>
          </a:solidFill>
          <a:ln cmpd="db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2E12682C-3806-AAEA-7DA8-2BD5C417DAAA}"/>
              </a:ext>
            </a:extLst>
          </p:cNvPr>
          <p:cNvSpPr/>
          <p:nvPr/>
        </p:nvSpPr>
        <p:spPr>
          <a:xfrm>
            <a:off x="2788733" y="4609279"/>
            <a:ext cx="1713866" cy="18253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7B8E54B-61C5-51C5-0FB6-D0946420E934}"/>
              </a:ext>
            </a:extLst>
          </p:cNvPr>
          <p:cNvSpPr/>
          <p:nvPr/>
        </p:nvSpPr>
        <p:spPr>
          <a:xfrm>
            <a:off x="5508633" y="4622321"/>
            <a:ext cx="926062" cy="11183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B53D37CD-DB3F-F284-39ED-F268F51AF392}"/>
              </a:ext>
            </a:extLst>
          </p:cNvPr>
          <p:cNvSpPr txBox="1"/>
          <p:nvPr/>
        </p:nvSpPr>
        <p:spPr>
          <a:xfrm>
            <a:off x="5287823" y="4413409"/>
            <a:ext cx="1367682" cy="261610"/>
          </a:xfrm>
          <a:prstGeom prst="rect">
            <a:avLst/>
          </a:prstGeom>
          <a:noFill/>
        </p:spPr>
        <p:txBody>
          <a:bodyPr wrap="none" rtlCol="0">
            <a:spAutoFit/>
          </a:bodyPr>
          <a:lstStyle/>
          <a:p>
            <a:r>
              <a:rPr lang="en-US" sz="1100" b="1" dirty="0">
                <a:solidFill>
                  <a:srgbClr val="FF0000"/>
                </a:solidFill>
              </a:rPr>
              <a:t>Ingress Controller</a:t>
            </a:r>
          </a:p>
        </p:txBody>
      </p:sp>
      <p:sp>
        <p:nvSpPr>
          <p:cNvPr id="59" name="TextBox 58">
            <a:extLst>
              <a:ext uri="{FF2B5EF4-FFF2-40B4-BE49-F238E27FC236}">
                <a16:creationId xmlns:a16="http://schemas.microsoft.com/office/drawing/2014/main" id="{1017934E-04BE-8EC5-5BC2-FF4C04A29F1C}"/>
              </a:ext>
            </a:extLst>
          </p:cNvPr>
          <p:cNvSpPr txBox="1"/>
          <p:nvPr/>
        </p:nvSpPr>
        <p:spPr>
          <a:xfrm>
            <a:off x="2910166" y="4386614"/>
            <a:ext cx="1032655" cy="276999"/>
          </a:xfrm>
          <a:prstGeom prst="rect">
            <a:avLst/>
          </a:prstGeom>
          <a:noFill/>
        </p:spPr>
        <p:txBody>
          <a:bodyPr wrap="none" rtlCol="0">
            <a:spAutoFit/>
          </a:bodyPr>
          <a:lstStyle/>
          <a:p>
            <a:r>
              <a:rPr lang="en-US" sz="1200" b="1" dirty="0">
                <a:solidFill>
                  <a:srgbClr val="FF0000"/>
                </a:solidFill>
              </a:rPr>
              <a:t>AKS Subnet</a:t>
            </a:r>
          </a:p>
        </p:txBody>
      </p:sp>
      <p:sp>
        <p:nvSpPr>
          <p:cNvPr id="60" name="TextBox 59">
            <a:extLst>
              <a:ext uri="{FF2B5EF4-FFF2-40B4-BE49-F238E27FC236}">
                <a16:creationId xmlns:a16="http://schemas.microsoft.com/office/drawing/2014/main" id="{6F06F851-7CF7-F8B6-771F-900F053D3995}"/>
              </a:ext>
            </a:extLst>
          </p:cNvPr>
          <p:cNvSpPr txBox="1"/>
          <p:nvPr/>
        </p:nvSpPr>
        <p:spPr>
          <a:xfrm>
            <a:off x="5592428" y="5886218"/>
            <a:ext cx="1241045" cy="369332"/>
          </a:xfrm>
          <a:prstGeom prst="rect">
            <a:avLst/>
          </a:prstGeom>
          <a:noFill/>
        </p:spPr>
        <p:txBody>
          <a:bodyPr wrap="none" rtlCol="0">
            <a:spAutoFit/>
          </a:bodyPr>
          <a:lstStyle/>
          <a:p>
            <a:r>
              <a:rPr lang="en-US" b="1" dirty="0"/>
              <a:t>AKS </a:t>
            </a:r>
            <a:r>
              <a:rPr lang="en-US" b="1" dirty="0" err="1"/>
              <a:t>VNet</a:t>
            </a:r>
            <a:endParaRPr lang="en-US" b="1" dirty="0"/>
          </a:p>
        </p:txBody>
      </p:sp>
      <p:cxnSp>
        <p:nvCxnSpPr>
          <p:cNvPr id="69" name="Straight Connector 68">
            <a:extLst>
              <a:ext uri="{FF2B5EF4-FFF2-40B4-BE49-F238E27FC236}">
                <a16:creationId xmlns:a16="http://schemas.microsoft.com/office/drawing/2014/main" id="{A71B7492-A1C5-7D80-6EB9-A28CD50C7743}"/>
              </a:ext>
            </a:extLst>
          </p:cNvPr>
          <p:cNvCxnSpPr>
            <a:cxnSpLocks/>
          </p:cNvCxnSpPr>
          <p:nvPr/>
        </p:nvCxnSpPr>
        <p:spPr>
          <a:xfrm flipH="1" flipV="1">
            <a:off x="4458903" y="4840922"/>
            <a:ext cx="1331589" cy="234815"/>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3075A6A-CCE2-9C50-1A80-B34B809B18BA}"/>
              </a:ext>
            </a:extLst>
          </p:cNvPr>
          <p:cNvCxnSpPr>
            <a:cxnSpLocks/>
          </p:cNvCxnSpPr>
          <p:nvPr/>
        </p:nvCxnSpPr>
        <p:spPr>
          <a:xfrm flipH="1">
            <a:off x="4550150" y="5291653"/>
            <a:ext cx="982810" cy="288776"/>
          </a:xfrm>
          <a:prstGeom prst="line">
            <a:avLst/>
          </a:prstGeom>
        </p:spPr>
        <p:style>
          <a:lnRef idx="2">
            <a:schemeClr val="accent1"/>
          </a:lnRef>
          <a:fillRef idx="0">
            <a:schemeClr val="accent1"/>
          </a:fillRef>
          <a:effectRef idx="1">
            <a:schemeClr val="accent1"/>
          </a:effectRef>
          <a:fontRef idx="minor">
            <a:schemeClr val="tx1"/>
          </a:fontRef>
        </p:style>
      </p:cxnSp>
      <p:pic>
        <p:nvPicPr>
          <p:cNvPr id="71" name="Picture 70">
            <a:extLst>
              <a:ext uri="{FF2B5EF4-FFF2-40B4-BE49-F238E27FC236}">
                <a16:creationId xmlns:a16="http://schemas.microsoft.com/office/drawing/2014/main" id="{6E120516-DDF2-058D-0651-A4A05ABD206D}"/>
              </a:ext>
            </a:extLst>
          </p:cNvPr>
          <p:cNvPicPr>
            <a:picLocks noChangeAspect="1"/>
          </p:cNvPicPr>
          <p:nvPr/>
        </p:nvPicPr>
        <p:blipFill>
          <a:blip r:embed="rId15"/>
          <a:stretch>
            <a:fillRect/>
          </a:stretch>
        </p:blipFill>
        <p:spPr>
          <a:xfrm>
            <a:off x="6630485" y="4829516"/>
            <a:ext cx="675843" cy="675843"/>
          </a:xfrm>
          <a:prstGeom prst="rect">
            <a:avLst/>
          </a:prstGeom>
        </p:spPr>
      </p:pic>
      <p:pic>
        <p:nvPicPr>
          <p:cNvPr id="2050" name="Picture 2" descr="Compare NGINX Ingress Controller Models - NGINX">
            <a:extLst>
              <a:ext uri="{FF2B5EF4-FFF2-40B4-BE49-F238E27FC236}">
                <a16:creationId xmlns:a16="http://schemas.microsoft.com/office/drawing/2014/main" id="{EB6813C8-FF0F-2A38-18BA-266DCF5E6F4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67170" y="4816079"/>
            <a:ext cx="776305" cy="54066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a:extLst>
              <a:ext uri="{FF2B5EF4-FFF2-40B4-BE49-F238E27FC236}">
                <a16:creationId xmlns:a16="http://schemas.microsoft.com/office/drawing/2014/main" id="{297E3B52-4253-6D2E-20A4-BF2175F6B8F2}"/>
              </a:ext>
            </a:extLst>
          </p:cNvPr>
          <p:cNvPicPr>
            <a:picLocks noChangeAspect="1"/>
          </p:cNvPicPr>
          <p:nvPr/>
        </p:nvPicPr>
        <p:blipFill>
          <a:blip r:embed="rId17"/>
          <a:stretch>
            <a:fillRect/>
          </a:stretch>
        </p:blipFill>
        <p:spPr>
          <a:xfrm>
            <a:off x="3113234" y="4701133"/>
            <a:ext cx="480386" cy="480386"/>
          </a:xfrm>
          <a:prstGeom prst="rect">
            <a:avLst/>
          </a:prstGeom>
        </p:spPr>
      </p:pic>
      <p:pic>
        <p:nvPicPr>
          <p:cNvPr id="73" name="Picture 72">
            <a:extLst>
              <a:ext uri="{FF2B5EF4-FFF2-40B4-BE49-F238E27FC236}">
                <a16:creationId xmlns:a16="http://schemas.microsoft.com/office/drawing/2014/main" id="{19F6B0F1-033B-AEC2-9AAF-DCEA26A1B6EF}"/>
              </a:ext>
            </a:extLst>
          </p:cNvPr>
          <p:cNvPicPr>
            <a:picLocks noChangeAspect="1"/>
          </p:cNvPicPr>
          <p:nvPr/>
        </p:nvPicPr>
        <p:blipFill>
          <a:blip r:embed="rId17"/>
          <a:stretch>
            <a:fillRect/>
          </a:stretch>
        </p:blipFill>
        <p:spPr>
          <a:xfrm>
            <a:off x="3150902" y="5291653"/>
            <a:ext cx="480385" cy="480385"/>
          </a:xfrm>
          <a:prstGeom prst="rect">
            <a:avLst/>
          </a:prstGeom>
        </p:spPr>
      </p:pic>
      <p:pic>
        <p:nvPicPr>
          <p:cNvPr id="74" name="Picture 73">
            <a:extLst>
              <a:ext uri="{FF2B5EF4-FFF2-40B4-BE49-F238E27FC236}">
                <a16:creationId xmlns:a16="http://schemas.microsoft.com/office/drawing/2014/main" id="{455AEA48-9693-9021-7F09-33BA1C1DFFFF}"/>
              </a:ext>
            </a:extLst>
          </p:cNvPr>
          <p:cNvPicPr>
            <a:picLocks noChangeAspect="1"/>
          </p:cNvPicPr>
          <p:nvPr/>
        </p:nvPicPr>
        <p:blipFill>
          <a:blip r:embed="rId17"/>
          <a:stretch>
            <a:fillRect/>
          </a:stretch>
        </p:blipFill>
        <p:spPr>
          <a:xfrm>
            <a:off x="3150902" y="5796819"/>
            <a:ext cx="480385" cy="480385"/>
          </a:xfrm>
          <a:prstGeom prst="rect">
            <a:avLst/>
          </a:prstGeom>
        </p:spPr>
      </p:pic>
      <p:sp>
        <p:nvSpPr>
          <p:cNvPr id="75" name="TextBox 74">
            <a:extLst>
              <a:ext uri="{FF2B5EF4-FFF2-40B4-BE49-F238E27FC236}">
                <a16:creationId xmlns:a16="http://schemas.microsoft.com/office/drawing/2014/main" id="{F09E4ED4-305B-79F9-D518-DBF267DEB621}"/>
              </a:ext>
            </a:extLst>
          </p:cNvPr>
          <p:cNvSpPr txBox="1"/>
          <p:nvPr/>
        </p:nvSpPr>
        <p:spPr>
          <a:xfrm>
            <a:off x="3519964" y="4829516"/>
            <a:ext cx="1045479" cy="246221"/>
          </a:xfrm>
          <a:prstGeom prst="rect">
            <a:avLst/>
          </a:prstGeom>
          <a:noFill/>
        </p:spPr>
        <p:txBody>
          <a:bodyPr wrap="none" rtlCol="0">
            <a:spAutoFit/>
          </a:bodyPr>
          <a:lstStyle/>
          <a:p>
            <a:r>
              <a:rPr lang="en-US" sz="1000" b="1" dirty="0">
                <a:solidFill>
                  <a:srgbClr val="FF0000"/>
                </a:solidFill>
              </a:rPr>
              <a:t>Customer1NS</a:t>
            </a:r>
          </a:p>
        </p:txBody>
      </p:sp>
      <p:sp>
        <p:nvSpPr>
          <p:cNvPr id="76" name="TextBox 75">
            <a:extLst>
              <a:ext uri="{FF2B5EF4-FFF2-40B4-BE49-F238E27FC236}">
                <a16:creationId xmlns:a16="http://schemas.microsoft.com/office/drawing/2014/main" id="{AD57BBE3-9131-4220-225B-29DEA009B8A8}"/>
              </a:ext>
            </a:extLst>
          </p:cNvPr>
          <p:cNvSpPr txBox="1"/>
          <p:nvPr/>
        </p:nvSpPr>
        <p:spPr>
          <a:xfrm>
            <a:off x="3579557" y="5412736"/>
            <a:ext cx="1010213" cy="246221"/>
          </a:xfrm>
          <a:prstGeom prst="rect">
            <a:avLst/>
          </a:prstGeom>
          <a:noFill/>
        </p:spPr>
        <p:txBody>
          <a:bodyPr wrap="none" rtlCol="0">
            <a:spAutoFit/>
          </a:bodyPr>
          <a:lstStyle/>
          <a:p>
            <a:r>
              <a:rPr lang="en-US" sz="1000" b="1" dirty="0">
                <a:solidFill>
                  <a:srgbClr val="FF0000"/>
                </a:solidFill>
              </a:rPr>
              <a:t>Customer2NS</a:t>
            </a:r>
          </a:p>
        </p:txBody>
      </p:sp>
      <p:sp>
        <p:nvSpPr>
          <p:cNvPr id="77" name="TextBox 76">
            <a:extLst>
              <a:ext uri="{FF2B5EF4-FFF2-40B4-BE49-F238E27FC236}">
                <a16:creationId xmlns:a16="http://schemas.microsoft.com/office/drawing/2014/main" id="{3665C735-8741-9302-6E3C-5FF044593552}"/>
              </a:ext>
            </a:extLst>
          </p:cNvPr>
          <p:cNvSpPr txBox="1"/>
          <p:nvPr/>
        </p:nvSpPr>
        <p:spPr>
          <a:xfrm>
            <a:off x="3572286" y="5913671"/>
            <a:ext cx="1010213" cy="246221"/>
          </a:xfrm>
          <a:prstGeom prst="rect">
            <a:avLst/>
          </a:prstGeom>
          <a:noFill/>
        </p:spPr>
        <p:txBody>
          <a:bodyPr wrap="none" rtlCol="0">
            <a:spAutoFit/>
          </a:bodyPr>
          <a:lstStyle/>
          <a:p>
            <a:r>
              <a:rPr lang="en-US" sz="1000" b="1" dirty="0">
                <a:solidFill>
                  <a:srgbClr val="FF0000"/>
                </a:solidFill>
              </a:rPr>
              <a:t>Customer3NS</a:t>
            </a:r>
          </a:p>
        </p:txBody>
      </p:sp>
      <p:cxnSp>
        <p:nvCxnSpPr>
          <p:cNvPr id="81" name="Straight Connector 80">
            <a:extLst>
              <a:ext uri="{FF2B5EF4-FFF2-40B4-BE49-F238E27FC236}">
                <a16:creationId xmlns:a16="http://schemas.microsoft.com/office/drawing/2014/main" id="{F02BE5B4-8523-4A78-1173-AF8EEB5403F7}"/>
              </a:ext>
            </a:extLst>
          </p:cNvPr>
          <p:cNvCxnSpPr>
            <a:cxnSpLocks/>
          </p:cNvCxnSpPr>
          <p:nvPr/>
        </p:nvCxnSpPr>
        <p:spPr>
          <a:xfrm flipH="1">
            <a:off x="4502599" y="5651957"/>
            <a:ext cx="1037598" cy="424429"/>
          </a:xfrm>
          <a:prstGeom prst="line">
            <a:avLst/>
          </a:prstGeom>
        </p:spPr>
        <p:style>
          <a:lnRef idx="2">
            <a:schemeClr val="accent1"/>
          </a:lnRef>
          <a:fillRef idx="0">
            <a:schemeClr val="accent1"/>
          </a:fillRef>
          <a:effectRef idx="1">
            <a:schemeClr val="accent1"/>
          </a:effectRef>
          <a:fontRef idx="minor">
            <a:schemeClr val="tx1"/>
          </a:fontRef>
        </p:style>
      </p:cxnSp>
      <p:pic>
        <p:nvPicPr>
          <p:cNvPr id="2052" name="Picture 4" descr="K8S · Diagrams">
            <a:extLst>
              <a:ext uri="{FF2B5EF4-FFF2-40B4-BE49-F238E27FC236}">
                <a16:creationId xmlns:a16="http://schemas.microsoft.com/office/drawing/2014/main" id="{FA3C61C0-2D65-ADBC-8886-F74C4559AB9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40284" y="4715699"/>
            <a:ext cx="459135" cy="459135"/>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K8S · Diagrams">
            <a:extLst>
              <a:ext uri="{FF2B5EF4-FFF2-40B4-BE49-F238E27FC236}">
                <a16:creationId xmlns:a16="http://schemas.microsoft.com/office/drawing/2014/main" id="{BA901970-A7B4-C7BE-CCB8-C9AD5C254E3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79119" y="5327028"/>
            <a:ext cx="459135" cy="459135"/>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descr="K8S · Diagrams">
            <a:extLst>
              <a:ext uri="{FF2B5EF4-FFF2-40B4-BE49-F238E27FC236}">
                <a16:creationId xmlns:a16="http://schemas.microsoft.com/office/drawing/2014/main" id="{67F20B4A-4FE9-C03B-FBD4-7C8CC2B94C2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13549" y="5812503"/>
            <a:ext cx="459135" cy="459135"/>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id="{171B8AC4-76FE-851D-C05C-7AD2C9C103D5}"/>
              </a:ext>
            </a:extLst>
          </p:cNvPr>
          <p:cNvSpPr/>
          <p:nvPr/>
        </p:nvSpPr>
        <p:spPr>
          <a:xfrm>
            <a:off x="2964172" y="4663613"/>
            <a:ext cx="1935247" cy="55387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B1D2C4B-4815-50F2-168E-53ACECE5AF37}"/>
              </a:ext>
            </a:extLst>
          </p:cNvPr>
          <p:cNvSpPr/>
          <p:nvPr/>
        </p:nvSpPr>
        <p:spPr>
          <a:xfrm>
            <a:off x="2959964" y="5246362"/>
            <a:ext cx="1935247" cy="55387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007E8586-084B-6AF5-F03A-F085341811F1}"/>
              </a:ext>
            </a:extLst>
          </p:cNvPr>
          <p:cNvSpPr/>
          <p:nvPr/>
        </p:nvSpPr>
        <p:spPr>
          <a:xfrm>
            <a:off x="2926181" y="5809548"/>
            <a:ext cx="1935247" cy="55387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49528DE6-B4DC-0690-CDBF-5136D7A45C7F}"/>
              </a:ext>
            </a:extLst>
          </p:cNvPr>
          <p:cNvSpPr txBox="1"/>
          <p:nvPr/>
        </p:nvSpPr>
        <p:spPr>
          <a:xfrm>
            <a:off x="5590933" y="5286536"/>
            <a:ext cx="1778745" cy="400110"/>
          </a:xfrm>
          <a:prstGeom prst="rect">
            <a:avLst/>
          </a:prstGeom>
          <a:noFill/>
        </p:spPr>
        <p:txBody>
          <a:bodyPr wrap="square">
            <a:spAutoFit/>
          </a:bodyPr>
          <a:lstStyle/>
          <a:p>
            <a:r>
              <a:rPr lang="en-US" sz="1000" b="1" dirty="0"/>
              <a:t> Namespace </a:t>
            </a:r>
          </a:p>
          <a:p>
            <a:r>
              <a:rPr lang="en-US" sz="1000" b="1" dirty="0"/>
              <a:t> </a:t>
            </a:r>
            <a:r>
              <a:rPr lang="en-US" sz="1000" b="1" dirty="0" err="1"/>
              <a:t>Kube</a:t>
            </a:r>
            <a:r>
              <a:rPr lang="en-US" sz="1000" b="1" dirty="0"/>
              <a:t>-System</a:t>
            </a:r>
          </a:p>
        </p:txBody>
      </p:sp>
      <p:sp>
        <p:nvSpPr>
          <p:cNvPr id="91" name="Arrow: Up-Down 90">
            <a:extLst>
              <a:ext uri="{FF2B5EF4-FFF2-40B4-BE49-F238E27FC236}">
                <a16:creationId xmlns:a16="http://schemas.microsoft.com/office/drawing/2014/main" id="{305BD763-47F9-F331-85AB-0BC1DB21F0E4}"/>
              </a:ext>
            </a:extLst>
          </p:cNvPr>
          <p:cNvSpPr/>
          <p:nvPr/>
        </p:nvSpPr>
        <p:spPr>
          <a:xfrm>
            <a:off x="4410188" y="3990958"/>
            <a:ext cx="317857" cy="512539"/>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Up-Down 93">
            <a:extLst>
              <a:ext uri="{FF2B5EF4-FFF2-40B4-BE49-F238E27FC236}">
                <a16:creationId xmlns:a16="http://schemas.microsoft.com/office/drawing/2014/main" id="{13D3E596-A206-0F77-3B3C-29EEC282BEB6}"/>
              </a:ext>
            </a:extLst>
          </p:cNvPr>
          <p:cNvSpPr/>
          <p:nvPr/>
        </p:nvSpPr>
        <p:spPr>
          <a:xfrm rot="16200000">
            <a:off x="6944352" y="3024026"/>
            <a:ext cx="317857" cy="532795"/>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6C371D73-71B7-F5B7-43C4-E6C154F404BC}"/>
              </a:ext>
            </a:extLst>
          </p:cNvPr>
          <p:cNvCxnSpPr>
            <a:cxnSpLocks/>
            <a:endCxn id="7" idx="2"/>
          </p:cNvCxnSpPr>
          <p:nvPr/>
        </p:nvCxnSpPr>
        <p:spPr>
          <a:xfrm flipV="1">
            <a:off x="6931118" y="2663607"/>
            <a:ext cx="814470" cy="2212147"/>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5E3F8880-2F43-2BA7-9C08-E1C467467BE2}"/>
              </a:ext>
            </a:extLst>
          </p:cNvPr>
          <p:cNvCxnSpPr>
            <a:cxnSpLocks/>
            <a:stCxn id="7" idx="3"/>
          </p:cNvCxnSpPr>
          <p:nvPr/>
        </p:nvCxnSpPr>
        <p:spPr>
          <a:xfrm flipV="1">
            <a:off x="7971744" y="1154021"/>
            <a:ext cx="1601155" cy="1344006"/>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8050FD6-DBEC-6596-F86C-2AFC9BA14A24}"/>
              </a:ext>
            </a:extLst>
          </p:cNvPr>
          <p:cNvCxnSpPr>
            <a:cxnSpLocks/>
          </p:cNvCxnSpPr>
          <p:nvPr/>
        </p:nvCxnSpPr>
        <p:spPr>
          <a:xfrm flipV="1">
            <a:off x="8063488" y="751627"/>
            <a:ext cx="1425307" cy="162649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23BB5CD1-2EFB-67B6-E363-E45850C11729}"/>
              </a:ext>
            </a:extLst>
          </p:cNvPr>
          <p:cNvCxnSpPr>
            <a:cxnSpLocks/>
          </p:cNvCxnSpPr>
          <p:nvPr/>
        </p:nvCxnSpPr>
        <p:spPr>
          <a:xfrm flipH="1" flipV="1">
            <a:off x="9853695" y="1271111"/>
            <a:ext cx="936700" cy="1525469"/>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105" name="TextBox 104">
            <a:extLst>
              <a:ext uri="{FF2B5EF4-FFF2-40B4-BE49-F238E27FC236}">
                <a16:creationId xmlns:a16="http://schemas.microsoft.com/office/drawing/2014/main" id="{DAEF0C7C-1182-A1C9-AEF5-ACA142EAB1D5}"/>
              </a:ext>
            </a:extLst>
          </p:cNvPr>
          <p:cNvSpPr txBox="1"/>
          <p:nvPr/>
        </p:nvSpPr>
        <p:spPr>
          <a:xfrm>
            <a:off x="10422244" y="1671932"/>
            <a:ext cx="1274708" cy="261610"/>
          </a:xfrm>
          <a:prstGeom prst="rect">
            <a:avLst/>
          </a:prstGeom>
          <a:noFill/>
        </p:spPr>
        <p:txBody>
          <a:bodyPr wrap="none" rtlCol="0">
            <a:spAutoFit/>
          </a:bodyPr>
          <a:lstStyle/>
          <a:p>
            <a:r>
              <a:rPr lang="en-US" sz="1100" b="1" dirty="0">
                <a:solidFill>
                  <a:srgbClr val="FF0000"/>
                </a:solidFill>
              </a:rPr>
              <a:t>Web App Traffic</a:t>
            </a:r>
          </a:p>
        </p:txBody>
      </p:sp>
      <p:sp>
        <p:nvSpPr>
          <p:cNvPr id="106" name="TextBox 105">
            <a:extLst>
              <a:ext uri="{FF2B5EF4-FFF2-40B4-BE49-F238E27FC236}">
                <a16:creationId xmlns:a16="http://schemas.microsoft.com/office/drawing/2014/main" id="{14B226E4-32AA-6AA9-29AE-038C4F0A669B}"/>
              </a:ext>
            </a:extLst>
          </p:cNvPr>
          <p:cNvSpPr txBox="1"/>
          <p:nvPr/>
        </p:nvSpPr>
        <p:spPr>
          <a:xfrm>
            <a:off x="9460210" y="2185104"/>
            <a:ext cx="930063" cy="430887"/>
          </a:xfrm>
          <a:prstGeom prst="rect">
            <a:avLst/>
          </a:prstGeom>
          <a:noFill/>
        </p:spPr>
        <p:txBody>
          <a:bodyPr wrap="none" rtlCol="0">
            <a:spAutoFit/>
          </a:bodyPr>
          <a:lstStyle/>
          <a:p>
            <a:r>
              <a:rPr lang="en-US" sz="1100" b="1" dirty="0">
                <a:solidFill>
                  <a:srgbClr val="FF0000"/>
                </a:solidFill>
              </a:rPr>
              <a:t>Container </a:t>
            </a:r>
          </a:p>
          <a:p>
            <a:r>
              <a:rPr lang="en-US" sz="1100" b="1" dirty="0">
                <a:solidFill>
                  <a:srgbClr val="FF0000"/>
                </a:solidFill>
              </a:rPr>
              <a:t>App Traffic</a:t>
            </a:r>
          </a:p>
        </p:txBody>
      </p:sp>
    </p:spTree>
    <p:extLst>
      <p:ext uri="{BB962C8B-B14F-4D97-AF65-F5344CB8AC3E}">
        <p14:creationId xmlns:p14="http://schemas.microsoft.com/office/powerpoint/2010/main" val="286061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0C33A-7898-579E-B82E-95D16C145A08}"/>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AF1A4846-2FF9-3092-D784-FE20FE375ABF}"/>
              </a:ext>
            </a:extLst>
          </p:cNvPr>
          <p:cNvSpPr>
            <a:spLocks noGrp="1"/>
          </p:cNvSpPr>
          <p:nvPr>
            <p:ph sz="quarter" idx="10"/>
          </p:nvPr>
        </p:nvSpPr>
        <p:spPr/>
        <p:txBody>
          <a:bodyPr/>
          <a:lstStyle/>
          <a:p>
            <a:pPr>
              <a:spcAft>
                <a:spcPts val="600"/>
              </a:spcAft>
            </a:pPr>
            <a:r>
              <a:rPr lang="en-US" dirty="0"/>
              <a:t>AKS Deployment Scenario</a:t>
            </a:r>
          </a:p>
          <a:p>
            <a:pPr>
              <a:spcAft>
                <a:spcPts val="600"/>
              </a:spcAft>
            </a:pPr>
            <a:r>
              <a:rPr lang="en-US" dirty="0"/>
              <a:t>AKS Deployment –Options</a:t>
            </a:r>
          </a:p>
          <a:p>
            <a:pPr>
              <a:spcAft>
                <a:spcPts val="600"/>
              </a:spcAft>
            </a:pPr>
            <a:r>
              <a:rPr lang="en-US" dirty="0"/>
              <a:t>AKS Deployment –Solutions</a:t>
            </a:r>
          </a:p>
          <a:p>
            <a:pPr marL="0" indent="0">
              <a:buNone/>
            </a:pPr>
            <a:endParaRPr lang="en-US" dirty="0"/>
          </a:p>
        </p:txBody>
      </p:sp>
    </p:spTree>
    <p:extLst>
      <p:ext uri="{BB962C8B-B14F-4D97-AF65-F5344CB8AC3E}">
        <p14:creationId xmlns:p14="http://schemas.microsoft.com/office/powerpoint/2010/main" val="217297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F2D9C0F-48AF-4391-831F-4C0F7AB2CDFD}"/>
              </a:ext>
            </a:extLst>
          </p:cNvPr>
          <p:cNvSpPr/>
          <p:nvPr/>
        </p:nvSpPr>
        <p:spPr>
          <a:xfrm>
            <a:off x="1133092" y="59737"/>
            <a:ext cx="10077206" cy="6516233"/>
          </a:xfrm>
          <a:prstGeom prst="rect">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DE" dirty="0"/>
          </a:p>
        </p:txBody>
      </p:sp>
      <p:sp>
        <p:nvSpPr>
          <p:cNvPr id="26" name="Rectangle 25">
            <a:extLst>
              <a:ext uri="{FF2B5EF4-FFF2-40B4-BE49-F238E27FC236}">
                <a16:creationId xmlns:a16="http://schemas.microsoft.com/office/drawing/2014/main" id="{B0BDA7FF-5991-4C2B-819A-E32A5E81B11F}"/>
              </a:ext>
            </a:extLst>
          </p:cNvPr>
          <p:cNvSpPr/>
          <p:nvPr/>
        </p:nvSpPr>
        <p:spPr>
          <a:xfrm>
            <a:off x="1929297" y="125324"/>
            <a:ext cx="8632014" cy="5960112"/>
          </a:xfrm>
          <a:prstGeom prst="rect">
            <a:avLst/>
          </a:prstGeom>
          <a:ln>
            <a:solidFill>
              <a:schemeClr val="accent1">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DE" dirty="0">
              <a:ln>
                <a:solidFill>
                  <a:schemeClr val="tx1"/>
                </a:solidFill>
                <a:prstDash val="dash"/>
              </a:ln>
              <a:noFill/>
            </a:endParaRPr>
          </a:p>
        </p:txBody>
      </p:sp>
      <p:sp>
        <p:nvSpPr>
          <p:cNvPr id="85" name="Rectangle 84">
            <a:extLst>
              <a:ext uri="{FF2B5EF4-FFF2-40B4-BE49-F238E27FC236}">
                <a16:creationId xmlns:a16="http://schemas.microsoft.com/office/drawing/2014/main" id="{EA5DACFD-7BC1-43D8-9B07-F0CB03BD0FC9}"/>
              </a:ext>
            </a:extLst>
          </p:cNvPr>
          <p:cNvSpPr/>
          <p:nvPr/>
        </p:nvSpPr>
        <p:spPr>
          <a:xfrm>
            <a:off x="5249893" y="182466"/>
            <a:ext cx="5084731" cy="5807787"/>
          </a:xfrm>
          <a:prstGeom prst="rect">
            <a:avLst/>
          </a:prstGeom>
          <a:ln>
            <a:solidFill>
              <a:schemeClr val="accent1">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DE" dirty="0">
              <a:ln>
                <a:solidFill>
                  <a:schemeClr val="tx1"/>
                </a:solidFill>
                <a:prstDash val="dash"/>
              </a:ln>
              <a:noFill/>
            </a:endParaRPr>
          </a:p>
        </p:txBody>
      </p:sp>
      <p:sp>
        <p:nvSpPr>
          <p:cNvPr id="27" name="Rectangle 26">
            <a:extLst>
              <a:ext uri="{FF2B5EF4-FFF2-40B4-BE49-F238E27FC236}">
                <a16:creationId xmlns:a16="http://schemas.microsoft.com/office/drawing/2014/main" id="{236D9FBF-41B2-4C9C-BC12-68B1533BAAF5}"/>
              </a:ext>
            </a:extLst>
          </p:cNvPr>
          <p:cNvSpPr/>
          <p:nvPr/>
        </p:nvSpPr>
        <p:spPr>
          <a:xfrm>
            <a:off x="6219440" y="257521"/>
            <a:ext cx="3705841" cy="174246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DE"/>
          </a:p>
        </p:txBody>
      </p:sp>
      <p:sp>
        <p:nvSpPr>
          <p:cNvPr id="59" name="Rectangle 58">
            <a:extLst>
              <a:ext uri="{FF2B5EF4-FFF2-40B4-BE49-F238E27FC236}">
                <a16:creationId xmlns:a16="http://schemas.microsoft.com/office/drawing/2014/main" id="{3A039DD3-09E5-4E7F-A3A1-D8E3174005DB}"/>
              </a:ext>
            </a:extLst>
          </p:cNvPr>
          <p:cNvSpPr/>
          <p:nvPr/>
        </p:nvSpPr>
        <p:spPr>
          <a:xfrm>
            <a:off x="7172096" y="391538"/>
            <a:ext cx="2646052" cy="1294042"/>
          </a:xfrm>
          <a:prstGeom prst="rect">
            <a:avLst/>
          </a:prstGeom>
          <a:ln>
            <a:solidFill>
              <a:schemeClr val="accent1">
                <a:lumMod val="20000"/>
                <a:lumOff val="80000"/>
              </a:schemeClr>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DE"/>
          </a:p>
        </p:txBody>
      </p:sp>
      <p:pic>
        <p:nvPicPr>
          <p:cNvPr id="65" name="Picture 64">
            <a:extLst>
              <a:ext uri="{FF2B5EF4-FFF2-40B4-BE49-F238E27FC236}">
                <a16:creationId xmlns:a16="http://schemas.microsoft.com/office/drawing/2014/main" id="{545D6EC2-44A0-4BF3-94F2-7869C997BD53}"/>
              </a:ext>
            </a:extLst>
          </p:cNvPr>
          <p:cNvPicPr>
            <a:picLocks noChangeAspect="1"/>
          </p:cNvPicPr>
          <p:nvPr/>
        </p:nvPicPr>
        <p:blipFill>
          <a:blip r:embed="rId3"/>
          <a:stretch>
            <a:fillRect/>
          </a:stretch>
        </p:blipFill>
        <p:spPr>
          <a:xfrm>
            <a:off x="8150000" y="545146"/>
            <a:ext cx="385075" cy="378603"/>
          </a:xfrm>
          <a:prstGeom prst="rect">
            <a:avLst/>
          </a:prstGeom>
        </p:spPr>
      </p:pic>
      <p:sp>
        <p:nvSpPr>
          <p:cNvPr id="22" name="Rectangle 21">
            <a:extLst>
              <a:ext uri="{FF2B5EF4-FFF2-40B4-BE49-F238E27FC236}">
                <a16:creationId xmlns:a16="http://schemas.microsoft.com/office/drawing/2014/main" id="{0BEA04F6-12B2-49A2-A172-C7BEEACD60BF}"/>
              </a:ext>
            </a:extLst>
          </p:cNvPr>
          <p:cNvSpPr/>
          <p:nvPr/>
        </p:nvSpPr>
        <p:spPr>
          <a:xfrm>
            <a:off x="2923559" y="1047750"/>
            <a:ext cx="1972291" cy="28003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DE"/>
          </a:p>
        </p:txBody>
      </p:sp>
      <p:sp>
        <p:nvSpPr>
          <p:cNvPr id="58" name="Rectangle 57">
            <a:extLst>
              <a:ext uri="{FF2B5EF4-FFF2-40B4-BE49-F238E27FC236}">
                <a16:creationId xmlns:a16="http://schemas.microsoft.com/office/drawing/2014/main" id="{BAA0EE7F-CFAF-444C-911B-749277CC5E1A}"/>
              </a:ext>
            </a:extLst>
          </p:cNvPr>
          <p:cNvSpPr/>
          <p:nvPr/>
        </p:nvSpPr>
        <p:spPr>
          <a:xfrm>
            <a:off x="3075959" y="1322176"/>
            <a:ext cx="1654749" cy="14820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DE"/>
          </a:p>
        </p:txBody>
      </p:sp>
      <p:pic>
        <p:nvPicPr>
          <p:cNvPr id="5" name="Picture 4" descr="A picture containing drawing&#10;&#10;Description automatically generated">
            <a:extLst>
              <a:ext uri="{FF2B5EF4-FFF2-40B4-BE49-F238E27FC236}">
                <a16:creationId xmlns:a16="http://schemas.microsoft.com/office/drawing/2014/main" id="{A8D9B3F2-ACA4-40C4-B934-B100D6B906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25" y="2219705"/>
            <a:ext cx="436153" cy="436153"/>
          </a:xfrm>
          <a:prstGeom prst="rect">
            <a:avLst/>
          </a:prstGeom>
        </p:spPr>
      </p:pic>
      <p:pic>
        <p:nvPicPr>
          <p:cNvPr id="6" name="Graphic 5">
            <a:extLst>
              <a:ext uri="{FF2B5EF4-FFF2-40B4-BE49-F238E27FC236}">
                <a16:creationId xmlns:a16="http://schemas.microsoft.com/office/drawing/2014/main" id="{DC5DA458-AB16-4DB3-A840-3ED6E75458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33049" y="2267153"/>
            <a:ext cx="344517" cy="344517"/>
          </a:xfrm>
          <a:prstGeom prst="rect">
            <a:avLst/>
          </a:prstGeom>
        </p:spPr>
      </p:pic>
      <p:pic>
        <p:nvPicPr>
          <p:cNvPr id="7" name="Graphic 6">
            <a:extLst>
              <a:ext uri="{FF2B5EF4-FFF2-40B4-BE49-F238E27FC236}">
                <a16:creationId xmlns:a16="http://schemas.microsoft.com/office/drawing/2014/main" id="{C583CD55-9F08-4701-8006-CF622547FE0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36757" y="2267153"/>
            <a:ext cx="344517" cy="344517"/>
          </a:xfrm>
          <a:prstGeom prst="rect">
            <a:avLst/>
          </a:prstGeom>
        </p:spPr>
      </p:pic>
      <p:cxnSp>
        <p:nvCxnSpPr>
          <p:cNvPr id="9" name="Straight Arrow Connector 8" descr="ccc">
            <a:extLst>
              <a:ext uri="{FF2B5EF4-FFF2-40B4-BE49-F238E27FC236}">
                <a16:creationId xmlns:a16="http://schemas.microsoft.com/office/drawing/2014/main" id="{C21BC871-093C-4030-868E-EBD512824315}"/>
              </a:ext>
            </a:extLst>
          </p:cNvPr>
          <p:cNvCxnSpPr>
            <a:stCxn id="5" idx="3"/>
            <a:endCxn id="7" idx="1"/>
          </p:cNvCxnSpPr>
          <p:nvPr/>
        </p:nvCxnSpPr>
        <p:spPr>
          <a:xfrm>
            <a:off x="479478" y="2437782"/>
            <a:ext cx="957279" cy="1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A591497-86C3-4193-A2E5-DB5C0281D4F8}"/>
              </a:ext>
              <a:ext uri="{C183D7F6-B498-43B3-948B-1728B52AA6E4}">
                <adec:decorative xmlns:adec="http://schemas.microsoft.com/office/drawing/2017/decorative" val="1"/>
              </a:ext>
            </a:extLst>
          </p:cNvPr>
          <p:cNvCxnSpPr>
            <a:stCxn id="7" idx="3"/>
            <a:endCxn id="6" idx="1"/>
          </p:cNvCxnSpPr>
          <p:nvPr/>
        </p:nvCxnSpPr>
        <p:spPr>
          <a:xfrm>
            <a:off x="1781274" y="2439412"/>
            <a:ext cx="3517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298F64-48B8-4CAD-907B-7D6C480AE9BA}"/>
              </a:ext>
            </a:extLst>
          </p:cNvPr>
          <p:cNvSpPr txBox="1"/>
          <p:nvPr/>
        </p:nvSpPr>
        <p:spPr>
          <a:xfrm>
            <a:off x="-44371" y="2534067"/>
            <a:ext cx="1207165" cy="400110"/>
          </a:xfrm>
          <a:prstGeom prst="rect">
            <a:avLst/>
          </a:prstGeom>
          <a:noFill/>
        </p:spPr>
        <p:txBody>
          <a:bodyPr wrap="square" rtlCol="0">
            <a:spAutoFit/>
          </a:bodyPr>
          <a:lstStyle/>
          <a:p>
            <a:r>
              <a:rPr lang="en-US" sz="1000" dirty="0"/>
              <a:t>External </a:t>
            </a:r>
          </a:p>
          <a:p>
            <a:r>
              <a:rPr lang="en-US" sz="1000" dirty="0"/>
              <a:t>Applications</a:t>
            </a:r>
            <a:endParaRPr lang="en-DE" sz="1000" dirty="0"/>
          </a:p>
        </p:txBody>
      </p:sp>
      <p:sp>
        <p:nvSpPr>
          <p:cNvPr id="16" name="TextBox 15">
            <a:extLst>
              <a:ext uri="{FF2B5EF4-FFF2-40B4-BE49-F238E27FC236}">
                <a16:creationId xmlns:a16="http://schemas.microsoft.com/office/drawing/2014/main" id="{9615D24F-B21A-432C-B745-706A767C604C}"/>
              </a:ext>
            </a:extLst>
          </p:cNvPr>
          <p:cNvSpPr txBox="1"/>
          <p:nvPr/>
        </p:nvSpPr>
        <p:spPr>
          <a:xfrm>
            <a:off x="1145869" y="2557976"/>
            <a:ext cx="1207165" cy="246221"/>
          </a:xfrm>
          <a:prstGeom prst="rect">
            <a:avLst/>
          </a:prstGeom>
          <a:noFill/>
        </p:spPr>
        <p:txBody>
          <a:bodyPr wrap="square" rtlCol="0">
            <a:spAutoFit/>
          </a:bodyPr>
          <a:lstStyle/>
          <a:p>
            <a:r>
              <a:rPr lang="en-US" sz="1000" dirty="0"/>
              <a:t>App Gateway</a:t>
            </a:r>
            <a:endParaRPr lang="en-DE" sz="1000" dirty="0"/>
          </a:p>
        </p:txBody>
      </p:sp>
      <p:sp>
        <p:nvSpPr>
          <p:cNvPr id="20" name="TextBox 19">
            <a:extLst>
              <a:ext uri="{FF2B5EF4-FFF2-40B4-BE49-F238E27FC236}">
                <a16:creationId xmlns:a16="http://schemas.microsoft.com/office/drawing/2014/main" id="{8F23172D-6D46-4143-923B-C87D94B6BEA5}"/>
              </a:ext>
            </a:extLst>
          </p:cNvPr>
          <p:cNvSpPr txBox="1"/>
          <p:nvPr/>
        </p:nvSpPr>
        <p:spPr>
          <a:xfrm>
            <a:off x="286321" y="2146281"/>
            <a:ext cx="1693542" cy="215444"/>
          </a:xfrm>
          <a:prstGeom prst="rect">
            <a:avLst/>
          </a:prstGeom>
          <a:noFill/>
        </p:spPr>
        <p:txBody>
          <a:bodyPr wrap="square" rtlCol="0">
            <a:spAutoFit/>
          </a:bodyPr>
          <a:lstStyle/>
          <a:p>
            <a:r>
              <a:rPr lang="en-US" sz="800" dirty="0">
                <a:solidFill>
                  <a:srgbClr val="ED8C1C"/>
                </a:solidFill>
              </a:rPr>
              <a:t>https://</a:t>
            </a:r>
            <a:r>
              <a:rPr lang="en-US" sz="800" dirty="0" err="1">
                <a:solidFill>
                  <a:srgbClr val="ED8C1C"/>
                </a:solidFill>
              </a:rPr>
              <a:t>appexternal.xyz.com</a:t>
            </a:r>
            <a:endParaRPr lang="en-DE" sz="800" dirty="0">
              <a:solidFill>
                <a:srgbClr val="ED8C1C"/>
              </a:solidFill>
            </a:endParaRPr>
          </a:p>
        </p:txBody>
      </p:sp>
      <p:sp>
        <p:nvSpPr>
          <p:cNvPr id="23" name="TextBox 22">
            <a:extLst>
              <a:ext uri="{FF2B5EF4-FFF2-40B4-BE49-F238E27FC236}">
                <a16:creationId xmlns:a16="http://schemas.microsoft.com/office/drawing/2014/main" id="{B2449927-229C-4A91-A069-49DB4C07250B}"/>
              </a:ext>
            </a:extLst>
          </p:cNvPr>
          <p:cNvSpPr txBox="1"/>
          <p:nvPr/>
        </p:nvSpPr>
        <p:spPr>
          <a:xfrm>
            <a:off x="9291225" y="6054303"/>
            <a:ext cx="1207165" cy="246221"/>
          </a:xfrm>
          <a:prstGeom prst="rect">
            <a:avLst/>
          </a:prstGeom>
          <a:noFill/>
        </p:spPr>
        <p:txBody>
          <a:bodyPr wrap="square" rtlCol="0">
            <a:spAutoFit/>
          </a:bodyPr>
          <a:lstStyle/>
          <a:p>
            <a:r>
              <a:rPr lang="en-US" sz="1000" dirty="0"/>
              <a:t>Virtual Network</a:t>
            </a:r>
            <a:endParaRPr lang="en-DE" sz="1000" dirty="0"/>
          </a:p>
        </p:txBody>
      </p:sp>
      <p:sp>
        <p:nvSpPr>
          <p:cNvPr id="24" name="TextBox 23">
            <a:extLst>
              <a:ext uri="{FF2B5EF4-FFF2-40B4-BE49-F238E27FC236}">
                <a16:creationId xmlns:a16="http://schemas.microsoft.com/office/drawing/2014/main" id="{BF9B6DA3-D151-4916-8EB1-4879A49012E8}"/>
              </a:ext>
            </a:extLst>
          </p:cNvPr>
          <p:cNvSpPr txBox="1"/>
          <p:nvPr/>
        </p:nvSpPr>
        <p:spPr>
          <a:xfrm>
            <a:off x="10775428" y="6548048"/>
            <a:ext cx="1207165" cy="246221"/>
          </a:xfrm>
          <a:prstGeom prst="rect">
            <a:avLst/>
          </a:prstGeom>
          <a:noFill/>
        </p:spPr>
        <p:txBody>
          <a:bodyPr wrap="square" rtlCol="0">
            <a:spAutoFit/>
          </a:bodyPr>
          <a:lstStyle/>
          <a:p>
            <a:r>
              <a:rPr lang="en-US" sz="1000" dirty="0">
                <a:ln w="0"/>
                <a:solidFill>
                  <a:srgbClr val="0078DC"/>
                </a:solidFill>
                <a:effectLst>
                  <a:outerShdw blurRad="38100" dist="25400" dir="5400000" algn="ctr" rotWithShape="0">
                    <a:srgbClr val="6E747A">
                      <a:alpha val="43000"/>
                    </a:srgbClr>
                  </a:outerShdw>
                </a:effectLst>
              </a:rPr>
              <a:t>Azure</a:t>
            </a:r>
            <a:endParaRPr lang="en-DE" sz="1000" dirty="0">
              <a:ln w="0"/>
              <a:solidFill>
                <a:srgbClr val="0078DC"/>
              </a:solidFill>
              <a:effectLst>
                <a:outerShdw blurRad="38100" dist="25400" dir="5400000" algn="ctr" rotWithShape="0">
                  <a:srgbClr val="6E747A">
                    <a:alpha val="43000"/>
                  </a:srgbClr>
                </a:outerShdw>
              </a:effectLst>
            </a:endParaRPr>
          </a:p>
        </p:txBody>
      </p:sp>
      <p:sp>
        <p:nvSpPr>
          <p:cNvPr id="28" name="Rectangle 27">
            <a:extLst>
              <a:ext uri="{FF2B5EF4-FFF2-40B4-BE49-F238E27FC236}">
                <a16:creationId xmlns:a16="http://schemas.microsoft.com/office/drawing/2014/main" id="{A58AC9EE-8CCF-4042-AA58-E0F879CE65E7}"/>
              </a:ext>
            </a:extLst>
          </p:cNvPr>
          <p:cNvSpPr/>
          <p:nvPr/>
        </p:nvSpPr>
        <p:spPr>
          <a:xfrm>
            <a:off x="6219119" y="2154160"/>
            <a:ext cx="3705841" cy="174246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DE"/>
          </a:p>
        </p:txBody>
      </p:sp>
      <p:sp>
        <p:nvSpPr>
          <p:cNvPr id="29" name="Rectangle 28">
            <a:extLst>
              <a:ext uri="{FF2B5EF4-FFF2-40B4-BE49-F238E27FC236}">
                <a16:creationId xmlns:a16="http://schemas.microsoft.com/office/drawing/2014/main" id="{1EC6E5C1-E785-4200-9FFA-72A995072E3C}"/>
              </a:ext>
            </a:extLst>
          </p:cNvPr>
          <p:cNvSpPr/>
          <p:nvPr/>
        </p:nvSpPr>
        <p:spPr>
          <a:xfrm>
            <a:off x="6229711" y="4077900"/>
            <a:ext cx="3705841" cy="174246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DE"/>
          </a:p>
        </p:txBody>
      </p:sp>
      <p:sp>
        <p:nvSpPr>
          <p:cNvPr id="17" name="TextBox 16">
            <a:extLst>
              <a:ext uri="{FF2B5EF4-FFF2-40B4-BE49-F238E27FC236}">
                <a16:creationId xmlns:a16="http://schemas.microsoft.com/office/drawing/2014/main" id="{220E9323-3AE7-4431-8B61-06C09656ACD2}"/>
              </a:ext>
            </a:extLst>
          </p:cNvPr>
          <p:cNvSpPr txBox="1"/>
          <p:nvPr/>
        </p:nvSpPr>
        <p:spPr>
          <a:xfrm>
            <a:off x="2011939" y="2576601"/>
            <a:ext cx="1207165" cy="400110"/>
          </a:xfrm>
          <a:prstGeom prst="rect">
            <a:avLst/>
          </a:prstGeom>
          <a:noFill/>
        </p:spPr>
        <p:txBody>
          <a:bodyPr wrap="square" rtlCol="0">
            <a:spAutoFit/>
          </a:bodyPr>
          <a:lstStyle/>
          <a:p>
            <a:r>
              <a:rPr lang="en-US" sz="1000" dirty="0"/>
              <a:t>Internal Load Balancer</a:t>
            </a:r>
            <a:endParaRPr lang="en-DE" sz="1000" dirty="0"/>
          </a:p>
        </p:txBody>
      </p:sp>
      <p:pic>
        <p:nvPicPr>
          <p:cNvPr id="33" name="Graphic 32">
            <a:extLst>
              <a:ext uri="{FF2B5EF4-FFF2-40B4-BE49-F238E27FC236}">
                <a16:creationId xmlns:a16="http://schemas.microsoft.com/office/drawing/2014/main" id="{2F8847E2-F7A4-43D6-9AB9-EEAD6CF0D08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70552" y="3848100"/>
            <a:ext cx="479658" cy="465726"/>
          </a:xfrm>
          <a:prstGeom prst="rect">
            <a:avLst/>
          </a:prstGeom>
        </p:spPr>
      </p:pic>
      <p:pic>
        <p:nvPicPr>
          <p:cNvPr id="36" name="Graphic 35">
            <a:extLst>
              <a:ext uri="{FF2B5EF4-FFF2-40B4-BE49-F238E27FC236}">
                <a16:creationId xmlns:a16="http://schemas.microsoft.com/office/drawing/2014/main" id="{6DEDCFEA-F4C2-4CB3-B6F6-DAB2BBAC22C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955232" y="4778697"/>
            <a:ext cx="476250" cy="476250"/>
          </a:xfrm>
          <a:prstGeom prst="rect">
            <a:avLst/>
          </a:prstGeom>
        </p:spPr>
      </p:pic>
      <p:sp>
        <p:nvSpPr>
          <p:cNvPr id="37" name="TextBox 36">
            <a:extLst>
              <a:ext uri="{FF2B5EF4-FFF2-40B4-BE49-F238E27FC236}">
                <a16:creationId xmlns:a16="http://schemas.microsoft.com/office/drawing/2014/main" id="{BDBEEADB-267F-4814-A1A9-8F9624F4A2EB}"/>
              </a:ext>
            </a:extLst>
          </p:cNvPr>
          <p:cNvSpPr txBox="1"/>
          <p:nvPr/>
        </p:nvSpPr>
        <p:spPr>
          <a:xfrm>
            <a:off x="1929297" y="5178341"/>
            <a:ext cx="1027798" cy="553998"/>
          </a:xfrm>
          <a:prstGeom prst="rect">
            <a:avLst/>
          </a:prstGeom>
          <a:noFill/>
        </p:spPr>
        <p:txBody>
          <a:bodyPr wrap="square" rtlCol="0">
            <a:spAutoFit/>
          </a:bodyPr>
          <a:lstStyle/>
          <a:p>
            <a:r>
              <a:rPr lang="en-US" sz="1000" dirty="0"/>
              <a:t>Azure Kubernetes </a:t>
            </a:r>
          </a:p>
          <a:p>
            <a:r>
              <a:rPr lang="en-US" sz="1000" dirty="0"/>
              <a:t>Service</a:t>
            </a:r>
            <a:endParaRPr lang="en-DE" sz="1000" dirty="0"/>
          </a:p>
        </p:txBody>
      </p:sp>
      <p:pic>
        <p:nvPicPr>
          <p:cNvPr id="39" name="Picture 38" descr="A picture containing drawing&#10;&#10;Description automatically generated">
            <a:extLst>
              <a:ext uri="{FF2B5EF4-FFF2-40B4-BE49-F238E27FC236}">
                <a16:creationId xmlns:a16="http://schemas.microsoft.com/office/drawing/2014/main" id="{0D55CE1B-1989-4A37-8F49-731EDCFA8E1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0797" y="6179630"/>
            <a:ext cx="386473" cy="386473"/>
          </a:xfrm>
          <a:prstGeom prst="rect">
            <a:avLst/>
          </a:prstGeom>
        </p:spPr>
      </p:pic>
      <p:pic>
        <p:nvPicPr>
          <p:cNvPr id="40" name="Picture 39" descr="A close up of a logo&#10;&#10;Description automatically generated">
            <a:extLst>
              <a:ext uri="{FF2B5EF4-FFF2-40B4-BE49-F238E27FC236}">
                <a16:creationId xmlns:a16="http://schemas.microsoft.com/office/drawing/2014/main" id="{00B29712-6D44-4754-9FAD-FABA3B1857B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43966" y="6168614"/>
            <a:ext cx="386473" cy="386473"/>
          </a:xfrm>
          <a:prstGeom prst="rect">
            <a:avLst/>
          </a:prstGeom>
        </p:spPr>
      </p:pic>
      <p:pic>
        <p:nvPicPr>
          <p:cNvPr id="41" name="Picture 40">
            <a:extLst>
              <a:ext uri="{FF2B5EF4-FFF2-40B4-BE49-F238E27FC236}">
                <a16:creationId xmlns:a16="http://schemas.microsoft.com/office/drawing/2014/main" id="{7499AF61-D98B-4507-8160-97A0EDBD74BB}"/>
              </a:ext>
            </a:extLst>
          </p:cNvPr>
          <p:cNvPicPr>
            <a:picLocks noChangeAspect="1"/>
          </p:cNvPicPr>
          <p:nvPr/>
        </p:nvPicPr>
        <p:blipFill rotWithShape="1">
          <a:blip r:embed="rId15"/>
          <a:srcRect l="6400" t="-6246" r="5067" b="-1"/>
          <a:stretch/>
        </p:blipFill>
        <p:spPr>
          <a:xfrm>
            <a:off x="3909704" y="3182437"/>
            <a:ext cx="397891" cy="470356"/>
          </a:xfrm>
          <a:prstGeom prst="rect">
            <a:avLst/>
          </a:prstGeom>
        </p:spPr>
      </p:pic>
      <p:sp>
        <p:nvSpPr>
          <p:cNvPr id="42" name="TextBox 41">
            <a:extLst>
              <a:ext uri="{FF2B5EF4-FFF2-40B4-BE49-F238E27FC236}">
                <a16:creationId xmlns:a16="http://schemas.microsoft.com/office/drawing/2014/main" id="{12133074-4268-437C-85EC-0CD538D37C47}"/>
              </a:ext>
            </a:extLst>
          </p:cNvPr>
          <p:cNvSpPr txBox="1"/>
          <p:nvPr/>
        </p:nvSpPr>
        <p:spPr>
          <a:xfrm>
            <a:off x="2804450" y="4175452"/>
            <a:ext cx="1207165" cy="400110"/>
          </a:xfrm>
          <a:prstGeom prst="rect">
            <a:avLst/>
          </a:prstGeom>
          <a:noFill/>
        </p:spPr>
        <p:txBody>
          <a:bodyPr wrap="square" rtlCol="0">
            <a:spAutoFit/>
          </a:bodyPr>
          <a:lstStyle/>
          <a:p>
            <a:r>
              <a:rPr lang="en-US" sz="1000" dirty="0"/>
              <a:t>Kubernetes </a:t>
            </a:r>
          </a:p>
          <a:p>
            <a:r>
              <a:rPr lang="en-US" sz="1000" dirty="0"/>
              <a:t>Cluster</a:t>
            </a:r>
            <a:endParaRPr lang="en-DE" sz="1000" dirty="0"/>
          </a:p>
        </p:txBody>
      </p:sp>
      <p:sp>
        <p:nvSpPr>
          <p:cNvPr id="43" name="TextBox 42">
            <a:extLst>
              <a:ext uri="{FF2B5EF4-FFF2-40B4-BE49-F238E27FC236}">
                <a16:creationId xmlns:a16="http://schemas.microsoft.com/office/drawing/2014/main" id="{8AD122E4-6F8E-4211-9355-C2476BD5679E}"/>
              </a:ext>
            </a:extLst>
          </p:cNvPr>
          <p:cNvSpPr txBox="1"/>
          <p:nvPr/>
        </p:nvSpPr>
        <p:spPr>
          <a:xfrm>
            <a:off x="3555661" y="3601526"/>
            <a:ext cx="1520094" cy="246221"/>
          </a:xfrm>
          <a:prstGeom prst="rect">
            <a:avLst/>
          </a:prstGeom>
          <a:noFill/>
        </p:spPr>
        <p:txBody>
          <a:bodyPr wrap="square" rtlCol="0">
            <a:spAutoFit/>
          </a:bodyPr>
          <a:lstStyle/>
          <a:p>
            <a:r>
              <a:rPr lang="en-US" sz="1000" dirty="0"/>
              <a:t>Kubernetes API server</a:t>
            </a:r>
            <a:endParaRPr lang="en-DE" sz="1000" dirty="0"/>
          </a:p>
        </p:txBody>
      </p:sp>
      <p:sp>
        <p:nvSpPr>
          <p:cNvPr id="44" name="TextBox 43">
            <a:extLst>
              <a:ext uri="{FF2B5EF4-FFF2-40B4-BE49-F238E27FC236}">
                <a16:creationId xmlns:a16="http://schemas.microsoft.com/office/drawing/2014/main" id="{E5F86F55-F8CF-4020-8736-CCC8B057A35E}"/>
              </a:ext>
            </a:extLst>
          </p:cNvPr>
          <p:cNvSpPr txBox="1"/>
          <p:nvPr/>
        </p:nvSpPr>
        <p:spPr>
          <a:xfrm>
            <a:off x="3518647" y="3835797"/>
            <a:ext cx="1520093" cy="246221"/>
          </a:xfrm>
          <a:prstGeom prst="rect">
            <a:avLst/>
          </a:prstGeom>
          <a:noFill/>
        </p:spPr>
        <p:txBody>
          <a:bodyPr wrap="square" rtlCol="0">
            <a:spAutoFit/>
          </a:bodyPr>
          <a:lstStyle/>
          <a:p>
            <a:r>
              <a:rPr lang="en-US" sz="1000" dirty="0">
                <a:solidFill>
                  <a:srgbClr val="0078DC"/>
                </a:solidFill>
              </a:rPr>
              <a:t>Master – Azure Managed</a:t>
            </a:r>
            <a:endParaRPr lang="en-DE" sz="1000" dirty="0">
              <a:solidFill>
                <a:srgbClr val="0078DC"/>
              </a:solidFill>
            </a:endParaRPr>
          </a:p>
        </p:txBody>
      </p:sp>
      <p:pic>
        <p:nvPicPr>
          <p:cNvPr id="45" name="Graphic 44">
            <a:extLst>
              <a:ext uri="{FF2B5EF4-FFF2-40B4-BE49-F238E27FC236}">
                <a16:creationId xmlns:a16="http://schemas.microsoft.com/office/drawing/2014/main" id="{2903C327-8CD6-4593-BE36-2B1770A3213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918175" y="6158110"/>
            <a:ext cx="400945" cy="400945"/>
          </a:xfrm>
          <a:prstGeom prst="rect">
            <a:avLst/>
          </a:prstGeom>
        </p:spPr>
      </p:pic>
      <p:pic>
        <p:nvPicPr>
          <p:cNvPr id="46" name="Graphic 45">
            <a:extLst>
              <a:ext uri="{FF2B5EF4-FFF2-40B4-BE49-F238E27FC236}">
                <a16:creationId xmlns:a16="http://schemas.microsoft.com/office/drawing/2014/main" id="{D5391504-5914-436D-9BD0-1577C3B9266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517889" y="6197576"/>
            <a:ext cx="351218" cy="351218"/>
          </a:xfrm>
          <a:prstGeom prst="rect">
            <a:avLst/>
          </a:prstGeom>
        </p:spPr>
      </p:pic>
      <p:pic>
        <p:nvPicPr>
          <p:cNvPr id="47" name="Graphic 46">
            <a:extLst>
              <a:ext uri="{FF2B5EF4-FFF2-40B4-BE49-F238E27FC236}">
                <a16:creationId xmlns:a16="http://schemas.microsoft.com/office/drawing/2014/main" id="{510A8A81-8344-414D-BCEF-F869BAB91ED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132960" y="6130513"/>
            <a:ext cx="400977" cy="400977"/>
          </a:xfrm>
          <a:prstGeom prst="rect">
            <a:avLst/>
          </a:prstGeom>
        </p:spPr>
      </p:pic>
      <p:pic>
        <p:nvPicPr>
          <p:cNvPr id="48" name="Graphic 47">
            <a:extLst>
              <a:ext uri="{FF2B5EF4-FFF2-40B4-BE49-F238E27FC236}">
                <a16:creationId xmlns:a16="http://schemas.microsoft.com/office/drawing/2014/main" id="{9255CB3D-F917-4B35-924E-FB748EE6CA4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780872" y="6151529"/>
            <a:ext cx="419101" cy="419101"/>
          </a:xfrm>
          <a:prstGeom prst="rect">
            <a:avLst/>
          </a:prstGeom>
        </p:spPr>
      </p:pic>
      <p:pic>
        <p:nvPicPr>
          <p:cNvPr id="51" name="Picture 50">
            <a:extLst>
              <a:ext uri="{FF2B5EF4-FFF2-40B4-BE49-F238E27FC236}">
                <a16:creationId xmlns:a16="http://schemas.microsoft.com/office/drawing/2014/main" id="{4F3C7172-F2D9-4A1C-892E-0BBE60753B32}"/>
              </a:ext>
            </a:extLst>
          </p:cNvPr>
          <p:cNvPicPr>
            <a:picLocks noChangeAspect="1"/>
          </p:cNvPicPr>
          <p:nvPr/>
        </p:nvPicPr>
        <p:blipFill>
          <a:blip r:embed="rId24"/>
          <a:stretch>
            <a:fillRect/>
          </a:stretch>
        </p:blipFill>
        <p:spPr>
          <a:xfrm>
            <a:off x="6249186" y="4690916"/>
            <a:ext cx="348982" cy="334195"/>
          </a:xfrm>
          <a:prstGeom prst="rect">
            <a:avLst/>
          </a:prstGeom>
        </p:spPr>
      </p:pic>
      <p:pic>
        <p:nvPicPr>
          <p:cNvPr id="52" name="Picture 51">
            <a:extLst>
              <a:ext uri="{FF2B5EF4-FFF2-40B4-BE49-F238E27FC236}">
                <a16:creationId xmlns:a16="http://schemas.microsoft.com/office/drawing/2014/main" id="{66059817-53AC-4D9E-BB4A-2C2E267A619C}"/>
              </a:ext>
            </a:extLst>
          </p:cNvPr>
          <p:cNvPicPr>
            <a:picLocks noChangeAspect="1"/>
          </p:cNvPicPr>
          <p:nvPr/>
        </p:nvPicPr>
        <p:blipFill>
          <a:blip r:embed="rId24"/>
          <a:stretch>
            <a:fillRect/>
          </a:stretch>
        </p:blipFill>
        <p:spPr>
          <a:xfrm>
            <a:off x="6242571" y="2816761"/>
            <a:ext cx="348982" cy="334195"/>
          </a:xfrm>
          <a:prstGeom prst="rect">
            <a:avLst/>
          </a:prstGeom>
        </p:spPr>
      </p:pic>
      <p:pic>
        <p:nvPicPr>
          <p:cNvPr id="53" name="Picture 52">
            <a:extLst>
              <a:ext uri="{FF2B5EF4-FFF2-40B4-BE49-F238E27FC236}">
                <a16:creationId xmlns:a16="http://schemas.microsoft.com/office/drawing/2014/main" id="{88DAAE01-534C-45ED-B8B9-E7990AD4F670}"/>
              </a:ext>
            </a:extLst>
          </p:cNvPr>
          <p:cNvPicPr>
            <a:picLocks noChangeAspect="1"/>
          </p:cNvPicPr>
          <p:nvPr/>
        </p:nvPicPr>
        <p:blipFill>
          <a:blip r:embed="rId24"/>
          <a:stretch>
            <a:fillRect/>
          </a:stretch>
        </p:blipFill>
        <p:spPr>
          <a:xfrm>
            <a:off x="6232964" y="1002525"/>
            <a:ext cx="348982" cy="334195"/>
          </a:xfrm>
          <a:prstGeom prst="rect">
            <a:avLst/>
          </a:prstGeom>
        </p:spPr>
      </p:pic>
      <p:pic>
        <p:nvPicPr>
          <p:cNvPr id="54" name="Picture 53">
            <a:extLst>
              <a:ext uri="{FF2B5EF4-FFF2-40B4-BE49-F238E27FC236}">
                <a16:creationId xmlns:a16="http://schemas.microsoft.com/office/drawing/2014/main" id="{BAB1FB67-AA72-464B-ABE2-BF475BFC7859}"/>
              </a:ext>
            </a:extLst>
          </p:cNvPr>
          <p:cNvPicPr>
            <a:picLocks noChangeAspect="1"/>
          </p:cNvPicPr>
          <p:nvPr/>
        </p:nvPicPr>
        <p:blipFill>
          <a:blip r:embed="rId25"/>
          <a:stretch>
            <a:fillRect/>
          </a:stretch>
        </p:blipFill>
        <p:spPr>
          <a:xfrm>
            <a:off x="6048910" y="1772421"/>
            <a:ext cx="342551" cy="336594"/>
          </a:xfrm>
          <a:prstGeom prst="rect">
            <a:avLst/>
          </a:prstGeom>
        </p:spPr>
      </p:pic>
      <p:pic>
        <p:nvPicPr>
          <p:cNvPr id="55" name="Picture 54">
            <a:extLst>
              <a:ext uri="{FF2B5EF4-FFF2-40B4-BE49-F238E27FC236}">
                <a16:creationId xmlns:a16="http://schemas.microsoft.com/office/drawing/2014/main" id="{23AD3756-6B2B-4660-9713-06CC3677C374}"/>
              </a:ext>
            </a:extLst>
          </p:cNvPr>
          <p:cNvPicPr>
            <a:picLocks noChangeAspect="1"/>
          </p:cNvPicPr>
          <p:nvPr/>
        </p:nvPicPr>
        <p:blipFill>
          <a:blip r:embed="rId25"/>
          <a:stretch>
            <a:fillRect/>
          </a:stretch>
        </p:blipFill>
        <p:spPr>
          <a:xfrm>
            <a:off x="6061468" y="3679450"/>
            <a:ext cx="342551" cy="336594"/>
          </a:xfrm>
          <a:prstGeom prst="rect">
            <a:avLst/>
          </a:prstGeom>
        </p:spPr>
      </p:pic>
      <p:pic>
        <p:nvPicPr>
          <p:cNvPr id="56" name="Picture 55">
            <a:extLst>
              <a:ext uri="{FF2B5EF4-FFF2-40B4-BE49-F238E27FC236}">
                <a16:creationId xmlns:a16="http://schemas.microsoft.com/office/drawing/2014/main" id="{DA1D5552-6936-4FA7-94AA-17E1A334C0BD}"/>
              </a:ext>
            </a:extLst>
          </p:cNvPr>
          <p:cNvPicPr>
            <a:picLocks noChangeAspect="1"/>
          </p:cNvPicPr>
          <p:nvPr/>
        </p:nvPicPr>
        <p:blipFill>
          <a:blip r:embed="rId25"/>
          <a:stretch>
            <a:fillRect/>
          </a:stretch>
        </p:blipFill>
        <p:spPr>
          <a:xfrm>
            <a:off x="6049975" y="5617386"/>
            <a:ext cx="342551" cy="336594"/>
          </a:xfrm>
          <a:prstGeom prst="rect">
            <a:avLst/>
          </a:prstGeom>
        </p:spPr>
      </p:pic>
      <p:pic>
        <p:nvPicPr>
          <p:cNvPr id="57" name="Picture 56">
            <a:extLst>
              <a:ext uri="{FF2B5EF4-FFF2-40B4-BE49-F238E27FC236}">
                <a16:creationId xmlns:a16="http://schemas.microsoft.com/office/drawing/2014/main" id="{AAB67EC7-76C5-4883-8374-4CBB43D96CF7}"/>
              </a:ext>
            </a:extLst>
          </p:cNvPr>
          <p:cNvPicPr>
            <a:picLocks noChangeAspect="1"/>
          </p:cNvPicPr>
          <p:nvPr/>
        </p:nvPicPr>
        <p:blipFill>
          <a:blip r:embed="rId26"/>
          <a:stretch>
            <a:fillRect/>
          </a:stretch>
        </p:blipFill>
        <p:spPr>
          <a:xfrm>
            <a:off x="3186169" y="2208006"/>
            <a:ext cx="410342" cy="458935"/>
          </a:xfrm>
          <a:prstGeom prst="rect">
            <a:avLst/>
          </a:prstGeom>
        </p:spPr>
      </p:pic>
      <p:pic>
        <p:nvPicPr>
          <p:cNvPr id="50" name="Picture 49">
            <a:extLst>
              <a:ext uri="{FF2B5EF4-FFF2-40B4-BE49-F238E27FC236}">
                <a16:creationId xmlns:a16="http://schemas.microsoft.com/office/drawing/2014/main" id="{8CA6C4D0-6F15-4456-980F-4178BE4760C1}"/>
              </a:ext>
            </a:extLst>
          </p:cNvPr>
          <p:cNvPicPr>
            <a:picLocks noChangeAspect="1"/>
          </p:cNvPicPr>
          <p:nvPr/>
        </p:nvPicPr>
        <p:blipFill rotWithShape="1">
          <a:blip r:embed="rId27"/>
          <a:srcRect t="-150" r="4193"/>
          <a:stretch/>
        </p:blipFill>
        <p:spPr>
          <a:xfrm>
            <a:off x="8974921" y="1245281"/>
            <a:ext cx="401258" cy="405470"/>
          </a:xfrm>
          <a:prstGeom prst="rect">
            <a:avLst/>
          </a:prstGeom>
        </p:spPr>
      </p:pic>
      <p:pic>
        <p:nvPicPr>
          <p:cNvPr id="60" name="Picture 59">
            <a:extLst>
              <a:ext uri="{FF2B5EF4-FFF2-40B4-BE49-F238E27FC236}">
                <a16:creationId xmlns:a16="http://schemas.microsoft.com/office/drawing/2014/main" id="{AA2EB6C9-5398-4E9B-AAAF-14435114B422}"/>
              </a:ext>
            </a:extLst>
          </p:cNvPr>
          <p:cNvPicPr>
            <a:picLocks noChangeAspect="1"/>
          </p:cNvPicPr>
          <p:nvPr/>
        </p:nvPicPr>
        <p:blipFill>
          <a:blip r:embed="rId28"/>
          <a:stretch>
            <a:fillRect/>
          </a:stretch>
        </p:blipFill>
        <p:spPr>
          <a:xfrm>
            <a:off x="6998195" y="1464345"/>
            <a:ext cx="360844" cy="354728"/>
          </a:xfrm>
          <a:prstGeom prst="rect">
            <a:avLst/>
          </a:prstGeom>
        </p:spPr>
      </p:pic>
      <p:pic>
        <p:nvPicPr>
          <p:cNvPr id="61" name="Picture 60">
            <a:extLst>
              <a:ext uri="{FF2B5EF4-FFF2-40B4-BE49-F238E27FC236}">
                <a16:creationId xmlns:a16="http://schemas.microsoft.com/office/drawing/2014/main" id="{21B13361-9E56-41E0-95A9-1360F6FD50DF}"/>
              </a:ext>
            </a:extLst>
          </p:cNvPr>
          <p:cNvPicPr>
            <a:picLocks noChangeAspect="1"/>
          </p:cNvPicPr>
          <p:nvPr/>
        </p:nvPicPr>
        <p:blipFill>
          <a:blip r:embed="rId29"/>
          <a:stretch>
            <a:fillRect/>
          </a:stretch>
        </p:blipFill>
        <p:spPr>
          <a:xfrm>
            <a:off x="6983584" y="276122"/>
            <a:ext cx="360844" cy="360844"/>
          </a:xfrm>
          <a:prstGeom prst="rect">
            <a:avLst/>
          </a:prstGeom>
        </p:spPr>
      </p:pic>
      <p:sp>
        <p:nvSpPr>
          <p:cNvPr id="64" name="Rectangle 63">
            <a:extLst>
              <a:ext uri="{FF2B5EF4-FFF2-40B4-BE49-F238E27FC236}">
                <a16:creationId xmlns:a16="http://schemas.microsoft.com/office/drawing/2014/main" id="{C26D9AD5-8A74-4301-B30D-100C4A976947}"/>
              </a:ext>
            </a:extLst>
          </p:cNvPr>
          <p:cNvSpPr/>
          <p:nvPr/>
        </p:nvSpPr>
        <p:spPr>
          <a:xfrm>
            <a:off x="7178617" y="2315442"/>
            <a:ext cx="2646052" cy="1294042"/>
          </a:xfrm>
          <a:prstGeom prst="rect">
            <a:avLst/>
          </a:prstGeom>
          <a:ln>
            <a:solidFill>
              <a:schemeClr val="accent1">
                <a:lumMod val="20000"/>
                <a:lumOff val="80000"/>
              </a:schemeClr>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DE"/>
          </a:p>
        </p:txBody>
      </p:sp>
      <p:pic>
        <p:nvPicPr>
          <p:cNvPr id="66" name="Picture 65">
            <a:extLst>
              <a:ext uri="{FF2B5EF4-FFF2-40B4-BE49-F238E27FC236}">
                <a16:creationId xmlns:a16="http://schemas.microsoft.com/office/drawing/2014/main" id="{158913D4-8A8D-4440-8470-DBC46C08B3DB}"/>
              </a:ext>
            </a:extLst>
          </p:cNvPr>
          <p:cNvPicPr>
            <a:picLocks noChangeAspect="1"/>
          </p:cNvPicPr>
          <p:nvPr/>
        </p:nvPicPr>
        <p:blipFill>
          <a:blip r:embed="rId30"/>
          <a:stretch>
            <a:fillRect/>
          </a:stretch>
        </p:blipFill>
        <p:spPr>
          <a:xfrm>
            <a:off x="8430897" y="502951"/>
            <a:ext cx="385075" cy="265052"/>
          </a:xfrm>
          <a:prstGeom prst="rect">
            <a:avLst/>
          </a:prstGeom>
        </p:spPr>
      </p:pic>
      <p:sp>
        <p:nvSpPr>
          <p:cNvPr id="67" name="TextBox 66">
            <a:extLst>
              <a:ext uri="{FF2B5EF4-FFF2-40B4-BE49-F238E27FC236}">
                <a16:creationId xmlns:a16="http://schemas.microsoft.com/office/drawing/2014/main" id="{4CC9E997-C518-4CFC-8BE1-5C20C365F06D}"/>
              </a:ext>
            </a:extLst>
          </p:cNvPr>
          <p:cNvSpPr txBox="1"/>
          <p:nvPr/>
        </p:nvSpPr>
        <p:spPr>
          <a:xfrm>
            <a:off x="7814582" y="5674132"/>
            <a:ext cx="1207165" cy="276999"/>
          </a:xfrm>
          <a:prstGeom prst="rect">
            <a:avLst/>
          </a:prstGeom>
          <a:noFill/>
        </p:spPr>
        <p:txBody>
          <a:bodyPr wrap="square" rtlCol="0">
            <a:spAutoFit/>
          </a:bodyPr>
          <a:lstStyle/>
          <a:p>
            <a:r>
              <a:rPr lang="en-US" sz="1200" b="1" dirty="0"/>
              <a:t>.</a:t>
            </a:r>
            <a:endParaRPr lang="en-DE" sz="1200" b="1" dirty="0"/>
          </a:p>
        </p:txBody>
      </p:sp>
      <p:sp>
        <p:nvSpPr>
          <p:cNvPr id="68" name="TextBox 67">
            <a:extLst>
              <a:ext uri="{FF2B5EF4-FFF2-40B4-BE49-F238E27FC236}">
                <a16:creationId xmlns:a16="http://schemas.microsoft.com/office/drawing/2014/main" id="{6C33B729-6E43-4F08-8082-C612C72BEB53}"/>
              </a:ext>
            </a:extLst>
          </p:cNvPr>
          <p:cNvSpPr txBox="1"/>
          <p:nvPr/>
        </p:nvSpPr>
        <p:spPr>
          <a:xfrm>
            <a:off x="7533770" y="5799866"/>
            <a:ext cx="1207165" cy="246221"/>
          </a:xfrm>
          <a:prstGeom prst="rect">
            <a:avLst/>
          </a:prstGeom>
          <a:noFill/>
        </p:spPr>
        <p:txBody>
          <a:bodyPr wrap="square" rtlCol="0">
            <a:spAutoFit/>
          </a:bodyPr>
          <a:lstStyle/>
          <a:p>
            <a:r>
              <a:rPr lang="en-US" sz="1000" dirty="0"/>
              <a:t>Namespace N</a:t>
            </a:r>
            <a:endParaRPr lang="en-DE" sz="1000" dirty="0"/>
          </a:p>
        </p:txBody>
      </p:sp>
      <p:pic>
        <p:nvPicPr>
          <p:cNvPr id="71" name="Picture 70">
            <a:extLst>
              <a:ext uri="{FF2B5EF4-FFF2-40B4-BE49-F238E27FC236}">
                <a16:creationId xmlns:a16="http://schemas.microsoft.com/office/drawing/2014/main" id="{F2085CBE-7C7A-4CF8-BC33-2D25AD6B2F5B}"/>
              </a:ext>
            </a:extLst>
          </p:cNvPr>
          <p:cNvPicPr>
            <a:picLocks noChangeAspect="1"/>
          </p:cNvPicPr>
          <p:nvPr/>
        </p:nvPicPr>
        <p:blipFill>
          <a:blip r:embed="rId31"/>
          <a:stretch>
            <a:fillRect/>
          </a:stretch>
        </p:blipFill>
        <p:spPr>
          <a:xfrm>
            <a:off x="7419611" y="282030"/>
            <a:ext cx="360844" cy="336788"/>
          </a:xfrm>
          <a:prstGeom prst="rect">
            <a:avLst/>
          </a:prstGeom>
        </p:spPr>
      </p:pic>
      <p:pic>
        <p:nvPicPr>
          <p:cNvPr id="82" name="Picture 81">
            <a:extLst>
              <a:ext uri="{FF2B5EF4-FFF2-40B4-BE49-F238E27FC236}">
                <a16:creationId xmlns:a16="http://schemas.microsoft.com/office/drawing/2014/main" id="{A7A5DA84-387B-4ACD-AE67-26EAF66BC2E9}"/>
              </a:ext>
            </a:extLst>
          </p:cNvPr>
          <p:cNvPicPr>
            <a:picLocks noChangeAspect="1"/>
          </p:cNvPicPr>
          <p:nvPr/>
        </p:nvPicPr>
        <p:blipFill>
          <a:blip r:embed="rId3"/>
          <a:stretch>
            <a:fillRect/>
          </a:stretch>
        </p:blipFill>
        <p:spPr>
          <a:xfrm>
            <a:off x="8151404" y="1156274"/>
            <a:ext cx="385075" cy="378603"/>
          </a:xfrm>
          <a:prstGeom prst="rect">
            <a:avLst/>
          </a:prstGeom>
        </p:spPr>
      </p:pic>
      <p:pic>
        <p:nvPicPr>
          <p:cNvPr id="83" name="Picture 82">
            <a:extLst>
              <a:ext uri="{FF2B5EF4-FFF2-40B4-BE49-F238E27FC236}">
                <a16:creationId xmlns:a16="http://schemas.microsoft.com/office/drawing/2014/main" id="{51D5DAA2-5CF9-4125-AC5D-8113FA057738}"/>
              </a:ext>
            </a:extLst>
          </p:cNvPr>
          <p:cNvPicPr>
            <a:picLocks noChangeAspect="1"/>
          </p:cNvPicPr>
          <p:nvPr/>
        </p:nvPicPr>
        <p:blipFill>
          <a:blip r:embed="rId30"/>
          <a:stretch>
            <a:fillRect/>
          </a:stretch>
        </p:blipFill>
        <p:spPr>
          <a:xfrm>
            <a:off x="8443271" y="1112622"/>
            <a:ext cx="385075" cy="265052"/>
          </a:xfrm>
          <a:prstGeom prst="rect">
            <a:avLst/>
          </a:prstGeom>
        </p:spPr>
      </p:pic>
      <p:pic>
        <p:nvPicPr>
          <p:cNvPr id="84" name="Picture 83">
            <a:extLst>
              <a:ext uri="{FF2B5EF4-FFF2-40B4-BE49-F238E27FC236}">
                <a16:creationId xmlns:a16="http://schemas.microsoft.com/office/drawing/2014/main" id="{BB499481-545E-4BD5-8113-23F83C1E477F}"/>
              </a:ext>
            </a:extLst>
          </p:cNvPr>
          <p:cNvPicPr>
            <a:picLocks noChangeAspect="1"/>
          </p:cNvPicPr>
          <p:nvPr/>
        </p:nvPicPr>
        <p:blipFill>
          <a:blip r:embed="rId32"/>
          <a:stretch>
            <a:fillRect/>
          </a:stretch>
        </p:blipFill>
        <p:spPr>
          <a:xfrm>
            <a:off x="5046970" y="392210"/>
            <a:ext cx="479772" cy="459443"/>
          </a:xfrm>
          <a:prstGeom prst="rect">
            <a:avLst/>
          </a:prstGeom>
        </p:spPr>
      </p:pic>
      <p:pic>
        <p:nvPicPr>
          <p:cNvPr id="86" name="Picture 85">
            <a:extLst>
              <a:ext uri="{FF2B5EF4-FFF2-40B4-BE49-F238E27FC236}">
                <a16:creationId xmlns:a16="http://schemas.microsoft.com/office/drawing/2014/main" id="{F0468747-A607-4906-8012-6B254E56D8F6}"/>
              </a:ext>
            </a:extLst>
          </p:cNvPr>
          <p:cNvPicPr>
            <a:picLocks noChangeAspect="1"/>
          </p:cNvPicPr>
          <p:nvPr/>
        </p:nvPicPr>
        <p:blipFill>
          <a:blip r:embed="rId33"/>
          <a:stretch>
            <a:fillRect/>
          </a:stretch>
        </p:blipFill>
        <p:spPr>
          <a:xfrm>
            <a:off x="7426348" y="1465488"/>
            <a:ext cx="360844" cy="351512"/>
          </a:xfrm>
          <a:prstGeom prst="rect">
            <a:avLst/>
          </a:prstGeom>
        </p:spPr>
      </p:pic>
      <p:pic>
        <p:nvPicPr>
          <p:cNvPr id="97" name="Picture 96">
            <a:extLst>
              <a:ext uri="{FF2B5EF4-FFF2-40B4-BE49-F238E27FC236}">
                <a16:creationId xmlns:a16="http://schemas.microsoft.com/office/drawing/2014/main" id="{5127630A-462C-49D7-8A10-D7D6C8BCF68A}"/>
              </a:ext>
            </a:extLst>
          </p:cNvPr>
          <p:cNvPicPr>
            <a:picLocks noChangeAspect="1"/>
          </p:cNvPicPr>
          <p:nvPr/>
        </p:nvPicPr>
        <p:blipFill>
          <a:blip r:embed="rId3"/>
          <a:stretch>
            <a:fillRect/>
          </a:stretch>
        </p:blipFill>
        <p:spPr>
          <a:xfrm>
            <a:off x="8302400" y="2535873"/>
            <a:ext cx="385075" cy="378603"/>
          </a:xfrm>
          <a:prstGeom prst="rect">
            <a:avLst/>
          </a:prstGeom>
        </p:spPr>
      </p:pic>
      <p:pic>
        <p:nvPicPr>
          <p:cNvPr id="98" name="Picture 97">
            <a:extLst>
              <a:ext uri="{FF2B5EF4-FFF2-40B4-BE49-F238E27FC236}">
                <a16:creationId xmlns:a16="http://schemas.microsoft.com/office/drawing/2014/main" id="{90C3D44B-AE33-4544-BFB0-655FBD08900B}"/>
              </a:ext>
            </a:extLst>
          </p:cNvPr>
          <p:cNvPicPr>
            <a:picLocks noChangeAspect="1"/>
          </p:cNvPicPr>
          <p:nvPr/>
        </p:nvPicPr>
        <p:blipFill rotWithShape="1">
          <a:blip r:embed="rId27"/>
          <a:srcRect t="-150" r="4193"/>
          <a:stretch/>
        </p:blipFill>
        <p:spPr>
          <a:xfrm>
            <a:off x="9127321" y="3188383"/>
            <a:ext cx="401258" cy="405470"/>
          </a:xfrm>
          <a:prstGeom prst="rect">
            <a:avLst/>
          </a:prstGeom>
        </p:spPr>
      </p:pic>
      <p:pic>
        <p:nvPicPr>
          <p:cNvPr id="99" name="Picture 98">
            <a:extLst>
              <a:ext uri="{FF2B5EF4-FFF2-40B4-BE49-F238E27FC236}">
                <a16:creationId xmlns:a16="http://schemas.microsoft.com/office/drawing/2014/main" id="{B07FD76C-2E2E-4447-B128-8A7B86FC8E5C}"/>
              </a:ext>
            </a:extLst>
          </p:cNvPr>
          <p:cNvPicPr>
            <a:picLocks noChangeAspect="1"/>
          </p:cNvPicPr>
          <p:nvPr/>
        </p:nvPicPr>
        <p:blipFill>
          <a:blip r:embed="rId28"/>
          <a:stretch>
            <a:fillRect/>
          </a:stretch>
        </p:blipFill>
        <p:spPr>
          <a:xfrm>
            <a:off x="7007720" y="3397922"/>
            <a:ext cx="360844" cy="354728"/>
          </a:xfrm>
          <a:prstGeom prst="rect">
            <a:avLst/>
          </a:prstGeom>
        </p:spPr>
      </p:pic>
      <p:pic>
        <p:nvPicPr>
          <p:cNvPr id="100" name="Picture 99">
            <a:extLst>
              <a:ext uri="{FF2B5EF4-FFF2-40B4-BE49-F238E27FC236}">
                <a16:creationId xmlns:a16="http://schemas.microsoft.com/office/drawing/2014/main" id="{422CC126-01E5-46A7-A420-BBB56B1E1A8E}"/>
              </a:ext>
            </a:extLst>
          </p:cNvPr>
          <p:cNvPicPr>
            <a:picLocks noChangeAspect="1"/>
          </p:cNvPicPr>
          <p:nvPr/>
        </p:nvPicPr>
        <p:blipFill>
          <a:blip r:embed="rId29"/>
          <a:stretch>
            <a:fillRect/>
          </a:stretch>
        </p:blipFill>
        <p:spPr>
          <a:xfrm>
            <a:off x="7002634" y="2200174"/>
            <a:ext cx="360844" cy="360844"/>
          </a:xfrm>
          <a:prstGeom prst="rect">
            <a:avLst/>
          </a:prstGeom>
        </p:spPr>
      </p:pic>
      <p:pic>
        <p:nvPicPr>
          <p:cNvPr id="101" name="Picture 100">
            <a:extLst>
              <a:ext uri="{FF2B5EF4-FFF2-40B4-BE49-F238E27FC236}">
                <a16:creationId xmlns:a16="http://schemas.microsoft.com/office/drawing/2014/main" id="{230169D5-112C-469A-BE33-79BDA4160163}"/>
              </a:ext>
            </a:extLst>
          </p:cNvPr>
          <p:cNvPicPr>
            <a:picLocks noChangeAspect="1"/>
          </p:cNvPicPr>
          <p:nvPr/>
        </p:nvPicPr>
        <p:blipFill>
          <a:blip r:embed="rId31"/>
          <a:stretch>
            <a:fillRect/>
          </a:stretch>
        </p:blipFill>
        <p:spPr>
          <a:xfrm>
            <a:off x="7419611" y="2206082"/>
            <a:ext cx="360844" cy="336788"/>
          </a:xfrm>
          <a:prstGeom prst="rect">
            <a:avLst/>
          </a:prstGeom>
        </p:spPr>
      </p:pic>
      <p:pic>
        <p:nvPicPr>
          <p:cNvPr id="102" name="Picture 101">
            <a:extLst>
              <a:ext uri="{FF2B5EF4-FFF2-40B4-BE49-F238E27FC236}">
                <a16:creationId xmlns:a16="http://schemas.microsoft.com/office/drawing/2014/main" id="{9991FAC4-F7D4-4507-877E-73FA695F53EE}"/>
              </a:ext>
            </a:extLst>
          </p:cNvPr>
          <p:cNvPicPr>
            <a:picLocks noChangeAspect="1"/>
          </p:cNvPicPr>
          <p:nvPr/>
        </p:nvPicPr>
        <p:blipFill>
          <a:blip r:embed="rId3"/>
          <a:stretch>
            <a:fillRect/>
          </a:stretch>
        </p:blipFill>
        <p:spPr>
          <a:xfrm>
            <a:off x="8303804" y="3147001"/>
            <a:ext cx="385075" cy="378603"/>
          </a:xfrm>
          <a:prstGeom prst="rect">
            <a:avLst/>
          </a:prstGeom>
        </p:spPr>
      </p:pic>
      <p:pic>
        <p:nvPicPr>
          <p:cNvPr id="103" name="Picture 102">
            <a:extLst>
              <a:ext uri="{FF2B5EF4-FFF2-40B4-BE49-F238E27FC236}">
                <a16:creationId xmlns:a16="http://schemas.microsoft.com/office/drawing/2014/main" id="{2D13082D-0CA3-42F5-91E0-D1D09F4EFA65}"/>
              </a:ext>
            </a:extLst>
          </p:cNvPr>
          <p:cNvPicPr>
            <a:picLocks noChangeAspect="1"/>
          </p:cNvPicPr>
          <p:nvPr/>
        </p:nvPicPr>
        <p:blipFill>
          <a:blip r:embed="rId30"/>
          <a:stretch>
            <a:fillRect/>
          </a:stretch>
        </p:blipFill>
        <p:spPr>
          <a:xfrm>
            <a:off x="8595671" y="3103349"/>
            <a:ext cx="385075" cy="265052"/>
          </a:xfrm>
          <a:prstGeom prst="rect">
            <a:avLst/>
          </a:prstGeom>
        </p:spPr>
      </p:pic>
      <p:pic>
        <p:nvPicPr>
          <p:cNvPr id="104" name="Picture 103">
            <a:extLst>
              <a:ext uri="{FF2B5EF4-FFF2-40B4-BE49-F238E27FC236}">
                <a16:creationId xmlns:a16="http://schemas.microsoft.com/office/drawing/2014/main" id="{B0D7935A-3DE6-40AF-8D69-2F53D1DB9B77}"/>
              </a:ext>
            </a:extLst>
          </p:cNvPr>
          <p:cNvPicPr>
            <a:picLocks noChangeAspect="1"/>
          </p:cNvPicPr>
          <p:nvPr/>
        </p:nvPicPr>
        <p:blipFill>
          <a:blip r:embed="rId33"/>
          <a:stretch>
            <a:fillRect/>
          </a:stretch>
        </p:blipFill>
        <p:spPr>
          <a:xfrm>
            <a:off x="7435873" y="3399065"/>
            <a:ext cx="360844" cy="351512"/>
          </a:xfrm>
          <a:prstGeom prst="rect">
            <a:avLst/>
          </a:prstGeom>
        </p:spPr>
      </p:pic>
      <p:sp>
        <p:nvSpPr>
          <p:cNvPr id="114" name="Rectangle 113">
            <a:extLst>
              <a:ext uri="{FF2B5EF4-FFF2-40B4-BE49-F238E27FC236}">
                <a16:creationId xmlns:a16="http://schemas.microsoft.com/office/drawing/2014/main" id="{AD7EAD61-E6CC-4B70-B873-DFD8BC14D129}"/>
              </a:ext>
            </a:extLst>
          </p:cNvPr>
          <p:cNvSpPr/>
          <p:nvPr/>
        </p:nvSpPr>
        <p:spPr>
          <a:xfrm>
            <a:off x="7200671" y="4277745"/>
            <a:ext cx="2646052" cy="1294042"/>
          </a:xfrm>
          <a:prstGeom prst="rect">
            <a:avLst/>
          </a:prstGeom>
          <a:ln>
            <a:solidFill>
              <a:schemeClr val="accent1">
                <a:lumMod val="20000"/>
                <a:lumOff val="80000"/>
              </a:schemeClr>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DE"/>
          </a:p>
        </p:txBody>
      </p:sp>
      <p:pic>
        <p:nvPicPr>
          <p:cNvPr id="115" name="Picture 114">
            <a:extLst>
              <a:ext uri="{FF2B5EF4-FFF2-40B4-BE49-F238E27FC236}">
                <a16:creationId xmlns:a16="http://schemas.microsoft.com/office/drawing/2014/main" id="{13041342-6B8B-4C3A-8C6D-B795F718C716}"/>
              </a:ext>
            </a:extLst>
          </p:cNvPr>
          <p:cNvPicPr>
            <a:picLocks noChangeAspect="1"/>
          </p:cNvPicPr>
          <p:nvPr/>
        </p:nvPicPr>
        <p:blipFill>
          <a:blip r:embed="rId3"/>
          <a:stretch>
            <a:fillRect/>
          </a:stretch>
        </p:blipFill>
        <p:spPr>
          <a:xfrm>
            <a:off x="8178575" y="4431353"/>
            <a:ext cx="385075" cy="378603"/>
          </a:xfrm>
          <a:prstGeom prst="rect">
            <a:avLst/>
          </a:prstGeom>
        </p:spPr>
      </p:pic>
      <p:pic>
        <p:nvPicPr>
          <p:cNvPr id="116" name="Picture 115">
            <a:extLst>
              <a:ext uri="{FF2B5EF4-FFF2-40B4-BE49-F238E27FC236}">
                <a16:creationId xmlns:a16="http://schemas.microsoft.com/office/drawing/2014/main" id="{7001D68C-6BAB-4E5A-8EDC-B94CB49D64C7}"/>
              </a:ext>
            </a:extLst>
          </p:cNvPr>
          <p:cNvPicPr>
            <a:picLocks noChangeAspect="1"/>
          </p:cNvPicPr>
          <p:nvPr/>
        </p:nvPicPr>
        <p:blipFill rotWithShape="1">
          <a:blip r:embed="rId27"/>
          <a:srcRect t="-150" r="4193"/>
          <a:stretch/>
        </p:blipFill>
        <p:spPr>
          <a:xfrm>
            <a:off x="9003496" y="5131488"/>
            <a:ext cx="401258" cy="405470"/>
          </a:xfrm>
          <a:prstGeom prst="rect">
            <a:avLst/>
          </a:prstGeom>
        </p:spPr>
      </p:pic>
      <p:pic>
        <p:nvPicPr>
          <p:cNvPr id="117" name="Picture 116">
            <a:extLst>
              <a:ext uri="{FF2B5EF4-FFF2-40B4-BE49-F238E27FC236}">
                <a16:creationId xmlns:a16="http://schemas.microsoft.com/office/drawing/2014/main" id="{7819E2AB-7564-4EC8-A3AA-3733953B2230}"/>
              </a:ext>
            </a:extLst>
          </p:cNvPr>
          <p:cNvPicPr>
            <a:picLocks noChangeAspect="1"/>
          </p:cNvPicPr>
          <p:nvPr/>
        </p:nvPicPr>
        <p:blipFill>
          <a:blip r:embed="rId28"/>
          <a:stretch>
            <a:fillRect/>
          </a:stretch>
        </p:blipFill>
        <p:spPr>
          <a:xfrm>
            <a:off x="7026770" y="5350552"/>
            <a:ext cx="360844" cy="354728"/>
          </a:xfrm>
          <a:prstGeom prst="rect">
            <a:avLst/>
          </a:prstGeom>
        </p:spPr>
      </p:pic>
      <p:pic>
        <p:nvPicPr>
          <p:cNvPr id="118" name="Picture 117">
            <a:extLst>
              <a:ext uri="{FF2B5EF4-FFF2-40B4-BE49-F238E27FC236}">
                <a16:creationId xmlns:a16="http://schemas.microsoft.com/office/drawing/2014/main" id="{6968AA8D-E514-46DD-B285-38880A5D1BCE}"/>
              </a:ext>
            </a:extLst>
          </p:cNvPr>
          <p:cNvPicPr>
            <a:picLocks noChangeAspect="1"/>
          </p:cNvPicPr>
          <p:nvPr/>
        </p:nvPicPr>
        <p:blipFill>
          <a:blip r:embed="rId29"/>
          <a:stretch>
            <a:fillRect/>
          </a:stretch>
        </p:blipFill>
        <p:spPr>
          <a:xfrm>
            <a:off x="7012159" y="4162329"/>
            <a:ext cx="360844" cy="360844"/>
          </a:xfrm>
          <a:prstGeom prst="rect">
            <a:avLst/>
          </a:prstGeom>
        </p:spPr>
      </p:pic>
      <p:pic>
        <p:nvPicPr>
          <p:cNvPr id="119" name="Picture 118">
            <a:extLst>
              <a:ext uri="{FF2B5EF4-FFF2-40B4-BE49-F238E27FC236}">
                <a16:creationId xmlns:a16="http://schemas.microsoft.com/office/drawing/2014/main" id="{222AB025-A927-4E82-A11A-8DB8D9A0AB33}"/>
              </a:ext>
            </a:extLst>
          </p:cNvPr>
          <p:cNvPicPr>
            <a:picLocks noChangeAspect="1"/>
          </p:cNvPicPr>
          <p:nvPr/>
        </p:nvPicPr>
        <p:blipFill>
          <a:blip r:embed="rId31"/>
          <a:stretch>
            <a:fillRect/>
          </a:stretch>
        </p:blipFill>
        <p:spPr>
          <a:xfrm>
            <a:off x="7448186" y="4168237"/>
            <a:ext cx="360844" cy="336788"/>
          </a:xfrm>
          <a:prstGeom prst="rect">
            <a:avLst/>
          </a:prstGeom>
        </p:spPr>
      </p:pic>
      <p:pic>
        <p:nvPicPr>
          <p:cNvPr id="120" name="Picture 119">
            <a:extLst>
              <a:ext uri="{FF2B5EF4-FFF2-40B4-BE49-F238E27FC236}">
                <a16:creationId xmlns:a16="http://schemas.microsoft.com/office/drawing/2014/main" id="{A2B82F9C-E1B6-4075-AEA7-5068870C2F04}"/>
              </a:ext>
            </a:extLst>
          </p:cNvPr>
          <p:cNvPicPr>
            <a:picLocks noChangeAspect="1"/>
          </p:cNvPicPr>
          <p:nvPr/>
        </p:nvPicPr>
        <p:blipFill>
          <a:blip r:embed="rId3"/>
          <a:stretch>
            <a:fillRect/>
          </a:stretch>
        </p:blipFill>
        <p:spPr>
          <a:xfrm>
            <a:off x="8179979" y="5042481"/>
            <a:ext cx="385075" cy="378603"/>
          </a:xfrm>
          <a:prstGeom prst="rect">
            <a:avLst/>
          </a:prstGeom>
        </p:spPr>
      </p:pic>
      <p:pic>
        <p:nvPicPr>
          <p:cNvPr id="121" name="Picture 120">
            <a:extLst>
              <a:ext uri="{FF2B5EF4-FFF2-40B4-BE49-F238E27FC236}">
                <a16:creationId xmlns:a16="http://schemas.microsoft.com/office/drawing/2014/main" id="{2A7A6A3B-A880-4861-818B-B71BDCE4BEF2}"/>
              </a:ext>
            </a:extLst>
          </p:cNvPr>
          <p:cNvPicPr>
            <a:picLocks noChangeAspect="1"/>
          </p:cNvPicPr>
          <p:nvPr/>
        </p:nvPicPr>
        <p:blipFill>
          <a:blip r:embed="rId30"/>
          <a:stretch>
            <a:fillRect/>
          </a:stretch>
        </p:blipFill>
        <p:spPr>
          <a:xfrm>
            <a:off x="8471846" y="4998829"/>
            <a:ext cx="385075" cy="265052"/>
          </a:xfrm>
          <a:prstGeom prst="rect">
            <a:avLst/>
          </a:prstGeom>
        </p:spPr>
      </p:pic>
      <p:pic>
        <p:nvPicPr>
          <p:cNvPr id="122" name="Picture 121">
            <a:extLst>
              <a:ext uri="{FF2B5EF4-FFF2-40B4-BE49-F238E27FC236}">
                <a16:creationId xmlns:a16="http://schemas.microsoft.com/office/drawing/2014/main" id="{52B6CF56-EADA-42D0-8408-640A35747F9C}"/>
              </a:ext>
            </a:extLst>
          </p:cNvPr>
          <p:cNvPicPr>
            <a:picLocks noChangeAspect="1"/>
          </p:cNvPicPr>
          <p:nvPr/>
        </p:nvPicPr>
        <p:blipFill>
          <a:blip r:embed="rId33"/>
          <a:stretch>
            <a:fillRect/>
          </a:stretch>
        </p:blipFill>
        <p:spPr>
          <a:xfrm>
            <a:off x="7454923" y="5351695"/>
            <a:ext cx="360844" cy="351512"/>
          </a:xfrm>
          <a:prstGeom prst="rect">
            <a:avLst/>
          </a:prstGeom>
        </p:spPr>
      </p:pic>
      <p:pic>
        <p:nvPicPr>
          <p:cNvPr id="123" name="Picture 122">
            <a:extLst>
              <a:ext uri="{FF2B5EF4-FFF2-40B4-BE49-F238E27FC236}">
                <a16:creationId xmlns:a16="http://schemas.microsoft.com/office/drawing/2014/main" id="{0FDFD87C-70E4-4AF6-A95B-2ACCB31A2906}"/>
              </a:ext>
            </a:extLst>
          </p:cNvPr>
          <p:cNvPicPr>
            <a:picLocks noChangeAspect="1"/>
          </p:cNvPicPr>
          <p:nvPr/>
        </p:nvPicPr>
        <p:blipFill>
          <a:blip r:embed="rId30"/>
          <a:stretch>
            <a:fillRect/>
          </a:stretch>
        </p:blipFill>
        <p:spPr>
          <a:xfrm>
            <a:off x="8465804" y="4421241"/>
            <a:ext cx="385075" cy="265052"/>
          </a:xfrm>
          <a:prstGeom prst="rect">
            <a:avLst/>
          </a:prstGeom>
        </p:spPr>
      </p:pic>
      <p:pic>
        <p:nvPicPr>
          <p:cNvPr id="124" name="Picture 123">
            <a:extLst>
              <a:ext uri="{FF2B5EF4-FFF2-40B4-BE49-F238E27FC236}">
                <a16:creationId xmlns:a16="http://schemas.microsoft.com/office/drawing/2014/main" id="{5BF9DDBA-5D21-4353-833E-E8D49F76E46C}"/>
              </a:ext>
            </a:extLst>
          </p:cNvPr>
          <p:cNvPicPr>
            <a:picLocks noChangeAspect="1"/>
          </p:cNvPicPr>
          <p:nvPr/>
        </p:nvPicPr>
        <p:blipFill>
          <a:blip r:embed="rId30"/>
          <a:stretch>
            <a:fillRect/>
          </a:stretch>
        </p:blipFill>
        <p:spPr>
          <a:xfrm>
            <a:off x="8596908" y="2493918"/>
            <a:ext cx="385075" cy="265052"/>
          </a:xfrm>
          <a:prstGeom prst="rect">
            <a:avLst/>
          </a:prstGeom>
        </p:spPr>
      </p:pic>
      <p:sp>
        <p:nvSpPr>
          <p:cNvPr id="125" name="TextBox 124">
            <a:extLst>
              <a:ext uri="{FF2B5EF4-FFF2-40B4-BE49-F238E27FC236}">
                <a16:creationId xmlns:a16="http://schemas.microsoft.com/office/drawing/2014/main" id="{27F1F3D3-7FE7-410F-9846-4109953291AA}"/>
              </a:ext>
            </a:extLst>
          </p:cNvPr>
          <p:cNvSpPr txBox="1"/>
          <p:nvPr/>
        </p:nvSpPr>
        <p:spPr>
          <a:xfrm>
            <a:off x="7477981" y="3885459"/>
            <a:ext cx="1207165" cy="246221"/>
          </a:xfrm>
          <a:prstGeom prst="rect">
            <a:avLst/>
          </a:prstGeom>
          <a:noFill/>
        </p:spPr>
        <p:txBody>
          <a:bodyPr wrap="square" rtlCol="0">
            <a:spAutoFit/>
          </a:bodyPr>
          <a:lstStyle/>
          <a:p>
            <a:r>
              <a:rPr lang="en-US" sz="1000" dirty="0"/>
              <a:t>Namespace 2</a:t>
            </a:r>
            <a:endParaRPr lang="en-DE" sz="1000" dirty="0"/>
          </a:p>
        </p:txBody>
      </p:sp>
      <p:sp>
        <p:nvSpPr>
          <p:cNvPr id="126" name="TextBox 125">
            <a:extLst>
              <a:ext uri="{FF2B5EF4-FFF2-40B4-BE49-F238E27FC236}">
                <a16:creationId xmlns:a16="http://schemas.microsoft.com/office/drawing/2014/main" id="{7D85BD65-402E-494E-A613-890260374ABE}"/>
              </a:ext>
            </a:extLst>
          </p:cNvPr>
          <p:cNvSpPr txBox="1"/>
          <p:nvPr/>
        </p:nvSpPr>
        <p:spPr>
          <a:xfrm>
            <a:off x="7533770" y="1932268"/>
            <a:ext cx="1207165" cy="246221"/>
          </a:xfrm>
          <a:prstGeom prst="rect">
            <a:avLst/>
          </a:prstGeom>
          <a:noFill/>
        </p:spPr>
        <p:txBody>
          <a:bodyPr wrap="square" rtlCol="0">
            <a:spAutoFit/>
          </a:bodyPr>
          <a:lstStyle/>
          <a:p>
            <a:r>
              <a:rPr lang="en-US" sz="1000" dirty="0"/>
              <a:t>Namespace 1</a:t>
            </a:r>
            <a:endParaRPr lang="en-DE" sz="1000" dirty="0"/>
          </a:p>
        </p:txBody>
      </p:sp>
      <p:sp>
        <p:nvSpPr>
          <p:cNvPr id="127" name="TextBox 126">
            <a:extLst>
              <a:ext uri="{FF2B5EF4-FFF2-40B4-BE49-F238E27FC236}">
                <a16:creationId xmlns:a16="http://schemas.microsoft.com/office/drawing/2014/main" id="{2DBCF4E6-465A-4929-9116-21A358A4A45A}"/>
              </a:ext>
            </a:extLst>
          </p:cNvPr>
          <p:cNvSpPr txBox="1"/>
          <p:nvPr/>
        </p:nvSpPr>
        <p:spPr>
          <a:xfrm>
            <a:off x="3014099" y="2616160"/>
            <a:ext cx="1668166" cy="246221"/>
          </a:xfrm>
          <a:prstGeom prst="rect">
            <a:avLst/>
          </a:prstGeom>
          <a:noFill/>
        </p:spPr>
        <p:txBody>
          <a:bodyPr wrap="square" rtlCol="0">
            <a:spAutoFit/>
          </a:bodyPr>
          <a:lstStyle/>
          <a:p>
            <a:r>
              <a:rPr lang="en-US" sz="1000" dirty="0"/>
              <a:t>Nginx Ingress Controller</a:t>
            </a:r>
            <a:endParaRPr lang="en-DE" sz="1000" dirty="0"/>
          </a:p>
        </p:txBody>
      </p:sp>
      <p:sp>
        <p:nvSpPr>
          <p:cNvPr id="128" name="TextBox 127">
            <a:extLst>
              <a:ext uri="{FF2B5EF4-FFF2-40B4-BE49-F238E27FC236}">
                <a16:creationId xmlns:a16="http://schemas.microsoft.com/office/drawing/2014/main" id="{440E2804-9218-43C9-8B51-777AD9B4E03D}"/>
              </a:ext>
            </a:extLst>
          </p:cNvPr>
          <p:cNvSpPr txBox="1"/>
          <p:nvPr/>
        </p:nvSpPr>
        <p:spPr>
          <a:xfrm>
            <a:off x="3260099" y="1123709"/>
            <a:ext cx="1745951" cy="246221"/>
          </a:xfrm>
          <a:prstGeom prst="rect">
            <a:avLst/>
          </a:prstGeom>
          <a:noFill/>
        </p:spPr>
        <p:txBody>
          <a:bodyPr wrap="square" rtlCol="0">
            <a:spAutoFit/>
          </a:bodyPr>
          <a:lstStyle/>
          <a:p>
            <a:r>
              <a:rPr lang="en-US" sz="1000" dirty="0"/>
              <a:t>Namespace : </a:t>
            </a:r>
            <a:r>
              <a:rPr lang="en-US" sz="1000" dirty="0" err="1"/>
              <a:t>Kube</a:t>
            </a:r>
            <a:r>
              <a:rPr lang="en-US" sz="1000" dirty="0"/>
              <a:t>-System</a:t>
            </a:r>
            <a:endParaRPr lang="en-DE" sz="1000" dirty="0"/>
          </a:p>
        </p:txBody>
      </p:sp>
      <p:cxnSp>
        <p:nvCxnSpPr>
          <p:cNvPr id="1024" name="Straight Arrow Connector 1023">
            <a:extLst>
              <a:ext uri="{FF2B5EF4-FFF2-40B4-BE49-F238E27FC236}">
                <a16:creationId xmlns:a16="http://schemas.microsoft.com/office/drawing/2014/main" id="{FC3A07D2-DBFF-4E66-A8B5-06F48E532DE8}"/>
              </a:ext>
            </a:extLst>
          </p:cNvPr>
          <p:cNvCxnSpPr>
            <a:stCxn id="6" idx="3"/>
            <a:endCxn id="57" idx="1"/>
          </p:cNvCxnSpPr>
          <p:nvPr/>
        </p:nvCxnSpPr>
        <p:spPr>
          <a:xfrm flipV="1">
            <a:off x="2477566" y="2437474"/>
            <a:ext cx="708603" cy="19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descr="ccc">
            <a:extLst>
              <a:ext uri="{FF2B5EF4-FFF2-40B4-BE49-F238E27FC236}">
                <a16:creationId xmlns:a16="http://schemas.microsoft.com/office/drawing/2014/main" id="{6A501E03-0756-47EF-B6D9-F8FC13911D2C}"/>
              </a:ext>
            </a:extLst>
          </p:cNvPr>
          <p:cNvCxnSpPr>
            <a:cxnSpLocks/>
            <a:stCxn id="40" idx="3"/>
            <a:endCxn id="45" idx="1"/>
          </p:cNvCxnSpPr>
          <p:nvPr/>
        </p:nvCxnSpPr>
        <p:spPr>
          <a:xfrm flipV="1">
            <a:off x="1330439" y="6358583"/>
            <a:ext cx="2587736" cy="326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134" name="Picture 2" descr="Monitoring – How to install Prometheus/Grafana on arm – Raspberry ...">
            <a:extLst>
              <a:ext uri="{FF2B5EF4-FFF2-40B4-BE49-F238E27FC236}">
                <a16:creationId xmlns:a16="http://schemas.microsoft.com/office/drawing/2014/main" id="{715A296A-A3C5-4A1A-96A3-01EE15AC264D}"/>
              </a:ext>
            </a:extLst>
          </p:cNvPr>
          <p:cNvPicPr>
            <a:picLocks noChangeAspect="1" noChangeArrowheads="1"/>
          </p:cNvPicPr>
          <p:nvPr/>
        </p:nvPicPr>
        <p:blipFill rotWithShape="1">
          <a:blip r:embed="rId34">
            <a:extLst>
              <a:ext uri="{28A0092B-C50C-407E-A947-70E740481C1C}">
                <a14:useLocalDpi xmlns:a14="http://schemas.microsoft.com/office/drawing/2010/main" val="0"/>
              </a:ext>
            </a:extLst>
          </a:blip>
          <a:srcRect l="20160" t="-3993" r="21667" b="-1927"/>
          <a:stretch/>
        </p:blipFill>
        <p:spPr bwMode="auto">
          <a:xfrm>
            <a:off x="5642405" y="6145505"/>
            <a:ext cx="453366" cy="422339"/>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4" descr="Kubecost | Kubernetes cost allocation and cost management solutions">
            <a:extLst>
              <a:ext uri="{FF2B5EF4-FFF2-40B4-BE49-F238E27FC236}">
                <a16:creationId xmlns:a16="http://schemas.microsoft.com/office/drawing/2014/main" id="{7469169E-8AB7-431E-A6A5-298E27261FE0}"/>
              </a:ext>
            </a:extLst>
          </p:cNvPr>
          <p:cNvPicPr>
            <a:picLocks noChangeAspect="1" noChangeArrowheads="1"/>
          </p:cNvPicPr>
          <p:nvPr/>
        </p:nvPicPr>
        <p:blipFill rotWithShape="1">
          <a:blip r:embed="rId35">
            <a:extLst>
              <a:ext uri="{28A0092B-C50C-407E-A947-70E740481C1C}">
                <a14:useLocalDpi xmlns:a14="http://schemas.microsoft.com/office/drawing/2010/main" val="0"/>
              </a:ext>
            </a:extLst>
          </a:blip>
          <a:srcRect l="7340" t="9585" r="8408" b="11069"/>
          <a:stretch/>
        </p:blipFill>
        <p:spPr bwMode="auto">
          <a:xfrm>
            <a:off x="6165794" y="6188051"/>
            <a:ext cx="1173875" cy="331653"/>
          </a:xfrm>
          <a:prstGeom prst="rect">
            <a:avLst/>
          </a:prstGeom>
          <a:noFill/>
          <a:extLst>
            <a:ext uri="{909E8E84-426E-40DD-AFC4-6F175D3DCCD1}">
              <a14:hiddenFill xmlns:a14="http://schemas.microsoft.com/office/drawing/2010/main">
                <a:solidFill>
                  <a:srgbClr val="FFFFFF"/>
                </a:solidFill>
              </a14:hiddenFill>
            </a:ext>
          </a:extLst>
        </p:spPr>
      </p:pic>
      <p:cxnSp>
        <p:nvCxnSpPr>
          <p:cNvPr id="136" name="Straight Arrow Connector 135" descr="ccc">
            <a:extLst>
              <a:ext uri="{FF2B5EF4-FFF2-40B4-BE49-F238E27FC236}">
                <a16:creationId xmlns:a16="http://schemas.microsoft.com/office/drawing/2014/main" id="{6091258C-B662-4A71-9AC6-B93F99BBD634}"/>
              </a:ext>
            </a:extLst>
          </p:cNvPr>
          <p:cNvCxnSpPr>
            <a:cxnSpLocks/>
            <a:stCxn id="40" idx="3"/>
            <a:endCxn id="41" idx="2"/>
          </p:cNvCxnSpPr>
          <p:nvPr/>
        </p:nvCxnSpPr>
        <p:spPr>
          <a:xfrm flipV="1">
            <a:off x="1330439" y="3652793"/>
            <a:ext cx="2778211" cy="2709058"/>
          </a:xfrm>
          <a:prstGeom prst="straightConnector1">
            <a:avLst/>
          </a:prstGeom>
          <a:ln w="3175">
            <a:prstDash val="dash"/>
            <a:tailEnd type="triangle"/>
          </a:ln>
        </p:spPr>
        <p:style>
          <a:lnRef idx="1">
            <a:schemeClr val="accent3"/>
          </a:lnRef>
          <a:fillRef idx="0">
            <a:schemeClr val="accent3"/>
          </a:fillRef>
          <a:effectRef idx="0">
            <a:schemeClr val="accent3"/>
          </a:effectRef>
          <a:fontRef idx="minor">
            <a:schemeClr val="tx1"/>
          </a:fontRef>
        </p:style>
      </p:cxnSp>
      <p:cxnSp>
        <p:nvCxnSpPr>
          <p:cNvPr id="140" name="Straight Arrow Connector 139" descr="ccc">
            <a:extLst>
              <a:ext uri="{FF2B5EF4-FFF2-40B4-BE49-F238E27FC236}">
                <a16:creationId xmlns:a16="http://schemas.microsoft.com/office/drawing/2014/main" id="{D7691364-8ECB-45D2-B4F6-92D7A2F34E35}"/>
              </a:ext>
            </a:extLst>
          </p:cNvPr>
          <p:cNvCxnSpPr>
            <a:cxnSpLocks/>
            <a:stCxn id="41" idx="2"/>
            <a:endCxn id="45" idx="0"/>
          </p:cNvCxnSpPr>
          <p:nvPr/>
        </p:nvCxnSpPr>
        <p:spPr>
          <a:xfrm>
            <a:off x="4108650" y="3652793"/>
            <a:ext cx="9998" cy="250531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4" name="Straight Arrow Connector 143" descr="ccc">
            <a:extLst>
              <a:ext uri="{FF2B5EF4-FFF2-40B4-BE49-F238E27FC236}">
                <a16:creationId xmlns:a16="http://schemas.microsoft.com/office/drawing/2014/main" id="{AF8AF994-9542-4DE1-BF92-298FF5BD4CEB}"/>
              </a:ext>
            </a:extLst>
          </p:cNvPr>
          <p:cNvCxnSpPr>
            <a:cxnSpLocks/>
            <a:stCxn id="45" idx="3"/>
            <a:endCxn id="134" idx="1"/>
          </p:cNvCxnSpPr>
          <p:nvPr/>
        </p:nvCxnSpPr>
        <p:spPr>
          <a:xfrm flipV="1">
            <a:off x="4319120" y="6356675"/>
            <a:ext cx="1323285" cy="190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9" name="Straight Arrow Connector 148" descr="ccc">
            <a:extLst>
              <a:ext uri="{FF2B5EF4-FFF2-40B4-BE49-F238E27FC236}">
                <a16:creationId xmlns:a16="http://schemas.microsoft.com/office/drawing/2014/main" id="{F484F13C-45FE-4F27-8ADC-ACA0308287F1}"/>
              </a:ext>
            </a:extLst>
          </p:cNvPr>
          <p:cNvCxnSpPr>
            <a:cxnSpLocks/>
            <a:stCxn id="41" idx="3"/>
            <a:endCxn id="55" idx="1"/>
          </p:cNvCxnSpPr>
          <p:nvPr/>
        </p:nvCxnSpPr>
        <p:spPr>
          <a:xfrm>
            <a:off x="4307595" y="3417615"/>
            <a:ext cx="1753873" cy="430132"/>
          </a:xfrm>
          <a:prstGeom prst="straightConnector1">
            <a:avLst/>
          </a:prstGeom>
          <a:ln w="3175">
            <a:prstDash val="dash"/>
            <a:tailEnd type="triangle"/>
          </a:ln>
        </p:spPr>
        <p:style>
          <a:lnRef idx="1">
            <a:schemeClr val="accent3"/>
          </a:lnRef>
          <a:fillRef idx="0">
            <a:schemeClr val="accent3"/>
          </a:fillRef>
          <a:effectRef idx="0">
            <a:schemeClr val="accent3"/>
          </a:effectRef>
          <a:fontRef idx="minor">
            <a:schemeClr val="tx1"/>
          </a:fontRef>
        </p:style>
      </p:cxnSp>
      <p:cxnSp>
        <p:nvCxnSpPr>
          <p:cNvPr id="152" name="Straight Arrow Connector 151" descr="ccc">
            <a:extLst>
              <a:ext uri="{FF2B5EF4-FFF2-40B4-BE49-F238E27FC236}">
                <a16:creationId xmlns:a16="http://schemas.microsoft.com/office/drawing/2014/main" id="{8FE75324-227F-4B7A-BBF1-AD5B0C4A05BA}"/>
              </a:ext>
            </a:extLst>
          </p:cNvPr>
          <p:cNvCxnSpPr>
            <a:cxnSpLocks/>
            <a:stCxn id="41" idx="3"/>
            <a:endCxn id="54" idx="1"/>
          </p:cNvCxnSpPr>
          <p:nvPr/>
        </p:nvCxnSpPr>
        <p:spPr>
          <a:xfrm flipV="1">
            <a:off x="4307595" y="1940718"/>
            <a:ext cx="1741315" cy="1476897"/>
          </a:xfrm>
          <a:prstGeom prst="straightConnector1">
            <a:avLst/>
          </a:prstGeom>
          <a:ln w="3175">
            <a:prstDash val="dash"/>
            <a:tailEnd type="triangle"/>
          </a:ln>
        </p:spPr>
        <p:style>
          <a:lnRef idx="1">
            <a:schemeClr val="accent3"/>
          </a:lnRef>
          <a:fillRef idx="0">
            <a:schemeClr val="accent3"/>
          </a:fillRef>
          <a:effectRef idx="0">
            <a:schemeClr val="accent3"/>
          </a:effectRef>
          <a:fontRef idx="minor">
            <a:schemeClr val="tx1"/>
          </a:fontRef>
        </p:style>
      </p:cxnSp>
      <p:cxnSp>
        <p:nvCxnSpPr>
          <p:cNvPr id="155" name="Straight Arrow Connector 154" descr="ccc">
            <a:extLst>
              <a:ext uri="{FF2B5EF4-FFF2-40B4-BE49-F238E27FC236}">
                <a16:creationId xmlns:a16="http://schemas.microsoft.com/office/drawing/2014/main" id="{308C92B0-CB2F-4485-9551-96D8159E1487}"/>
              </a:ext>
            </a:extLst>
          </p:cNvPr>
          <p:cNvCxnSpPr>
            <a:cxnSpLocks/>
            <a:stCxn id="41" idx="3"/>
            <a:endCxn id="56" idx="1"/>
          </p:cNvCxnSpPr>
          <p:nvPr/>
        </p:nvCxnSpPr>
        <p:spPr>
          <a:xfrm>
            <a:off x="4307595" y="3417615"/>
            <a:ext cx="1742380" cy="2368068"/>
          </a:xfrm>
          <a:prstGeom prst="straightConnector1">
            <a:avLst/>
          </a:prstGeom>
          <a:ln w="3175">
            <a:prstDash val="dash"/>
            <a:headEnd type="arrow"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63" name="Straight Arrow Connector 162" descr="ccc">
            <a:extLst>
              <a:ext uri="{FF2B5EF4-FFF2-40B4-BE49-F238E27FC236}">
                <a16:creationId xmlns:a16="http://schemas.microsoft.com/office/drawing/2014/main" id="{CE86B13F-3E77-4FC9-8ED8-BA55B6F2E767}"/>
              </a:ext>
            </a:extLst>
          </p:cNvPr>
          <p:cNvCxnSpPr>
            <a:cxnSpLocks/>
            <a:stCxn id="120" idx="3"/>
            <a:endCxn id="116" idx="1"/>
          </p:cNvCxnSpPr>
          <p:nvPr/>
        </p:nvCxnSpPr>
        <p:spPr>
          <a:xfrm>
            <a:off x="8565054" y="5231783"/>
            <a:ext cx="438442" cy="1024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64" name="Straight Arrow Connector 163" descr="ccc">
            <a:extLst>
              <a:ext uri="{FF2B5EF4-FFF2-40B4-BE49-F238E27FC236}">
                <a16:creationId xmlns:a16="http://schemas.microsoft.com/office/drawing/2014/main" id="{0F19030A-0B75-416B-849E-47A7BC7A6C14}"/>
              </a:ext>
            </a:extLst>
          </p:cNvPr>
          <p:cNvCxnSpPr>
            <a:cxnSpLocks/>
            <a:stCxn id="51" idx="3"/>
            <a:endCxn id="115" idx="1"/>
          </p:cNvCxnSpPr>
          <p:nvPr/>
        </p:nvCxnSpPr>
        <p:spPr>
          <a:xfrm flipV="1">
            <a:off x="6598168" y="4620655"/>
            <a:ext cx="1580407" cy="237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7" name="Straight Arrow Connector 166" descr="ccc">
            <a:extLst>
              <a:ext uri="{FF2B5EF4-FFF2-40B4-BE49-F238E27FC236}">
                <a16:creationId xmlns:a16="http://schemas.microsoft.com/office/drawing/2014/main" id="{768ECE6C-2BE4-452B-B21A-ADCABD1F0E06}"/>
              </a:ext>
            </a:extLst>
          </p:cNvPr>
          <p:cNvCxnSpPr>
            <a:cxnSpLocks/>
            <a:stCxn id="51" idx="3"/>
            <a:endCxn id="120" idx="1"/>
          </p:cNvCxnSpPr>
          <p:nvPr/>
        </p:nvCxnSpPr>
        <p:spPr>
          <a:xfrm>
            <a:off x="6598168" y="4858014"/>
            <a:ext cx="1581811" cy="373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3" name="Straight Arrow Connector 172" descr="ccc">
            <a:extLst>
              <a:ext uri="{FF2B5EF4-FFF2-40B4-BE49-F238E27FC236}">
                <a16:creationId xmlns:a16="http://schemas.microsoft.com/office/drawing/2014/main" id="{FADF1CC1-00ED-4128-AF25-CC7A41E35242}"/>
              </a:ext>
            </a:extLst>
          </p:cNvPr>
          <p:cNvCxnSpPr>
            <a:cxnSpLocks/>
            <a:stCxn id="52" idx="3"/>
            <a:endCxn id="97" idx="1"/>
          </p:cNvCxnSpPr>
          <p:nvPr/>
        </p:nvCxnSpPr>
        <p:spPr>
          <a:xfrm flipV="1">
            <a:off x="6591553" y="2725175"/>
            <a:ext cx="1710847" cy="258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descr="ccc">
            <a:extLst>
              <a:ext uri="{FF2B5EF4-FFF2-40B4-BE49-F238E27FC236}">
                <a16:creationId xmlns:a16="http://schemas.microsoft.com/office/drawing/2014/main" id="{4159C242-F1C6-4A7A-8756-9BCEA43E85D1}"/>
              </a:ext>
            </a:extLst>
          </p:cNvPr>
          <p:cNvCxnSpPr>
            <a:cxnSpLocks/>
            <a:stCxn id="53" idx="3"/>
            <a:endCxn id="65" idx="1"/>
          </p:cNvCxnSpPr>
          <p:nvPr/>
        </p:nvCxnSpPr>
        <p:spPr>
          <a:xfrm flipV="1">
            <a:off x="6581946" y="734448"/>
            <a:ext cx="1568054" cy="435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descr="ccc">
            <a:extLst>
              <a:ext uri="{FF2B5EF4-FFF2-40B4-BE49-F238E27FC236}">
                <a16:creationId xmlns:a16="http://schemas.microsoft.com/office/drawing/2014/main" id="{FCD02009-9C96-4E7D-BF99-B02922CCDECC}"/>
              </a:ext>
            </a:extLst>
          </p:cNvPr>
          <p:cNvCxnSpPr>
            <a:cxnSpLocks/>
            <a:stCxn id="52" idx="3"/>
            <a:endCxn id="102" idx="1"/>
          </p:cNvCxnSpPr>
          <p:nvPr/>
        </p:nvCxnSpPr>
        <p:spPr>
          <a:xfrm>
            <a:off x="6591553" y="2983859"/>
            <a:ext cx="1712251" cy="352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descr="ccc">
            <a:extLst>
              <a:ext uri="{FF2B5EF4-FFF2-40B4-BE49-F238E27FC236}">
                <a16:creationId xmlns:a16="http://schemas.microsoft.com/office/drawing/2014/main" id="{9D141141-4BB0-4BD1-9BAB-F38CBB99564E}"/>
              </a:ext>
            </a:extLst>
          </p:cNvPr>
          <p:cNvCxnSpPr>
            <a:cxnSpLocks/>
            <a:stCxn id="53" idx="3"/>
            <a:endCxn id="82" idx="1"/>
          </p:cNvCxnSpPr>
          <p:nvPr/>
        </p:nvCxnSpPr>
        <p:spPr>
          <a:xfrm>
            <a:off x="6581946" y="1169623"/>
            <a:ext cx="1569458" cy="175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 name="Straight Arrow Connector 184" descr="ccc">
            <a:extLst>
              <a:ext uri="{FF2B5EF4-FFF2-40B4-BE49-F238E27FC236}">
                <a16:creationId xmlns:a16="http://schemas.microsoft.com/office/drawing/2014/main" id="{15ABABB5-CBF9-4DF4-9E3D-D89EFF059827}"/>
              </a:ext>
            </a:extLst>
          </p:cNvPr>
          <p:cNvCxnSpPr>
            <a:cxnSpLocks/>
            <a:stCxn id="102" idx="3"/>
            <a:endCxn id="98" idx="1"/>
          </p:cNvCxnSpPr>
          <p:nvPr/>
        </p:nvCxnSpPr>
        <p:spPr>
          <a:xfrm>
            <a:off x="8688879" y="3336303"/>
            <a:ext cx="438442" cy="5481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88" name="Straight Arrow Connector 187" descr="ccc">
            <a:extLst>
              <a:ext uri="{FF2B5EF4-FFF2-40B4-BE49-F238E27FC236}">
                <a16:creationId xmlns:a16="http://schemas.microsoft.com/office/drawing/2014/main" id="{54259DF0-88C9-4D41-A349-CA6CB09172D7}"/>
              </a:ext>
            </a:extLst>
          </p:cNvPr>
          <p:cNvCxnSpPr>
            <a:cxnSpLocks/>
            <a:stCxn id="82" idx="3"/>
            <a:endCxn id="50" idx="1"/>
          </p:cNvCxnSpPr>
          <p:nvPr/>
        </p:nvCxnSpPr>
        <p:spPr>
          <a:xfrm>
            <a:off x="8536479" y="1345576"/>
            <a:ext cx="438442" cy="1024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92" name="TextBox 191">
            <a:extLst>
              <a:ext uri="{FF2B5EF4-FFF2-40B4-BE49-F238E27FC236}">
                <a16:creationId xmlns:a16="http://schemas.microsoft.com/office/drawing/2014/main" id="{74DA55FD-5657-4C64-AA91-90745BAB359E}"/>
              </a:ext>
            </a:extLst>
          </p:cNvPr>
          <p:cNvSpPr txBox="1"/>
          <p:nvPr/>
        </p:nvSpPr>
        <p:spPr>
          <a:xfrm>
            <a:off x="-66341" y="6500719"/>
            <a:ext cx="1207165" cy="400110"/>
          </a:xfrm>
          <a:prstGeom prst="rect">
            <a:avLst/>
          </a:prstGeom>
          <a:noFill/>
        </p:spPr>
        <p:txBody>
          <a:bodyPr wrap="square" rtlCol="0">
            <a:spAutoFit/>
          </a:bodyPr>
          <a:lstStyle/>
          <a:p>
            <a:r>
              <a:rPr lang="en-US" sz="1000" dirty="0"/>
              <a:t>Namespace User</a:t>
            </a:r>
          </a:p>
          <a:p>
            <a:r>
              <a:rPr lang="en-US" sz="1000" dirty="0"/>
              <a:t>Developer</a:t>
            </a:r>
            <a:endParaRPr lang="en-DE" sz="1000" dirty="0"/>
          </a:p>
        </p:txBody>
      </p:sp>
      <p:sp>
        <p:nvSpPr>
          <p:cNvPr id="193" name="TextBox 192">
            <a:extLst>
              <a:ext uri="{FF2B5EF4-FFF2-40B4-BE49-F238E27FC236}">
                <a16:creationId xmlns:a16="http://schemas.microsoft.com/office/drawing/2014/main" id="{3BD27944-C35D-4393-B110-1217766C5261}"/>
              </a:ext>
            </a:extLst>
          </p:cNvPr>
          <p:cNvSpPr txBox="1"/>
          <p:nvPr/>
        </p:nvSpPr>
        <p:spPr>
          <a:xfrm>
            <a:off x="851956" y="6511738"/>
            <a:ext cx="1207165" cy="400110"/>
          </a:xfrm>
          <a:prstGeom prst="rect">
            <a:avLst/>
          </a:prstGeom>
          <a:noFill/>
        </p:spPr>
        <p:txBody>
          <a:bodyPr wrap="square" rtlCol="0">
            <a:spAutoFit/>
          </a:bodyPr>
          <a:lstStyle/>
          <a:p>
            <a:r>
              <a:rPr lang="en-US" sz="1000" dirty="0"/>
              <a:t>Namespace Admin Cluster Admin</a:t>
            </a:r>
            <a:endParaRPr lang="en-DE" sz="1000" dirty="0"/>
          </a:p>
        </p:txBody>
      </p:sp>
      <p:sp>
        <p:nvSpPr>
          <p:cNvPr id="195" name="TextBox 194">
            <a:extLst>
              <a:ext uri="{FF2B5EF4-FFF2-40B4-BE49-F238E27FC236}">
                <a16:creationId xmlns:a16="http://schemas.microsoft.com/office/drawing/2014/main" id="{46B75AD6-EDA9-474F-8AF4-50BEF56A81A0}"/>
              </a:ext>
            </a:extLst>
          </p:cNvPr>
          <p:cNvSpPr txBox="1"/>
          <p:nvPr/>
        </p:nvSpPr>
        <p:spPr>
          <a:xfrm>
            <a:off x="2928425" y="4865136"/>
            <a:ext cx="165484" cy="246221"/>
          </a:xfrm>
          <a:prstGeom prst="rect">
            <a:avLst/>
          </a:prstGeom>
          <a:noFill/>
        </p:spPr>
        <p:txBody>
          <a:bodyPr wrap="square" rtlCol="0">
            <a:spAutoFit/>
          </a:bodyPr>
          <a:lstStyle/>
          <a:p>
            <a:r>
              <a:rPr lang="en-US" sz="1000" dirty="0"/>
              <a:t>1</a:t>
            </a:r>
            <a:endParaRPr lang="en-DE" sz="1000" dirty="0"/>
          </a:p>
        </p:txBody>
      </p:sp>
      <p:sp>
        <p:nvSpPr>
          <p:cNvPr id="196" name="TextBox 195">
            <a:extLst>
              <a:ext uri="{FF2B5EF4-FFF2-40B4-BE49-F238E27FC236}">
                <a16:creationId xmlns:a16="http://schemas.microsoft.com/office/drawing/2014/main" id="{E1CFCF58-834C-47C9-AFEE-D109D0BD09D7}"/>
              </a:ext>
            </a:extLst>
          </p:cNvPr>
          <p:cNvSpPr txBox="1"/>
          <p:nvPr/>
        </p:nvSpPr>
        <p:spPr>
          <a:xfrm>
            <a:off x="4110856" y="4782340"/>
            <a:ext cx="468208" cy="246221"/>
          </a:xfrm>
          <a:prstGeom prst="rect">
            <a:avLst/>
          </a:prstGeom>
          <a:noFill/>
        </p:spPr>
        <p:txBody>
          <a:bodyPr wrap="square" rtlCol="0">
            <a:spAutoFit/>
          </a:bodyPr>
          <a:lstStyle/>
          <a:p>
            <a:r>
              <a:rPr lang="en-US" sz="1000" dirty="0"/>
              <a:t>RBAC</a:t>
            </a:r>
            <a:endParaRPr lang="en-DE" sz="1000" dirty="0"/>
          </a:p>
        </p:txBody>
      </p:sp>
      <p:sp>
        <p:nvSpPr>
          <p:cNvPr id="197" name="TextBox 196">
            <a:extLst>
              <a:ext uri="{FF2B5EF4-FFF2-40B4-BE49-F238E27FC236}">
                <a16:creationId xmlns:a16="http://schemas.microsoft.com/office/drawing/2014/main" id="{C02605CC-9A6D-4191-BCDE-DB9742CA404A}"/>
              </a:ext>
            </a:extLst>
          </p:cNvPr>
          <p:cNvSpPr txBox="1"/>
          <p:nvPr/>
        </p:nvSpPr>
        <p:spPr>
          <a:xfrm>
            <a:off x="3061052" y="6133383"/>
            <a:ext cx="165484" cy="246221"/>
          </a:xfrm>
          <a:prstGeom prst="rect">
            <a:avLst/>
          </a:prstGeom>
          <a:noFill/>
        </p:spPr>
        <p:txBody>
          <a:bodyPr wrap="square" rtlCol="0">
            <a:spAutoFit/>
          </a:bodyPr>
          <a:lstStyle/>
          <a:p>
            <a:r>
              <a:rPr lang="en-US" sz="1000" dirty="0"/>
              <a:t>2</a:t>
            </a:r>
            <a:endParaRPr lang="en-DE" sz="1000" dirty="0"/>
          </a:p>
        </p:txBody>
      </p:sp>
      <p:cxnSp>
        <p:nvCxnSpPr>
          <p:cNvPr id="198" name="Straight Arrow Connector 197">
            <a:extLst>
              <a:ext uri="{FF2B5EF4-FFF2-40B4-BE49-F238E27FC236}">
                <a16:creationId xmlns:a16="http://schemas.microsoft.com/office/drawing/2014/main" id="{1F837ADD-0537-44D4-80B7-365735D9256A}"/>
              </a:ext>
            </a:extLst>
          </p:cNvPr>
          <p:cNvCxnSpPr>
            <a:cxnSpLocks/>
            <a:stCxn id="57" idx="3"/>
            <a:endCxn id="53" idx="1"/>
          </p:cNvCxnSpPr>
          <p:nvPr/>
        </p:nvCxnSpPr>
        <p:spPr>
          <a:xfrm flipV="1">
            <a:off x="3596511" y="1169623"/>
            <a:ext cx="2636453" cy="12678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5" name="Straight Arrow Connector 214">
            <a:extLst>
              <a:ext uri="{FF2B5EF4-FFF2-40B4-BE49-F238E27FC236}">
                <a16:creationId xmlns:a16="http://schemas.microsoft.com/office/drawing/2014/main" id="{6610B78D-669B-48DD-8363-8803F0E74579}"/>
              </a:ext>
            </a:extLst>
          </p:cNvPr>
          <p:cNvCxnSpPr>
            <a:cxnSpLocks/>
            <a:stCxn id="57" idx="3"/>
            <a:endCxn id="52" idx="1"/>
          </p:cNvCxnSpPr>
          <p:nvPr/>
        </p:nvCxnSpPr>
        <p:spPr>
          <a:xfrm>
            <a:off x="3596511" y="2437474"/>
            <a:ext cx="2646060" cy="546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8" name="Straight Arrow Connector 217">
            <a:extLst>
              <a:ext uri="{FF2B5EF4-FFF2-40B4-BE49-F238E27FC236}">
                <a16:creationId xmlns:a16="http://schemas.microsoft.com/office/drawing/2014/main" id="{D8EF0141-19AE-4F07-8636-1CF4C9806762}"/>
              </a:ext>
            </a:extLst>
          </p:cNvPr>
          <p:cNvCxnSpPr>
            <a:cxnSpLocks/>
            <a:stCxn id="57" idx="3"/>
            <a:endCxn id="51" idx="1"/>
          </p:cNvCxnSpPr>
          <p:nvPr/>
        </p:nvCxnSpPr>
        <p:spPr>
          <a:xfrm>
            <a:off x="3596511" y="2437474"/>
            <a:ext cx="2652675" cy="2420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2" name="TextBox 221">
            <a:extLst>
              <a:ext uri="{FF2B5EF4-FFF2-40B4-BE49-F238E27FC236}">
                <a16:creationId xmlns:a16="http://schemas.microsoft.com/office/drawing/2014/main" id="{36EBCB92-58CC-4FEF-82B4-A30DB97F8EB1}"/>
              </a:ext>
            </a:extLst>
          </p:cNvPr>
          <p:cNvSpPr txBox="1"/>
          <p:nvPr/>
        </p:nvSpPr>
        <p:spPr>
          <a:xfrm>
            <a:off x="9649060" y="5914069"/>
            <a:ext cx="1207165" cy="246221"/>
          </a:xfrm>
          <a:prstGeom prst="rect">
            <a:avLst/>
          </a:prstGeom>
          <a:noFill/>
        </p:spPr>
        <p:txBody>
          <a:bodyPr wrap="square" rtlCol="0">
            <a:spAutoFit/>
          </a:bodyPr>
          <a:lstStyle/>
          <a:p>
            <a:r>
              <a:rPr lang="en-US" sz="1000" dirty="0"/>
              <a:t>Subnet</a:t>
            </a:r>
            <a:endParaRPr lang="en-DE" sz="1000" dirty="0"/>
          </a:p>
        </p:txBody>
      </p:sp>
      <p:pic>
        <p:nvPicPr>
          <p:cNvPr id="174" name="Picture 173">
            <a:extLst>
              <a:ext uri="{FF2B5EF4-FFF2-40B4-BE49-F238E27FC236}">
                <a16:creationId xmlns:a16="http://schemas.microsoft.com/office/drawing/2014/main" id="{FA52F98B-719B-4BAB-A067-5C33C2E69F6D}"/>
              </a:ext>
            </a:extLst>
          </p:cNvPr>
          <p:cNvPicPr>
            <a:picLocks noChangeAspect="1"/>
          </p:cNvPicPr>
          <p:nvPr/>
        </p:nvPicPr>
        <p:blipFill>
          <a:blip r:embed="rId36"/>
          <a:stretch>
            <a:fillRect/>
          </a:stretch>
        </p:blipFill>
        <p:spPr>
          <a:xfrm>
            <a:off x="10242252" y="5998230"/>
            <a:ext cx="319058" cy="194750"/>
          </a:xfrm>
          <a:prstGeom prst="rect">
            <a:avLst/>
          </a:prstGeom>
        </p:spPr>
      </p:pic>
      <p:pic>
        <p:nvPicPr>
          <p:cNvPr id="225" name="Picture 224">
            <a:extLst>
              <a:ext uri="{FF2B5EF4-FFF2-40B4-BE49-F238E27FC236}">
                <a16:creationId xmlns:a16="http://schemas.microsoft.com/office/drawing/2014/main" id="{C00A05EF-8F2F-4E57-A388-39C0BE1750B8}"/>
              </a:ext>
            </a:extLst>
          </p:cNvPr>
          <p:cNvPicPr>
            <a:picLocks noChangeAspect="1"/>
          </p:cNvPicPr>
          <p:nvPr/>
        </p:nvPicPr>
        <p:blipFill>
          <a:blip r:embed="rId37"/>
          <a:stretch>
            <a:fillRect/>
          </a:stretch>
        </p:blipFill>
        <p:spPr>
          <a:xfrm>
            <a:off x="10697114" y="426412"/>
            <a:ext cx="431097" cy="431097"/>
          </a:xfrm>
          <a:prstGeom prst="rect">
            <a:avLst/>
          </a:prstGeom>
        </p:spPr>
      </p:pic>
      <p:pic>
        <p:nvPicPr>
          <p:cNvPr id="226" name="Picture 225">
            <a:extLst>
              <a:ext uri="{FF2B5EF4-FFF2-40B4-BE49-F238E27FC236}">
                <a16:creationId xmlns:a16="http://schemas.microsoft.com/office/drawing/2014/main" id="{B35A66A9-EC2F-41B1-A5FE-03D5BCE789AC}"/>
              </a:ext>
            </a:extLst>
          </p:cNvPr>
          <p:cNvPicPr>
            <a:picLocks noChangeAspect="1"/>
          </p:cNvPicPr>
          <p:nvPr/>
        </p:nvPicPr>
        <p:blipFill>
          <a:blip r:embed="rId38"/>
          <a:stretch>
            <a:fillRect/>
          </a:stretch>
        </p:blipFill>
        <p:spPr>
          <a:xfrm>
            <a:off x="10718262" y="999977"/>
            <a:ext cx="483591" cy="502680"/>
          </a:xfrm>
          <a:prstGeom prst="rect">
            <a:avLst/>
          </a:prstGeom>
        </p:spPr>
      </p:pic>
      <p:pic>
        <p:nvPicPr>
          <p:cNvPr id="227" name="Picture 226">
            <a:extLst>
              <a:ext uri="{FF2B5EF4-FFF2-40B4-BE49-F238E27FC236}">
                <a16:creationId xmlns:a16="http://schemas.microsoft.com/office/drawing/2014/main" id="{D9DDC24F-5444-42AF-B975-BC0400048F65}"/>
              </a:ext>
            </a:extLst>
          </p:cNvPr>
          <p:cNvPicPr>
            <a:picLocks noChangeAspect="1"/>
          </p:cNvPicPr>
          <p:nvPr/>
        </p:nvPicPr>
        <p:blipFill>
          <a:blip r:embed="rId39"/>
          <a:stretch>
            <a:fillRect/>
          </a:stretch>
        </p:blipFill>
        <p:spPr>
          <a:xfrm>
            <a:off x="10730812" y="3970393"/>
            <a:ext cx="381000" cy="319088"/>
          </a:xfrm>
          <a:prstGeom prst="rect">
            <a:avLst/>
          </a:prstGeom>
        </p:spPr>
      </p:pic>
      <p:pic>
        <p:nvPicPr>
          <p:cNvPr id="228" name="Picture 227">
            <a:extLst>
              <a:ext uri="{FF2B5EF4-FFF2-40B4-BE49-F238E27FC236}">
                <a16:creationId xmlns:a16="http://schemas.microsoft.com/office/drawing/2014/main" id="{55DA5232-0216-4E90-9A60-4221C4794D3B}"/>
              </a:ext>
            </a:extLst>
          </p:cNvPr>
          <p:cNvPicPr>
            <a:picLocks noChangeAspect="1"/>
          </p:cNvPicPr>
          <p:nvPr/>
        </p:nvPicPr>
        <p:blipFill>
          <a:blip r:embed="rId40"/>
          <a:stretch>
            <a:fillRect/>
          </a:stretch>
        </p:blipFill>
        <p:spPr>
          <a:xfrm>
            <a:off x="10728805" y="4383355"/>
            <a:ext cx="386473" cy="350877"/>
          </a:xfrm>
          <a:prstGeom prst="rect">
            <a:avLst/>
          </a:prstGeom>
        </p:spPr>
      </p:pic>
      <p:pic>
        <p:nvPicPr>
          <p:cNvPr id="229" name="Picture 228">
            <a:extLst>
              <a:ext uri="{FF2B5EF4-FFF2-40B4-BE49-F238E27FC236}">
                <a16:creationId xmlns:a16="http://schemas.microsoft.com/office/drawing/2014/main" id="{1FBF9690-6B12-4837-93AF-6C9BACFD0F1C}"/>
              </a:ext>
            </a:extLst>
          </p:cNvPr>
          <p:cNvPicPr>
            <a:picLocks noChangeAspect="1"/>
          </p:cNvPicPr>
          <p:nvPr/>
        </p:nvPicPr>
        <p:blipFill>
          <a:blip r:embed="rId41"/>
          <a:stretch>
            <a:fillRect/>
          </a:stretch>
        </p:blipFill>
        <p:spPr>
          <a:xfrm>
            <a:off x="10723763" y="4809789"/>
            <a:ext cx="419000" cy="454509"/>
          </a:xfrm>
          <a:prstGeom prst="rect">
            <a:avLst/>
          </a:prstGeom>
        </p:spPr>
      </p:pic>
      <p:cxnSp>
        <p:nvCxnSpPr>
          <p:cNvPr id="230" name="Straight Arrow Connector 229" descr="ccc">
            <a:extLst>
              <a:ext uri="{FF2B5EF4-FFF2-40B4-BE49-F238E27FC236}">
                <a16:creationId xmlns:a16="http://schemas.microsoft.com/office/drawing/2014/main" id="{0EE2B28C-0548-4135-BAE5-248D9584EEF6}"/>
              </a:ext>
            </a:extLst>
          </p:cNvPr>
          <p:cNvCxnSpPr>
            <a:cxnSpLocks/>
            <a:stCxn id="66" idx="3"/>
            <a:endCxn id="225" idx="1"/>
          </p:cNvCxnSpPr>
          <p:nvPr/>
        </p:nvCxnSpPr>
        <p:spPr>
          <a:xfrm>
            <a:off x="8815972" y="635477"/>
            <a:ext cx="1881142" cy="648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33" name="Straight Arrow Connector 232" descr="ccc">
            <a:extLst>
              <a:ext uri="{FF2B5EF4-FFF2-40B4-BE49-F238E27FC236}">
                <a16:creationId xmlns:a16="http://schemas.microsoft.com/office/drawing/2014/main" id="{245F32C6-2F9F-44AC-AB64-F0E48BCE938A}"/>
              </a:ext>
            </a:extLst>
          </p:cNvPr>
          <p:cNvCxnSpPr>
            <a:cxnSpLocks/>
            <a:stCxn id="124" idx="3"/>
            <a:endCxn id="256" idx="1"/>
          </p:cNvCxnSpPr>
          <p:nvPr/>
        </p:nvCxnSpPr>
        <p:spPr>
          <a:xfrm>
            <a:off x="8981983" y="2626444"/>
            <a:ext cx="2269998" cy="2397"/>
          </a:xfrm>
          <a:prstGeom prst="straightConnector1">
            <a:avLst/>
          </a:prstGeom>
          <a:ln>
            <a:headEnd type="arrow"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236" name="Straight Arrow Connector 235" descr="ccc">
            <a:extLst>
              <a:ext uri="{FF2B5EF4-FFF2-40B4-BE49-F238E27FC236}">
                <a16:creationId xmlns:a16="http://schemas.microsoft.com/office/drawing/2014/main" id="{4D26059F-793E-4D12-9C75-5BFC9337AD78}"/>
              </a:ext>
            </a:extLst>
          </p:cNvPr>
          <p:cNvCxnSpPr>
            <a:cxnSpLocks/>
            <a:stCxn id="123" idx="3"/>
            <a:endCxn id="228" idx="1"/>
          </p:cNvCxnSpPr>
          <p:nvPr/>
        </p:nvCxnSpPr>
        <p:spPr>
          <a:xfrm>
            <a:off x="8850879" y="4553767"/>
            <a:ext cx="1877926" cy="50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49" name="Rectangle 248">
            <a:extLst>
              <a:ext uri="{FF2B5EF4-FFF2-40B4-BE49-F238E27FC236}">
                <a16:creationId xmlns:a16="http://schemas.microsoft.com/office/drawing/2014/main" id="{921C0CA7-AFF8-41B8-A51D-AF1055B1EC1E}"/>
              </a:ext>
            </a:extLst>
          </p:cNvPr>
          <p:cNvSpPr/>
          <p:nvPr/>
        </p:nvSpPr>
        <p:spPr>
          <a:xfrm>
            <a:off x="11403680" y="545146"/>
            <a:ext cx="672487" cy="5072240"/>
          </a:xfrm>
          <a:prstGeom prst="rect">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DE" dirty="0"/>
          </a:p>
        </p:txBody>
      </p:sp>
      <p:sp>
        <p:nvSpPr>
          <p:cNvPr id="250" name="TextBox 249">
            <a:extLst>
              <a:ext uri="{FF2B5EF4-FFF2-40B4-BE49-F238E27FC236}">
                <a16:creationId xmlns:a16="http://schemas.microsoft.com/office/drawing/2014/main" id="{3487302A-AC4A-4868-8C8A-BA27A687F938}"/>
              </a:ext>
            </a:extLst>
          </p:cNvPr>
          <p:cNvSpPr txBox="1"/>
          <p:nvPr/>
        </p:nvSpPr>
        <p:spPr>
          <a:xfrm>
            <a:off x="11336674" y="5578948"/>
            <a:ext cx="1388481" cy="246221"/>
          </a:xfrm>
          <a:prstGeom prst="rect">
            <a:avLst/>
          </a:prstGeom>
          <a:noFill/>
        </p:spPr>
        <p:txBody>
          <a:bodyPr wrap="square" rtlCol="0">
            <a:spAutoFit/>
          </a:bodyPr>
          <a:lstStyle/>
          <a:p>
            <a:r>
              <a:rPr lang="en-US" sz="1000" dirty="0"/>
              <a:t>On-Premise</a:t>
            </a:r>
          </a:p>
        </p:txBody>
      </p:sp>
      <p:pic>
        <p:nvPicPr>
          <p:cNvPr id="255" name="Picture 254">
            <a:extLst>
              <a:ext uri="{FF2B5EF4-FFF2-40B4-BE49-F238E27FC236}">
                <a16:creationId xmlns:a16="http://schemas.microsoft.com/office/drawing/2014/main" id="{60F4DE65-84C5-4BAC-902D-8F637E484EC3}"/>
              </a:ext>
            </a:extLst>
          </p:cNvPr>
          <p:cNvPicPr>
            <a:picLocks noChangeAspect="1"/>
          </p:cNvPicPr>
          <p:nvPr/>
        </p:nvPicPr>
        <p:blipFill>
          <a:blip r:embed="rId42"/>
          <a:stretch>
            <a:fillRect/>
          </a:stretch>
        </p:blipFill>
        <p:spPr>
          <a:xfrm>
            <a:off x="11640310" y="2397489"/>
            <a:ext cx="285750" cy="433917"/>
          </a:xfrm>
          <a:prstGeom prst="rect">
            <a:avLst/>
          </a:prstGeom>
        </p:spPr>
      </p:pic>
      <p:pic>
        <p:nvPicPr>
          <p:cNvPr id="256" name="Picture 255">
            <a:extLst>
              <a:ext uri="{FF2B5EF4-FFF2-40B4-BE49-F238E27FC236}">
                <a16:creationId xmlns:a16="http://schemas.microsoft.com/office/drawing/2014/main" id="{2625755A-43CA-4F21-B9C8-2AE670384AB0}"/>
              </a:ext>
            </a:extLst>
          </p:cNvPr>
          <p:cNvPicPr>
            <a:picLocks noChangeAspect="1"/>
          </p:cNvPicPr>
          <p:nvPr/>
        </p:nvPicPr>
        <p:blipFill>
          <a:blip r:embed="rId43"/>
          <a:stretch>
            <a:fillRect/>
          </a:stretch>
        </p:blipFill>
        <p:spPr>
          <a:xfrm flipV="1">
            <a:off x="11251981" y="2558141"/>
            <a:ext cx="410342" cy="141400"/>
          </a:xfrm>
          <a:prstGeom prst="rect">
            <a:avLst/>
          </a:prstGeom>
        </p:spPr>
      </p:pic>
      <p:sp>
        <p:nvSpPr>
          <p:cNvPr id="129" name="TextBox 128">
            <a:extLst>
              <a:ext uri="{FF2B5EF4-FFF2-40B4-BE49-F238E27FC236}">
                <a16:creationId xmlns:a16="http://schemas.microsoft.com/office/drawing/2014/main" id="{B865A67A-AB6B-4DF0-B258-FC2AE288584D}"/>
              </a:ext>
            </a:extLst>
          </p:cNvPr>
          <p:cNvSpPr txBox="1"/>
          <p:nvPr/>
        </p:nvSpPr>
        <p:spPr>
          <a:xfrm>
            <a:off x="3922616" y="6539537"/>
            <a:ext cx="426758" cy="246221"/>
          </a:xfrm>
          <a:prstGeom prst="rect">
            <a:avLst/>
          </a:prstGeom>
          <a:noFill/>
        </p:spPr>
        <p:txBody>
          <a:bodyPr wrap="square" rtlCol="0">
            <a:spAutoFit/>
          </a:bodyPr>
          <a:lstStyle/>
          <a:p>
            <a:r>
              <a:rPr lang="en-US" sz="1000" dirty="0"/>
              <a:t>AAD</a:t>
            </a:r>
            <a:endParaRPr lang="en-DE" sz="1000" dirty="0"/>
          </a:p>
        </p:txBody>
      </p:sp>
      <p:pic>
        <p:nvPicPr>
          <p:cNvPr id="130" name="Picture 129" descr="A picture containing drawing&#10;&#10;Description automatically generated">
            <a:extLst>
              <a:ext uri="{FF2B5EF4-FFF2-40B4-BE49-F238E27FC236}">
                <a16:creationId xmlns:a16="http://schemas.microsoft.com/office/drawing/2014/main" id="{24182454-0218-441E-BDC5-14F561B79A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6438" y="3377698"/>
            <a:ext cx="436153" cy="436153"/>
          </a:xfrm>
          <a:prstGeom prst="rect">
            <a:avLst/>
          </a:prstGeom>
        </p:spPr>
      </p:pic>
      <p:sp>
        <p:nvSpPr>
          <p:cNvPr id="132" name="TextBox 131">
            <a:extLst>
              <a:ext uri="{FF2B5EF4-FFF2-40B4-BE49-F238E27FC236}">
                <a16:creationId xmlns:a16="http://schemas.microsoft.com/office/drawing/2014/main" id="{FDF30110-C5B2-4EA6-B750-8A7140C8C173}"/>
              </a:ext>
            </a:extLst>
          </p:cNvPr>
          <p:cNvSpPr txBox="1"/>
          <p:nvPr/>
        </p:nvSpPr>
        <p:spPr>
          <a:xfrm>
            <a:off x="1996430" y="3697581"/>
            <a:ext cx="853117" cy="400110"/>
          </a:xfrm>
          <a:prstGeom prst="rect">
            <a:avLst/>
          </a:prstGeom>
          <a:noFill/>
        </p:spPr>
        <p:txBody>
          <a:bodyPr wrap="square" rtlCol="0">
            <a:spAutoFit/>
          </a:bodyPr>
          <a:lstStyle/>
          <a:p>
            <a:r>
              <a:rPr lang="en-US" sz="1000" dirty="0"/>
              <a:t>Internal</a:t>
            </a:r>
          </a:p>
          <a:p>
            <a:r>
              <a:rPr lang="en-US" sz="1000" dirty="0"/>
              <a:t>Applications</a:t>
            </a:r>
            <a:endParaRPr lang="en-DE" sz="1000" dirty="0"/>
          </a:p>
        </p:txBody>
      </p:sp>
      <p:cxnSp>
        <p:nvCxnSpPr>
          <p:cNvPr id="133" name="Straight Arrow Connector 132" descr="ccc">
            <a:extLst>
              <a:ext uri="{FF2B5EF4-FFF2-40B4-BE49-F238E27FC236}">
                <a16:creationId xmlns:a16="http://schemas.microsoft.com/office/drawing/2014/main" id="{A48536CA-E5C4-4A78-AF89-45504A4C3341}"/>
              </a:ext>
            </a:extLst>
          </p:cNvPr>
          <p:cNvCxnSpPr>
            <a:cxnSpLocks/>
            <a:stCxn id="130" idx="0"/>
            <a:endCxn id="6" idx="2"/>
          </p:cNvCxnSpPr>
          <p:nvPr/>
        </p:nvCxnSpPr>
        <p:spPr>
          <a:xfrm flipV="1">
            <a:off x="2304515" y="2611670"/>
            <a:ext cx="793" cy="766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7" name="Picture 2" descr="Update Details - BashSupport 1.0 | Plugins">
            <a:extLst>
              <a:ext uri="{FF2B5EF4-FFF2-40B4-BE49-F238E27FC236}">
                <a16:creationId xmlns:a16="http://schemas.microsoft.com/office/drawing/2014/main" id="{F97E1769-B10A-4710-A4D7-FFA948172467}"/>
              </a:ext>
            </a:extLst>
          </p:cNvPr>
          <p:cNvPicPr>
            <a:picLocks noChangeAspect="1" noChangeArrowheads="1"/>
          </p:cNvPicPr>
          <p:nvPr/>
        </p:nvPicPr>
        <p:blipFill rotWithShape="1">
          <a:blip r:embed="rId44">
            <a:extLst>
              <a:ext uri="{28A0092B-C50C-407E-A947-70E740481C1C}">
                <a14:useLocalDpi xmlns:a14="http://schemas.microsoft.com/office/drawing/2010/main" val="0"/>
              </a:ext>
            </a:extLst>
          </a:blip>
          <a:srcRect l="13772" t="18690" r="10797" b="18883"/>
          <a:stretch/>
        </p:blipFill>
        <p:spPr bwMode="auto">
          <a:xfrm>
            <a:off x="666386" y="5844034"/>
            <a:ext cx="371139" cy="308392"/>
          </a:xfrm>
          <a:prstGeom prst="rect">
            <a:avLst/>
          </a:prstGeom>
          <a:noFill/>
          <a:extLst>
            <a:ext uri="{909E8E84-426E-40DD-AFC4-6F175D3DCCD1}">
              <a14:hiddenFill xmlns:a14="http://schemas.microsoft.com/office/drawing/2010/main">
                <a:solidFill>
                  <a:srgbClr val="FFFFFF"/>
                </a:solidFill>
              </a14:hiddenFill>
            </a:ext>
          </a:extLst>
        </p:spPr>
      </p:pic>
      <p:sp>
        <p:nvSpPr>
          <p:cNvPr id="138" name="TextBox 137">
            <a:extLst>
              <a:ext uri="{FF2B5EF4-FFF2-40B4-BE49-F238E27FC236}">
                <a16:creationId xmlns:a16="http://schemas.microsoft.com/office/drawing/2014/main" id="{02D6E082-F5D4-48FC-BDDA-382387FC7F87}"/>
              </a:ext>
            </a:extLst>
          </p:cNvPr>
          <p:cNvSpPr txBox="1"/>
          <p:nvPr/>
        </p:nvSpPr>
        <p:spPr>
          <a:xfrm>
            <a:off x="1852863" y="3176864"/>
            <a:ext cx="1693542" cy="215444"/>
          </a:xfrm>
          <a:prstGeom prst="rect">
            <a:avLst/>
          </a:prstGeom>
          <a:noFill/>
        </p:spPr>
        <p:txBody>
          <a:bodyPr wrap="square" rtlCol="0">
            <a:spAutoFit/>
          </a:bodyPr>
          <a:lstStyle/>
          <a:p>
            <a:r>
              <a:rPr lang="en-US" sz="800" dirty="0">
                <a:solidFill>
                  <a:srgbClr val="ED8C1C"/>
                </a:solidFill>
              </a:rPr>
              <a:t>https://</a:t>
            </a:r>
            <a:r>
              <a:rPr lang="en-US" sz="800" dirty="0" err="1">
                <a:solidFill>
                  <a:srgbClr val="ED8C1C"/>
                </a:solidFill>
              </a:rPr>
              <a:t>appinternal.xyz.eg</a:t>
            </a:r>
            <a:endParaRPr lang="en-DE" sz="800" dirty="0">
              <a:solidFill>
                <a:srgbClr val="ED8C1C"/>
              </a:solidFill>
            </a:endParaRPr>
          </a:p>
        </p:txBody>
      </p:sp>
      <p:sp>
        <p:nvSpPr>
          <p:cNvPr id="139" name="TextBox 138">
            <a:extLst>
              <a:ext uri="{FF2B5EF4-FFF2-40B4-BE49-F238E27FC236}">
                <a16:creationId xmlns:a16="http://schemas.microsoft.com/office/drawing/2014/main" id="{8B96CC86-F282-498A-AE74-9868489DB781}"/>
              </a:ext>
            </a:extLst>
          </p:cNvPr>
          <p:cNvSpPr txBox="1"/>
          <p:nvPr/>
        </p:nvSpPr>
        <p:spPr>
          <a:xfrm>
            <a:off x="4944787" y="851653"/>
            <a:ext cx="764716" cy="246221"/>
          </a:xfrm>
          <a:prstGeom prst="rect">
            <a:avLst/>
          </a:prstGeom>
          <a:noFill/>
        </p:spPr>
        <p:txBody>
          <a:bodyPr wrap="square" rtlCol="0">
            <a:spAutoFit/>
          </a:bodyPr>
          <a:lstStyle/>
          <a:p>
            <a:r>
              <a:rPr lang="en-US" sz="1000" dirty="0" err="1"/>
              <a:t>KubeNet</a:t>
            </a:r>
            <a:endParaRPr lang="en-US" sz="1000" dirty="0"/>
          </a:p>
        </p:txBody>
      </p:sp>
      <p:pic>
        <p:nvPicPr>
          <p:cNvPr id="141" name="Picture 140" descr="Project Calico | Tigera">
            <a:extLst>
              <a:ext uri="{FF2B5EF4-FFF2-40B4-BE49-F238E27FC236}">
                <a16:creationId xmlns:a16="http://schemas.microsoft.com/office/drawing/2014/main" id="{5E6E13F0-DAA8-4D6A-854C-AC96B492F48B}"/>
              </a:ext>
            </a:extLst>
          </p:cNvPr>
          <p:cNvPicPr>
            <a:picLocks noChangeAspect="1" noChangeArrowheads="1"/>
          </p:cNvPicPr>
          <p:nvPr/>
        </p:nvPicPr>
        <p:blipFill rotWithShape="1">
          <a:blip r:embed="rId45">
            <a:extLst>
              <a:ext uri="{28A0092B-C50C-407E-A947-70E740481C1C}">
                <a14:useLocalDpi xmlns:a14="http://schemas.microsoft.com/office/drawing/2010/main" val="0"/>
              </a:ext>
            </a:extLst>
          </a:blip>
          <a:srcRect l="9024" t="6791" r="12682" b="7295"/>
          <a:stretch/>
        </p:blipFill>
        <p:spPr bwMode="auto">
          <a:xfrm>
            <a:off x="7668091" y="259774"/>
            <a:ext cx="375586" cy="387901"/>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1">
            <a:extLst>
              <a:ext uri="{FF2B5EF4-FFF2-40B4-BE49-F238E27FC236}">
                <a16:creationId xmlns:a16="http://schemas.microsoft.com/office/drawing/2014/main" id="{7C496387-86DB-4E7C-8063-B9192281A1EF}"/>
              </a:ext>
            </a:extLst>
          </p:cNvPr>
          <p:cNvSpPr txBox="1"/>
          <p:nvPr/>
        </p:nvSpPr>
        <p:spPr>
          <a:xfrm>
            <a:off x="5473474" y="6548092"/>
            <a:ext cx="2023993" cy="246221"/>
          </a:xfrm>
          <a:prstGeom prst="rect">
            <a:avLst/>
          </a:prstGeom>
          <a:noFill/>
        </p:spPr>
        <p:txBody>
          <a:bodyPr wrap="square" rtlCol="0">
            <a:spAutoFit/>
          </a:bodyPr>
          <a:lstStyle/>
          <a:p>
            <a:r>
              <a:rPr lang="en-US" sz="1000" dirty="0"/>
              <a:t>Prometheus + Grafana (</a:t>
            </a:r>
            <a:r>
              <a:rPr lang="en-US" sz="1000" dirty="0" err="1"/>
              <a:t>KubeCost</a:t>
            </a:r>
            <a:r>
              <a:rPr lang="en-US" sz="1000" dirty="0"/>
              <a:t>)</a:t>
            </a:r>
            <a:endParaRPr lang="en-DE" sz="1000" dirty="0"/>
          </a:p>
        </p:txBody>
      </p:sp>
      <p:sp>
        <p:nvSpPr>
          <p:cNvPr id="143" name="TextBox 142">
            <a:extLst>
              <a:ext uri="{FF2B5EF4-FFF2-40B4-BE49-F238E27FC236}">
                <a16:creationId xmlns:a16="http://schemas.microsoft.com/office/drawing/2014/main" id="{C286A170-68C4-4647-9BC6-ABB497C181B3}"/>
              </a:ext>
            </a:extLst>
          </p:cNvPr>
          <p:cNvSpPr txBox="1"/>
          <p:nvPr/>
        </p:nvSpPr>
        <p:spPr>
          <a:xfrm>
            <a:off x="7408452" y="6542269"/>
            <a:ext cx="1534782" cy="246221"/>
          </a:xfrm>
          <a:prstGeom prst="rect">
            <a:avLst/>
          </a:prstGeom>
          <a:noFill/>
        </p:spPr>
        <p:txBody>
          <a:bodyPr wrap="square" rtlCol="0">
            <a:spAutoFit/>
          </a:bodyPr>
          <a:lstStyle/>
          <a:p>
            <a:r>
              <a:rPr lang="en-US" sz="1000" dirty="0"/>
              <a:t>Monitor</a:t>
            </a:r>
            <a:endParaRPr lang="en-DE" sz="1000" dirty="0"/>
          </a:p>
        </p:txBody>
      </p:sp>
      <p:sp>
        <p:nvSpPr>
          <p:cNvPr id="145" name="TextBox 144">
            <a:extLst>
              <a:ext uri="{FF2B5EF4-FFF2-40B4-BE49-F238E27FC236}">
                <a16:creationId xmlns:a16="http://schemas.microsoft.com/office/drawing/2014/main" id="{461421D0-809C-4C6F-8D51-3361F72AEC0E}"/>
              </a:ext>
            </a:extLst>
          </p:cNvPr>
          <p:cNvSpPr txBox="1"/>
          <p:nvPr/>
        </p:nvSpPr>
        <p:spPr>
          <a:xfrm>
            <a:off x="8586492" y="6538814"/>
            <a:ext cx="1534782" cy="246221"/>
          </a:xfrm>
          <a:prstGeom prst="rect">
            <a:avLst/>
          </a:prstGeom>
          <a:noFill/>
        </p:spPr>
        <p:txBody>
          <a:bodyPr wrap="square" rtlCol="0">
            <a:spAutoFit/>
          </a:bodyPr>
          <a:lstStyle/>
          <a:p>
            <a:r>
              <a:rPr lang="en-US" sz="1000" dirty="0"/>
              <a:t>Azure Key Vault</a:t>
            </a:r>
            <a:endParaRPr lang="en-DE" sz="1000" dirty="0"/>
          </a:p>
        </p:txBody>
      </p:sp>
      <p:sp>
        <p:nvSpPr>
          <p:cNvPr id="146" name="TextBox 145">
            <a:extLst>
              <a:ext uri="{FF2B5EF4-FFF2-40B4-BE49-F238E27FC236}">
                <a16:creationId xmlns:a16="http://schemas.microsoft.com/office/drawing/2014/main" id="{76604096-4576-4451-953D-4EC0A08D7D2B}"/>
              </a:ext>
            </a:extLst>
          </p:cNvPr>
          <p:cNvSpPr txBox="1"/>
          <p:nvPr/>
        </p:nvSpPr>
        <p:spPr>
          <a:xfrm>
            <a:off x="8005084" y="6507679"/>
            <a:ext cx="1534782" cy="400110"/>
          </a:xfrm>
          <a:prstGeom prst="rect">
            <a:avLst/>
          </a:prstGeom>
          <a:noFill/>
        </p:spPr>
        <p:txBody>
          <a:bodyPr wrap="square" rtlCol="0">
            <a:spAutoFit/>
          </a:bodyPr>
          <a:lstStyle/>
          <a:p>
            <a:r>
              <a:rPr lang="en-US" sz="1000" dirty="0"/>
              <a:t>Log</a:t>
            </a:r>
          </a:p>
          <a:p>
            <a:r>
              <a:rPr lang="en-US" sz="1000" dirty="0"/>
              <a:t>Analytics</a:t>
            </a:r>
            <a:endParaRPr lang="en-DE" sz="1000" dirty="0"/>
          </a:p>
        </p:txBody>
      </p:sp>
      <p:sp>
        <p:nvSpPr>
          <p:cNvPr id="147" name="TextBox 146">
            <a:extLst>
              <a:ext uri="{FF2B5EF4-FFF2-40B4-BE49-F238E27FC236}">
                <a16:creationId xmlns:a16="http://schemas.microsoft.com/office/drawing/2014/main" id="{5EACBEEE-9046-4E75-86E5-8067837330AB}"/>
              </a:ext>
            </a:extLst>
          </p:cNvPr>
          <p:cNvSpPr txBox="1"/>
          <p:nvPr/>
        </p:nvSpPr>
        <p:spPr>
          <a:xfrm>
            <a:off x="7518329" y="571455"/>
            <a:ext cx="661230" cy="246221"/>
          </a:xfrm>
          <a:prstGeom prst="rect">
            <a:avLst/>
          </a:prstGeom>
          <a:noFill/>
        </p:spPr>
        <p:txBody>
          <a:bodyPr wrap="square" rtlCol="0">
            <a:spAutoFit/>
          </a:bodyPr>
          <a:lstStyle/>
          <a:p>
            <a:r>
              <a:rPr lang="en-US" sz="1000" dirty="0"/>
              <a:t>Calcio</a:t>
            </a:r>
            <a:endParaRPr lang="en-DE" sz="1000" dirty="0"/>
          </a:p>
        </p:txBody>
      </p:sp>
      <p:pic>
        <p:nvPicPr>
          <p:cNvPr id="150" name="Picture 2" descr="Announcing Kured, a Kubernetes Reboot Daemon">
            <a:extLst>
              <a:ext uri="{FF2B5EF4-FFF2-40B4-BE49-F238E27FC236}">
                <a16:creationId xmlns:a16="http://schemas.microsoft.com/office/drawing/2014/main" id="{848F7983-258A-4812-A00D-275400FCBA63}"/>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047371" y="5435463"/>
            <a:ext cx="447337" cy="433917"/>
          </a:xfrm>
          <a:prstGeom prst="rect">
            <a:avLst/>
          </a:prstGeom>
          <a:noFill/>
          <a:extLst>
            <a:ext uri="{909E8E84-426E-40DD-AFC4-6F175D3DCCD1}">
              <a14:hiddenFill xmlns:a14="http://schemas.microsoft.com/office/drawing/2010/main">
                <a:solidFill>
                  <a:srgbClr val="FFFFFF"/>
                </a:solidFill>
              </a14:hiddenFill>
            </a:ext>
          </a:extLst>
        </p:spPr>
      </p:pic>
      <p:sp>
        <p:nvSpPr>
          <p:cNvPr id="151" name="TextBox 150">
            <a:extLst>
              <a:ext uri="{FF2B5EF4-FFF2-40B4-BE49-F238E27FC236}">
                <a16:creationId xmlns:a16="http://schemas.microsoft.com/office/drawing/2014/main" id="{9BEF946E-6AD9-469F-BD12-48FE0CAFFEF8}"/>
              </a:ext>
            </a:extLst>
          </p:cNvPr>
          <p:cNvSpPr txBox="1"/>
          <p:nvPr/>
        </p:nvSpPr>
        <p:spPr>
          <a:xfrm>
            <a:off x="5026729" y="5804465"/>
            <a:ext cx="764716" cy="246221"/>
          </a:xfrm>
          <a:prstGeom prst="rect">
            <a:avLst/>
          </a:prstGeom>
          <a:noFill/>
        </p:spPr>
        <p:txBody>
          <a:bodyPr wrap="square" rtlCol="0">
            <a:spAutoFit/>
          </a:bodyPr>
          <a:lstStyle/>
          <a:p>
            <a:r>
              <a:rPr lang="en-US" sz="1000" dirty="0" err="1"/>
              <a:t>Kured</a:t>
            </a:r>
            <a:endParaRPr lang="en-US" sz="1000" dirty="0"/>
          </a:p>
        </p:txBody>
      </p:sp>
    </p:spTree>
    <p:extLst>
      <p:ext uri="{BB962C8B-B14F-4D97-AF65-F5344CB8AC3E}">
        <p14:creationId xmlns:p14="http://schemas.microsoft.com/office/powerpoint/2010/main" val="1617061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9DBB8-F862-E1A8-7EE8-232C20477907}"/>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790784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3514705"/>
            <a:ext cx="6472474" cy="565091"/>
          </a:xfrm>
        </p:spPr>
        <p:txBody>
          <a:bodyPr/>
          <a:lstStyle/>
          <a:p>
            <a:r>
              <a:rPr lang="en-US" dirty="0"/>
              <a:t>AKS Deployment Scenario</a:t>
            </a:r>
          </a:p>
        </p:txBody>
      </p:sp>
    </p:spTree>
    <p:extLst>
      <p:ext uri="{BB962C8B-B14F-4D97-AF65-F5344CB8AC3E}">
        <p14:creationId xmlns:p14="http://schemas.microsoft.com/office/powerpoint/2010/main" val="192824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a:xfrm>
            <a:off x="236641" y="207719"/>
            <a:ext cx="11222610" cy="515443"/>
          </a:xfrm>
        </p:spPr>
        <p:txBody>
          <a:bodyPr/>
          <a:lstStyle/>
          <a:p>
            <a:r>
              <a:rPr lang="en-US" dirty="0"/>
              <a:t>A Scenario for AKS Deployment</a:t>
            </a:r>
          </a:p>
        </p:txBody>
      </p:sp>
      <p:sp>
        <p:nvSpPr>
          <p:cNvPr id="7" name="TextBox 6">
            <a:extLst>
              <a:ext uri="{FF2B5EF4-FFF2-40B4-BE49-F238E27FC236}">
                <a16:creationId xmlns:a16="http://schemas.microsoft.com/office/drawing/2014/main" id="{AC439D7B-2951-3781-3399-53F3D758178D}"/>
              </a:ext>
            </a:extLst>
          </p:cNvPr>
          <p:cNvSpPr txBox="1"/>
          <p:nvPr/>
        </p:nvSpPr>
        <p:spPr>
          <a:xfrm>
            <a:off x="395654" y="1143000"/>
            <a:ext cx="11222610" cy="646331"/>
          </a:xfrm>
          <a:prstGeom prst="rect">
            <a:avLst/>
          </a:prstGeom>
          <a:noFill/>
        </p:spPr>
        <p:txBody>
          <a:bodyPr wrap="square" rtlCol="0">
            <a:spAutoFit/>
          </a:bodyPr>
          <a:lstStyle/>
          <a:p>
            <a:r>
              <a:rPr lang="en-US" dirty="0" err="1"/>
              <a:t>Abc</a:t>
            </a:r>
            <a:r>
              <a:rPr lang="en-US" dirty="0"/>
              <a:t> Ltd , already using Azure and details is here </a:t>
            </a:r>
          </a:p>
          <a:p>
            <a:r>
              <a:rPr lang="en-US" dirty="0"/>
              <a:t>	</a:t>
            </a:r>
          </a:p>
        </p:txBody>
      </p:sp>
      <p:sp>
        <p:nvSpPr>
          <p:cNvPr id="8" name="Rectangle 7">
            <a:extLst>
              <a:ext uri="{FF2B5EF4-FFF2-40B4-BE49-F238E27FC236}">
                <a16:creationId xmlns:a16="http://schemas.microsoft.com/office/drawing/2014/main" id="{DCEB2460-2B9E-8D00-E24B-2C8EB82A2874}"/>
              </a:ext>
            </a:extLst>
          </p:cNvPr>
          <p:cNvSpPr/>
          <p:nvPr/>
        </p:nvSpPr>
        <p:spPr>
          <a:xfrm>
            <a:off x="1213338" y="1989307"/>
            <a:ext cx="414117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Application (Management Group)</a:t>
            </a:r>
          </a:p>
        </p:txBody>
      </p:sp>
      <p:sp>
        <p:nvSpPr>
          <p:cNvPr id="9" name="Rectangle 8">
            <a:extLst>
              <a:ext uri="{FF2B5EF4-FFF2-40B4-BE49-F238E27FC236}">
                <a16:creationId xmlns:a16="http://schemas.microsoft.com/office/drawing/2014/main" id="{7D92E68A-BDC8-C483-7F69-8139B34377B1}"/>
              </a:ext>
            </a:extLst>
          </p:cNvPr>
          <p:cNvSpPr/>
          <p:nvPr/>
        </p:nvSpPr>
        <p:spPr>
          <a:xfrm>
            <a:off x="6438898" y="1989307"/>
            <a:ext cx="4478217"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Appliances  (Management Group)</a:t>
            </a:r>
          </a:p>
        </p:txBody>
      </p:sp>
      <p:pic>
        <p:nvPicPr>
          <p:cNvPr id="10" name="Picture 9">
            <a:extLst>
              <a:ext uri="{FF2B5EF4-FFF2-40B4-BE49-F238E27FC236}">
                <a16:creationId xmlns:a16="http://schemas.microsoft.com/office/drawing/2014/main" id="{173F0EA3-F741-5F0B-0675-F986B14FFF72}"/>
              </a:ext>
            </a:extLst>
          </p:cNvPr>
          <p:cNvPicPr>
            <a:picLocks noChangeAspect="1"/>
          </p:cNvPicPr>
          <p:nvPr/>
        </p:nvPicPr>
        <p:blipFill>
          <a:blip r:embed="rId2"/>
          <a:stretch>
            <a:fillRect/>
          </a:stretch>
        </p:blipFill>
        <p:spPr>
          <a:xfrm>
            <a:off x="1362807" y="3615690"/>
            <a:ext cx="885825" cy="843108"/>
          </a:xfrm>
          <a:prstGeom prst="rect">
            <a:avLst/>
          </a:prstGeom>
        </p:spPr>
      </p:pic>
      <p:pic>
        <p:nvPicPr>
          <p:cNvPr id="11" name="Picture 10">
            <a:extLst>
              <a:ext uri="{FF2B5EF4-FFF2-40B4-BE49-F238E27FC236}">
                <a16:creationId xmlns:a16="http://schemas.microsoft.com/office/drawing/2014/main" id="{4FAD2A6C-94F0-06CC-2327-4B14D0BBD023}"/>
              </a:ext>
            </a:extLst>
          </p:cNvPr>
          <p:cNvPicPr>
            <a:picLocks noChangeAspect="1"/>
          </p:cNvPicPr>
          <p:nvPr/>
        </p:nvPicPr>
        <p:blipFill>
          <a:blip r:embed="rId2"/>
          <a:stretch>
            <a:fillRect/>
          </a:stretch>
        </p:blipFill>
        <p:spPr>
          <a:xfrm>
            <a:off x="4152899" y="3615690"/>
            <a:ext cx="885825" cy="843108"/>
          </a:xfrm>
          <a:prstGeom prst="rect">
            <a:avLst/>
          </a:prstGeom>
        </p:spPr>
      </p:pic>
      <p:pic>
        <p:nvPicPr>
          <p:cNvPr id="12" name="Picture 11">
            <a:extLst>
              <a:ext uri="{FF2B5EF4-FFF2-40B4-BE49-F238E27FC236}">
                <a16:creationId xmlns:a16="http://schemas.microsoft.com/office/drawing/2014/main" id="{79AE8169-7D5A-F29A-CC25-280515CA7711}"/>
              </a:ext>
            </a:extLst>
          </p:cNvPr>
          <p:cNvPicPr>
            <a:picLocks noChangeAspect="1"/>
          </p:cNvPicPr>
          <p:nvPr/>
        </p:nvPicPr>
        <p:blipFill>
          <a:blip r:embed="rId2"/>
          <a:stretch>
            <a:fillRect/>
          </a:stretch>
        </p:blipFill>
        <p:spPr>
          <a:xfrm>
            <a:off x="6438898" y="3615690"/>
            <a:ext cx="885825" cy="843108"/>
          </a:xfrm>
          <a:prstGeom prst="rect">
            <a:avLst/>
          </a:prstGeom>
        </p:spPr>
      </p:pic>
      <p:pic>
        <p:nvPicPr>
          <p:cNvPr id="13" name="Picture 12">
            <a:extLst>
              <a:ext uri="{FF2B5EF4-FFF2-40B4-BE49-F238E27FC236}">
                <a16:creationId xmlns:a16="http://schemas.microsoft.com/office/drawing/2014/main" id="{FC8748AD-A6E7-7C76-A5DF-AC3BC11FA113}"/>
              </a:ext>
            </a:extLst>
          </p:cNvPr>
          <p:cNvPicPr>
            <a:picLocks noChangeAspect="1"/>
          </p:cNvPicPr>
          <p:nvPr/>
        </p:nvPicPr>
        <p:blipFill>
          <a:blip r:embed="rId2"/>
          <a:stretch>
            <a:fillRect/>
          </a:stretch>
        </p:blipFill>
        <p:spPr>
          <a:xfrm>
            <a:off x="9281010" y="3615690"/>
            <a:ext cx="885825" cy="843108"/>
          </a:xfrm>
          <a:prstGeom prst="rect">
            <a:avLst/>
          </a:prstGeom>
        </p:spPr>
      </p:pic>
      <p:sp>
        <p:nvSpPr>
          <p:cNvPr id="15" name="TextBox 14">
            <a:extLst>
              <a:ext uri="{FF2B5EF4-FFF2-40B4-BE49-F238E27FC236}">
                <a16:creationId xmlns:a16="http://schemas.microsoft.com/office/drawing/2014/main" id="{A385760B-1308-3C73-E8B0-1E1890C74351}"/>
              </a:ext>
            </a:extLst>
          </p:cNvPr>
          <p:cNvSpPr txBox="1"/>
          <p:nvPr/>
        </p:nvSpPr>
        <p:spPr>
          <a:xfrm>
            <a:off x="985286" y="4563208"/>
            <a:ext cx="1640866" cy="646331"/>
          </a:xfrm>
          <a:prstGeom prst="rect">
            <a:avLst/>
          </a:prstGeom>
          <a:noFill/>
        </p:spPr>
        <p:txBody>
          <a:bodyPr wrap="square" rtlCol="0">
            <a:spAutoFit/>
          </a:bodyPr>
          <a:lstStyle/>
          <a:p>
            <a:r>
              <a:rPr lang="en-US" dirty="0"/>
              <a:t>Desktop App (Subscription)</a:t>
            </a:r>
          </a:p>
        </p:txBody>
      </p:sp>
      <p:sp>
        <p:nvSpPr>
          <p:cNvPr id="16" name="TextBox 15">
            <a:extLst>
              <a:ext uri="{FF2B5EF4-FFF2-40B4-BE49-F238E27FC236}">
                <a16:creationId xmlns:a16="http://schemas.microsoft.com/office/drawing/2014/main" id="{EF3C0F8C-0201-C383-B946-6070A60AA607}"/>
              </a:ext>
            </a:extLst>
          </p:cNvPr>
          <p:cNvSpPr txBox="1"/>
          <p:nvPr/>
        </p:nvSpPr>
        <p:spPr>
          <a:xfrm>
            <a:off x="3764206" y="4563208"/>
            <a:ext cx="1913427" cy="646331"/>
          </a:xfrm>
          <a:prstGeom prst="rect">
            <a:avLst/>
          </a:prstGeom>
          <a:noFill/>
        </p:spPr>
        <p:txBody>
          <a:bodyPr wrap="square" rtlCol="0">
            <a:spAutoFit/>
          </a:bodyPr>
          <a:lstStyle/>
          <a:p>
            <a:r>
              <a:rPr lang="en-US" dirty="0"/>
              <a:t>Customer  App (Subscription)</a:t>
            </a:r>
          </a:p>
        </p:txBody>
      </p:sp>
      <p:sp>
        <p:nvSpPr>
          <p:cNvPr id="17" name="TextBox 16">
            <a:extLst>
              <a:ext uri="{FF2B5EF4-FFF2-40B4-BE49-F238E27FC236}">
                <a16:creationId xmlns:a16="http://schemas.microsoft.com/office/drawing/2014/main" id="{D8723D09-EA39-7EAD-264D-CBF68ED1BD57}"/>
              </a:ext>
            </a:extLst>
          </p:cNvPr>
          <p:cNvSpPr txBox="1"/>
          <p:nvPr/>
        </p:nvSpPr>
        <p:spPr>
          <a:xfrm>
            <a:off x="6096000" y="4524450"/>
            <a:ext cx="2089638" cy="369332"/>
          </a:xfrm>
          <a:prstGeom prst="rect">
            <a:avLst/>
          </a:prstGeom>
          <a:noFill/>
        </p:spPr>
        <p:txBody>
          <a:bodyPr wrap="square" rtlCol="0">
            <a:spAutoFit/>
          </a:bodyPr>
          <a:lstStyle/>
          <a:p>
            <a:r>
              <a:rPr lang="en-US" dirty="0"/>
              <a:t>IOT(Subscription)</a:t>
            </a:r>
          </a:p>
        </p:txBody>
      </p:sp>
      <p:sp>
        <p:nvSpPr>
          <p:cNvPr id="18" name="TextBox 17">
            <a:extLst>
              <a:ext uri="{FF2B5EF4-FFF2-40B4-BE49-F238E27FC236}">
                <a16:creationId xmlns:a16="http://schemas.microsoft.com/office/drawing/2014/main" id="{E1A5B2C6-538A-5C6F-D496-758CA98D4925}"/>
              </a:ext>
            </a:extLst>
          </p:cNvPr>
          <p:cNvSpPr txBox="1"/>
          <p:nvPr/>
        </p:nvSpPr>
        <p:spPr>
          <a:xfrm>
            <a:off x="9022372" y="4563208"/>
            <a:ext cx="2595892" cy="369332"/>
          </a:xfrm>
          <a:prstGeom prst="rect">
            <a:avLst/>
          </a:prstGeom>
          <a:noFill/>
        </p:spPr>
        <p:txBody>
          <a:bodyPr wrap="square" rtlCol="0">
            <a:spAutoFit/>
          </a:bodyPr>
          <a:lstStyle/>
          <a:p>
            <a:r>
              <a:rPr lang="en-US" dirty="0"/>
              <a:t>Mobile(Subscription)</a:t>
            </a:r>
          </a:p>
        </p:txBody>
      </p:sp>
    </p:spTree>
    <p:extLst>
      <p:ext uri="{BB962C8B-B14F-4D97-AF65-F5344CB8AC3E}">
        <p14:creationId xmlns:p14="http://schemas.microsoft.com/office/powerpoint/2010/main" val="376315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a:xfrm>
            <a:off x="236641" y="207719"/>
            <a:ext cx="11222610" cy="515443"/>
          </a:xfrm>
        </p:spPr>
        <p:txBody>
          <a:bodyPr/>
          <a:lstStyle/>
          <a:p>
            <a:r>
              <a:rPr lang="en-US" dirty="0"/>
              <a:t>A Scenario for AKS Deployment</a:t>
            </a:r>
          </a:p>
        </p:txBody>
      </p:sp>
      <p:sp>
        <p:nvSpPr>
          <p:cNvPr id="7" name="TextBox 6">
            <a:extLst>
              <a:ext uri="{FF2B5EF4-FFF2-40B4-BE49-F238E27FC236}">
                <a16:creationId xmlns:a16="http://schemas.microsoft.com/office/drawing/2014/main" id="{AC439D7B-2951-3781-3399-53F3D758178D}"/>
              </a:ext>
            </a:extLst>
          </p:cNvPr>
          <p:cNvSpPr txBox="1"/>
          <p:nvPr/>
        </p:nvSpPr>
        <p:spPr>
          <a:xfrm>
            <a:off x="307731" y="888023"/>
            <a:ext cx="11222610" cy="646331"/>
          </a:xfrm>
          <a:prstGeom prst="rect">
            <a:avLst/>
          </a:prstGeom>
          <a:noFill/>
        </p:spPr>
        <p:txBody>
          <a:bodyPr wrap="square" rtlCol="0">
            <a:spAutoFit/>
          </a:bodyPr>
          <a:lstStyle/>
          <a:p>
            <a:r>
              <a:rPr lang="en-US" dirty="0" err="1"/>
              <a:t>Abc</a:t>
            </a:r>
            <a:r>
              <a:rPr lang="en-US" dirty="0"/>
              <a:t> Ltd , already using Azure and details is here </a:t>
            </a:r>
          </a:p>
          <a:p>
            <a:r>
              <a:rPr lang="en-US" dirty="0"/>
              <a:t>	</a:t>
            </a:r>
          </a:p>
        </p:txBody>
      </p:sp>
      <p:pic>
        <p:nvPicPr>
          <p:cNvPr id="11" name="Picture 10">
            <a:extLst>
              <a:ext uri="{FF2B5EF4-FFF2-40B4-BE49-F238E27FC236}">
                <a16:creationId xmlns:a16="http://schemas.microsoft.com/office/drawing/2014/main" id="{4FAD2A6C-94F0-06CC-2327-4B14D0BBD023}"/>
              </a:ext>
            </a:extLst>
          </p:cNvPr>
          <p:cNvPicPr>
            <a:picLocks noChangeAspect="1"/>
          </p:cNvPicPr>
          <p:nvPr/>
        </p:nvPicPr>
        <p:blipFill>
          <a:blip r:embed="rId3"/>
          <a:stretch>
            <a:fillRect/>
          </a:stretch>
        </p:blipFill>
        <p:spPr>
          <a:xfrm>
            <a:off x="4401099" y="1277661"/>
            <a:ext cx="885825" cy="843108"/>
          </a:xfrm>
          <a:prstGeom prst="rect">
            <a:avLst/>
          </a:prstGeom>
        </p:spPr>
      </p:pic>
      <p:sp>
        <p:nvSpPr>
          <p:cNvPr id="16" name="TextBox 15">
            <a:extLst>
              <a:ext uri="{FF2B5EF4-FFF2-40B4-BE49-F238E27FC236}">
                <a16:creationId xmlns:a16="http://schemas.microsoft.com/office/drawing/2014/main" id="{EF3C0F8C-0201-C383-B946-6070A60AA607}"/>
              </a:ext>
            </a:extLst>
          </p:cNvPr>
          <p:cNvSpPr txBox="1"/>
          <p:nvPr/>
        </p:nvSpPr>
        <p:spPr>
          <a:xfrm>
            <a:off x="5139286" y="1277661"/>
            <a:ext cx="1913427" cy="646331"/>
          </a:xfrm>
          <a:prstGeom prst="rect">
            <a:avLst/>
          </a:prstGeom>
          <a:noFill/>
        </p:spPr>
        <p:txBody>
          <a:bodyPr wrap="square" rtlCol="0">
            <a:spAutoFit/>
          </a:bodyPr>
          <a:lstStyle/>
          <a:p>
            <a:r>
              <a:rPr lang="en-US" dirty="0"/>
              <a:t>Customer  App (Subscription)</a:t>
            </a:r>
          </a:p>
        </p:txBody>
      </p:sp>
      <p:sp>
        <p:nvSpPr>
          <p:cNvPr id="2" name="Rectangle 1">
            <a:extLst>
              <a:ext uri="{FF2B5EF4-FFF2-40B4-BE49-F238E27FC236}">
                <a16:creationId xmlns:a16="http://schemas.microsoft.com/office/drawing/2014/main" id="{F84B4BFB-3ACE-EAA4-A34C-44597FDD0796}"/>
              </a:ext>
            </a:extLst>
          </p:cNvPr>
          <p:cNvSpPr/>
          <p:nvPr/>
        </p:nvSpPr>
        <p:spPr>
          <a:xfrm>
            <a:off x="7359775" y="2538015"/>
            <a:ext cx="949569" cy="3400108"/>
          </a:xfrm>
          <a:prstGeom prst="rect">
            <a:avLst/>
          </a:prstGeom>
          <a:solidFill>
            <a:schemeClr val="bg1"/>
          </a:solidFill>
          <a:ln cmpd="db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E3A8D6-39B1-435A-FC50-192A49311CA0}"/>
              </a:ext>
            </a:extLst>
          </p:cNvPr>
          <p:cNvPicPr>
            <a:picLocks noChangeAspect="1"/>
          </p:cNvPicPr>
          <p:nvPr/>
        </p:nvPicPr>
        <p:blipFill>
          <a:blip r:embed="rId4"/>
          <a:stretch>
            <a:fillRect/>
          </a:stretch>
        </p:blipFill>
        <p:spPr>
          <a:xfrm>
            <a:off x="7583543" y="2832353"/>
            <a:ext cx="502034" cy="502034"/>
          </a:xfrm>
          <a:prstGeom prst="rect">
            <a:avLst/>
          </a:prstGeom>
        </p:spPr>
      </p:pic>
      <p:pic>
        <p:nvPicPr>
          <p:cNvPr id="1026" name="Picture 2" descr="VPN Gateway Microsoft Azure Mono, 56% OFF">
            <a:extLst>
              <a:ext uri="{FF2B5EF4-FFF2-40B4-BE49-F238E27FC236}">
                <a16:creationId xmlns:a16="http://schemas.microsoft.com/office/drawing/2014/main" id="{A24BE530-505F-91BF-4263-666400FA37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6019" y="3983508"/>
            <a:ext cx="502034" cy="5737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3627428-38D1-5B94-934E-3B145092A4A1}"/>
              </a:ext>
            </a:extLst>
          </p:cNvPr>
          <p:cNvPicPr>
            <a:picLocks noChangeAspect="1"/>
          </p:cNvPicPr>
          <p:nvPr/>
        </p:nvPicPr>
        <p:blipFill>
          <a:blip r:embed="rId6"/>
          <a:stretch>
            <a:fillRect/>
          </a:stretch>
        </p:blipFill>
        <p:spPr>
          <a:xfrm>
            <a:off x="7300223" y="3429000"/>
            <a:ext cx="1092863" cy="573753"/>
          </a:xfrm>
          <a:prstGeom prst="rect">
            <a:avLst/>
          </a:prstGeom>
        </p:spPr>
      </p:pic>
      <p:sp>
        <p:nvSpPr>
          <p:cNvPr id="6" name="Rectangle 5">
            <a:extLst>
              <a:ext uri="{FF2B5EF4-FFF2-40B4-BE49-F238E27FC236}">
                <a16:creationId xmlns:a16="http://schemas.microsoft.com/office/drawing/2014/main" id="{88A0C632-51AA-541F-918E-98A2E12E922C}"/>
              </a:ext>
            </a:extLst>
          </p:cNvPr>
          <p:cNvSpPr/>
          <p:nvPr/>
        </p:nvSpPr>
        <p:spPr>
          <a:xfrm>
            <a:off x="1176465" y="2510408"/>
            <a:ext cx="5429483" cy="3297310"/>
          </a:xfrm>
          <a:prstGeom prst="rect">
            <a:avLst/>
          </a:prstGeom>
          <a:solidFill>
            <a:schemeClr val="bg1"/>
          </a:solidFill>
          <a:ln cmpd="db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5B7FBEBE-B4E1-846B-44C4-6F5A3DB2D0BE}"/>
              </a:ext>
            </a:extLst>
          </p:cNvPr>
          <p:cNvPicPr>
            <a:picLocks noChangeAspect="1"/>
          </p:cNvPicPr>
          <p:nvPr/>
        </p:nvPicPr>
        <p:blipFill>
          <a:blip r:embed="rId7"/>
          <a:stretch>
            <a:fillRect/>
          </a:stretch>
        </p:blipFill>
        <p:spPr>
          <a:xfrm>
            <a:off x="5128185" y="2933678"/>
            <a:ext cx="719761" cy="719761"/>
          </a:xfrm>
          <a:prstGeom prst="rect">
            <a:avLst/>
          </a:prstGeom>
        </p:spPr>
      </p:pic>
      <p:pic>
        <p:nvPicPr>
          <p:cNvPr id="19" name="Picture 18">
            <a:extLst>
              <a:ext uri="{FF2B5EF4-FFF2-40B4-BE49-F238E27FC236}">
                <a16:creationId xmlns:a16="http://schemas.microsoft.com/office/drawing/2014/main" id="{16ABBAAA-2032-501F-82AA-68CE9EA9CE32}"/>
              </a:ext>
            </a:extLst>
          </p:cNvPr>
          <p:cNvPicPr>
            <a:picLocks noChangeAspect="1"/>
          </p:cNvPicPr>
          <p:nvPr/>
        </p:nvPicPr>
        <p:blipFill>
          <a:blip r:embed="rId8"/>
          <a:stretch>
            <a:fillRect/>
          </a:stretch>
        </p:blipFill>
        <p:spPr>
          <a:xfrm>
            <a:off x="2830634" y="3587920"/>
            <a:ext cx="949570" cy="949570"/>
          </a:xfrm>
          <a:prstGeom prst="rect">
            <a:avLst/>
          </a:prstGeom>
        </p:spPr>
      </p:pic>
      <p:pic>
        <p:nvPicPr>
          <p:cNvPr id="1028" name="Picture 4" descr="Azure Application Insights. Introduce and Practice | by LAI TOCA | Medium">
            <a:extLst>
              <a:ext uri="{FF2B5EF4-FFF2-40B4-BE49-F238E27FC236}">
                <a16:creationId xmlns:a16="http://schemas.microsoft.com/office/drawing/2014/main" id="{2D923A4B-83A9-BEE4-9EAC-9AA2693E34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23000" y="4525767"/>
            <a:ext cx="1821289" cy="80770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F98CFA87-B17B-F035-35F1-817858FB1AF7}"/>
              </a:ext>
            </a:extLst>
          </p:cNvPr>
          <p:cNvPicPr>
            <a:picLocks noChangeAspect="1"/>
          </p:cNvPicPr>
          <p:nvPr/>
        </p:nvPicPr>
        <p:blipFill>
          <a:blip r:embed="rId10"/>
          <a:stretch>
            <a:fillRect/>
          </a:stretch>
        </p:blipFill>
        <p:spPr>
          <a:xfrm>
            <a:off x="10378164" y="3729840"/>
            <a:ext cx="1081087" cy="1081087"/>
          </a:xfrm>
          <a:prstGeom prst="rect">
            <a:avLst/>
          </a:prstGeom>
        </p:spPr>
      </p:pic>
      <p:cxnSp>
        <p:nvCxnSpPr>
          <p:cNvPr id="22" name="Straight Connector 21">
            <a:extLst>
              <a:ext uri="{FF2B5EF4-FFF2-40B4-BE49-F238E27FC236}">
                <a16:creationId xmlns:a16="http://schemas.microsoft.com/office/drawing/2014/main" id="{A2DE314B-59FF-B64C-0FDF-D73C60F3BEEF}"/>
              </a:ext>
            </a:extLst>
          </p:cNvPr>
          <p:cNvCxnSpPr>
            <a:stCxn id="1026" idx="3"/>
          </p:cNvCxnSpPr>
          <p:nvPr/>
        </p:nvCxnSpPr>
        <p:spPr>
          <a:xfrm>
            <a:off x="8138053" y="4270385"/>
            <a:ext cx="2237207" cy="1971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6609C299-4704-A821-4B92-7DCF3F5E6270}"/>
              </a:ext>
            </a:extLst>
          </p:cNvPr>
          <p:cNvSpPr txBox="1"/>
          <p:nvPr/>
        </p:nvSpPr>
        <p:spPr>
          <a:xfrm>
            <a:off x="9223394" y="3621626"/>
            <a:ext cx="630301" cy="369332"/>
          </a:xfrm>
          <a:prstGeom prst="rect">
            <a:avLst/>
          </a:prstGeom>
          <a:noFill/>
        </p:spPr>
        <p:txBody>
          <a:bodyPr wrap="none" rtlCol="0">
            <a:spAutoFit/>
          </a:bodyPr>
          <a:lstStyle/>
          <a:p>
            <a:r>
              <a:rPr lang="en-US" dirty="0"/>
              <a:t>VPN</a:t>
            </a:r>
          </a:p>
        </p:txBody>
      </p:sp>
      <p:pic>
        <p:nvPicPr>
          <p:cNvPr id="24" name="Picture 23">
            <a:extLst>
              <a:ext uri="{FF2B5EF4-FFF2-40B4-BE49-F238E27FC236}">
                <a16:creationId xmlns:a16="http://schemas.microsoft.com/office/drawing/2014/main" id="{C1687286-E508-06D5-FB64-A5907B85E9A0}"/>
              </a:ext>
            </a:extLst>
          </p:cNvPr>
          <p:cNvPicPr>
            <a:picLocks noChangeAspect="1"/>
          </p:cNvPicPr>
          <p:nvPr/>
        </p:nvPicPr>
        <p:blipFill>
          <a:blip r:embed="rId11"/>
          <a:stretch>
            <a:fillRect/>
          </a:stretch>
        </p:blipFill>
        <p:spPr>
          <a:xfrm>
            <a:off x="2459567" y="2845777"/>
            <a:ext cx="674077" cy="674077"/>
          </a:xfrm>
          <a:prstGeom prst="rect">
            <a:avLst/>
          </a:prstGeom>
        </p:spPr>
      </p:pic>
      <p:pic>
        <p:nvPicPr>
          <p:cNvPr id="25" name="Picture 24">
            <a:extLst>
              <a:ext uri="{FF2B5EF4-FFF2-40B4-BE49-F238E27FC236}">
                <a16:creationId xmlns:a16="http://schemas.microsoft.com/office/drawing/2014/main" id="{6D242F0F-BB08-1EA0-DA87-EBF3A0285AF3}"/>
              </a:ext>
            </a:extLst>
          </p:cNvPr>
          <p:cNvPicPr>
            <a:picLocks noChangeAspect="1"/>
          </p:cNvPicPr>
          <p:nvPr/>
        </p:nvPicPr>
        <p:blipFill>
          <a:blip r:embed="rId11"/>
          <a:stretch>
            <a:fillRect/>
          </a:stretch>
        </p:blipFill>
        <p:spPr>
          <a:xfrm>
            <a:off x="3197595" y="2861896"/>
            <a:ext cx="674077" cy="674077"/>
          </a:xfrm>
          <a:prstGeom prst="rect">
            <a:avLst/>
          </a:prstGeom>
        </p:spPr>
      </p:pic>
      <p:sp>
        <p:nvSpPr>
          <p:cNvPr id="27" name="Rectangle 26">
            <a:extLst>
              <a:ext uri="{FF2B5EF4-FFF2-40B4-BE49-F238E27FC236}">
                <a16:creationId xmlns:a16="http://schemas.microsoft.com/office/drawing/2014/main" id="{1E3ABB9D-099F-705B-36E4-CC89320CF3FD}"/>
              </a:ext>
            </a:extLst>
          </p:cNvPr>
          <p:cNvSpPr/>
          <p:nvPr/>
        </p:nvSpPr>
        <p:spPr>
          <a:xfrm>
            <a:off x="2347546" y="2842125"/>
            <a:ext cx="1902263" cy="16953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06D518D-6E70-70A0-1D2E-01DA1146ABD0}"/>
              </a:ext>
            </a:extLst>
          </p:cNvPr>
          <p:cNvSpPr/>
          <p:nvPr/>
        </p:nvSpPr>
        <p:spPr>
          <a:xfrm>
            <a:off x="4492029" y="2861896"/>
            <a:ext cx="1902263" cy="16953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B76C0CB-510F-4815-844E-9CD6C9A0F8C7}"/>
              </a:ext>
            </a:extLst>
          </p:cNvPr>
          <p:cNvSpPr/>
          <p:nvPr/>
        </p:nvSpPr>
        <p:spPr>
          <a:xfrm>
            <a:off x="7489414" y="2768094"/>
            <a:ext cx="713810" cy="1842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270FFA63-5279-8E40-F080-4C1EC457D4DC}"/>
              </a:ext>
            </a:extLst>
          </p:cNvPr>
          <p:cNvPicPr>
            <a:picLocks noChangeAspect="1"/>
          </p:cNvPicPr>
          <p:nvPr/>
        </p:nvPicPr>
        <p:blipFill>
          <a:blip r:embed="rId12"/>
          <a:stretch>
            <a:fillRect/>
          </a:stretch>
        </p:blipFill>
        <p:spPr>
          <a:xfrm>
            <a:off x="7211986" y="4940750"/>
            <a:ext cx="1181100" cy="620078"/>
          </a:xfrm>
          <a:prstGeom prst="rect">
            <a:avLst/>
          </a:prstGeom>
        </p:spPr>
      </p:pic>
      <p:sp>
        <p:nvSpPr>
          <p:cNvPr id="32" name="Rectangle 31">
            <a:extLst>
              <a:ext uri="{FF2B5EF4-FFF2-40B4-BE49-F238E27FC236}">
                <a16:creationId xmlns:a16="http://schemas.microsoft.com/office/drawing/2014/main" id="{C496889D-6A4E-30B5-DC39-23BEE9C5741A}"/>
              </a:ext>
            </a:extLst>
          </p:cNvPr>
          <p:cNvSpPr/>
          <p:nvPr/>
        </p:nvSpPr>
        <p:spPr>
          <a:xfrm>
            <a:off x="7489414" y="4674991"/>
            <a:ext cx="754527" cy="10114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2A05C09-A959-BC9E-79EF-A1C966FC7502}"/>
              </a:ext>
            </a:extLst>
          </p:cNvPr>
          <p:cNvSpPr txBox="1"/>
          <p:nvPr/>
        </p:nvSpPr>
        <p:spPr>
          <a:xfrm>
            <a:off x="5013718" y="2564562"/>
            <a:ext cx="966931" cy="261610"/>
          </a:xfrm>
          <a:prstGeom prst="rect">
            <a:avLst/>
          </a:prstGeom>
          <a:noFill/>
        </p:spPr>
        <p:txBody>
          <a:bodyPr wrap="none" rtlCol="0">
            <a:spAutoFit/>
          </a:bodyPr>
          <a:lstStyle/>
          <a:p>
            <a:r>
              <a:rPr lang="en-US" sz="1100" b="1" dirty="0">
                <a:solidFill>
                  <a:srgbClr val="FF0000"/>
                </a:solidFill>
              </a:rPr>
              <a:t>App Subnet</a:t>
            </a:r>
          </a:p>
        </p:txBody>
      </p:sp>
      <p:sp>
        <p:nvSpPr>
          <p:cNvPr id="34" name="TextBox 33">
            <a:extLst>
              <a:ext uri="{FF2B5EF4-FFF2-40B4-BE49-F238E27FC236}">
                <a16:creationId xmlns:a16="http://schemas.microsoft.com/office/drawing/2014/main" id="{E1D0987D-4AC9-A78F-3722-6EB06C88CC10}"/>
              </a:ext>
            </a:extLst>
          </p:cNvPr>
          <p:cNvSpPr txBox="1"/>
          <p:nvPr/>
        </p:nvSpPr>
        <p:spPr>
          <a:xfrm>
            <a:off x="2527545" y="2559101"/>
            <a:ext cx="1391150" cy="276999"/>
          </a:xfrm>
          <a:prstGeom prst="rect">
            <a:avLst/>
          </a:prstGeom>
          <a:noFill/>
        </p:spPr>
        <p:txBody>
          <a:bodyPr wrap="none" rtlCol="0">
            <a:spAutoFit/>
          </a:bodyPr>
          <a:lstStyle/>
          <a:p>
            <a:r>
              <a:rPr lang="en-US" sz="1200" b="1" dirty="0">
                <a:solidFill>
                  <a:srgbClr val="FF0000"/>
                </a:solidFill>
              </a:rPr>
              <a:t>Backend  Subnet</a:t>
            </a:r>
          </a:p>
        </p:txBody>
      </p:sp>
      <p:sp>
        <p:nvSpPr>
          <p:cNvPr id="35" name="TextBox 34">
            <a:extLst>
              <a:ext uri="{FF2B5EF4-FFF2-40B4-BE49-F238E27FC236}">
                <a16:creationId xmlns:a16="http://schemas.microsoft.com/office/drawing/2014/main" id="{71AA8F2F-8959-3792-CCF9-FC6BF979D911}"/>
              </a:ext>
            </a:extLst>
          </p:cNvPr>
          <p:cNvSpPr txBox="1"/>
          <p:nvPr/>
        </p:nvSpPr>
        <p:spPr>
          <a:xfrm>
            <a:off x="4844011" y="5843442"/>
            <a:ext cx="1315488" cy="369332"/>
          </a:xfrm>
          <a:prstGeom prst="rect">
            <a:avLst/>
          </a:prstGeom>
          <a:noFill/>
        </p:spPr>
        <p:txBody>
          <a:bodyPr wrap="none" rtlCol="0">
            <a:spAutoFit/>
          </a:bodyPr>
          <a:lstStyle/>
          <a:p>
            <a:r>
              <a:rPr lang="en-US" b="1" dirty="0"/>
              <a:t>Prod </a:t>
            </a:r>
            <a:r>
              <a:rPr lang="en-US" b="1" dirty="0" err="1"/>
              <a:t>VNet</a:t>
            </a:r>
            <a:endParaRPr lang="en-US" b="1" dirty="0"/>
          </a:p>
        </p:txBody>
      </p:sp>
      <p:sp>
        <p:nvSpPr>
          <p:cNvPr id="36" name="TextBox 35">
            <a:extLst>
              <a:ext uri="{FF2B5EF4-FFF2-40B4-BE49-F238E27FC236}">
                <a16:creationId xmlns:a16="http://schemas.microsoft.com/office/drawing/2014/main" id="{44F802FC-D7F3-8668-62BF-61494BB1A41E}"/>
              </a:ext>
            </a:extLst>
          </p:cNvPr>
          <p:cNvSpPr txBox="1"/>
          <p:nvPr/>
        </p:nvSpPr>
        <p:spPr>
          <a:xfrm>
            <a:off x="7052713" y="5938123"/>
            <a:ext cx="1743234" cy="369332"/>
          </a:xfrm>
          <a:prstGeom prst="rect">
            <a:avLst/>
          </a:prstGeom>
          <a:noFill/>
        </p:spPr>
        <p:txBody>
          <a:bodyPr wrap="none" rtlCol="0">
            <a:spAutoFit/>
          </a:bodyPr>
          <a:lstStyle/>
          <a:p>
            <a:r>
              <a:rPr lang="en-US" b="1" dirty="0"/>
              <a:t>Network </a:t>
            </a:r>
            <a:r>
              <a:rPr lang="en-US" b="1" dirty="0" err="1"/>
              <a:t>VNet</a:t>
            </a:r>
            <a:endParaRPr lang="en-US" b="1" dirty="0"/>
          </a:p>
        </p:txBody>
      </p:sp>
      <p:sp>
        <p:nvSpPr>
          <p:cNvPr id="37" name="TextBox 36">
            <a:extLst>
              <a:ext uri="{FF2B5EF4-FFF2-40B4-BE49-F238E27FC236}">
                <a16:creationId xmlns:a16="http://schemas.microsoft.com/office/drawing/2014/main" id="{931EDA1D-3350-5ECC-F877-1DC9DEA94CE3}"/>
              </a:ext>
            </a:extLst>
          </p:cNvPr>
          <p:cNvSpPr txBox="1"/>
          <p:nvPr/>
        </p:nvSpPr>
        <p:spPr>
          <a:xfrm>
            <a:off x="7375939" y="2538015"/>
            <a:ext cx="917239" cy="253916"/>
          </a:xfrm>
          <a:prstGeom prst="rect">
            <a:avLst/>
          </a:prstGeom>
          <a:noFill/>
        </p:spPr>
        <p:txBody>
          <a:bodyPr wrap="none" rtlCol="0">
            <a:spAutoFit/>
          </a:bodyPr>
          <a:lstStyle/>
          <a:p>
            <a:r>
              <a:rPr lang="en-US" sz="1050" b="1" dirty="0">
                <a:solidFill>
                  <a:srgbClr val="FF0000"/>
                </a:solidFill>
              </a:rPr>
              <a:t>Net-Subnet</a:t>
            </a:r>
          </a:p>
        </p:txBody>
      </p:sp>
      <p:sp>
        <p:nvSpPr>
          <p:cNvPr id="38" name="TextBox 37">
            <a:extLst>
              <a:ext uri="{FF2B5EF4-FFF2-40B4-BE49-F238E27FC236}">
                <a16:creationId xmlns:a16="http://schemas.microsoft.com/office/drawing/2014/main" id="{25B58869-794C-44C2-3B01-9AB5710EB322}"/>
              </a:ext>
            </a:extLst>
          </p:cNvPr>
          <p:cNvSpPr txBox="1"/>
          <p:nvPr/>
        </p:nvSpPr>
        <p:spPr>
          <a:xfrm>
            <a:off x="7461960" y="5686582"/>
            <a:ext cx="934871" cy="253916"/>
          </a:xfrm>
          <a:prstGeom prst="rect">
            <a:avLst/>
          </a:prstGeom>
          <a:noFill/>
        </p:spPr>
        <p:txBody>
          <a:bodyPr wrap="none" rtlCol="0">
            <a:spAutoFit/>
          </a:bodyPr>
          <a:lstStyle/>
          <a:p>
            <a:r>
              <a:rPr lang="en-US" sz="1050" b="1" dirty="0">
                <a:solidFill>
                  <a:srgbClr val="FF0000"/>
                </a:solidFill>
              </a:rPr>
              <a:t>Bastion Sub</a:t>
            </a:r>
          </a:p>
        </p:txBody>
      </p:sp>
      <p:pic>
        <p:nvPicPr>
          <p:cNvPr id="39" name="Picture 38">
            <a:extLst>
              <a:ext uri="{FF2B5EF4-FFF2-40B4-BE49-F238E27FC236}">
                <a16:creationId xmlns:a16="http://schemas.microsoft.com/office/drawing/2014/main" id="{581152D6-07BA-812C-064B-F68226685348}"/>
              </a:ext>
            </a:extLst>
          </p:cNvPr>
          <p:cNvPicPr>
            <a:picLocks noChangeAspect="1"/>
          </p:cNvPicPr>
          <p:nvPr/>
        </p:nvPicPr>
        <p:blipFill>
          <a:blip r:embed="rId13"/>
          <a:stretch>
            <a:fillRect/>
          </a:stretch>
        </p:blipFill>
        <p:spPr>
          <a:xfrm>
            <a:off x="11015535" y="2392521"/>
            <a:ext cx="499510" cy="617752"/>
          </a:xfrm>
          <a:prstGeom prst="rect">
            <a:avLst/>
          </a:prstGeom>
        </p:spPr>
      </p:pic>
      <p:pic>
        <p:nvPicPr>
          <p:cNvPr id="40" name="Picture 39">
            <a:extLst>
              <a:ext uri="{FF2B5EF4-FFF2-40B4-BE49-F238E27FC236}">
                <a16:creationId xmlns:a16="http://schemas.microsoft.com/office/drawing/2014/main" id="{08DF2492-5084-1177-E82E-0826D739E0FE}"/>
              </a:ext>
            </a:extLst>
          </p:cNvPr>
          <p:cNvPicPr>
            <a:picLocks noChangeAspect="1"/>
          </p:cNvPicPr>
          <p:nvPr/>
        </p:nvPicPr>
        <p:blipFill>
          <a:blip r:embed="rId14"/>
          <a:stretch>
            <a:fillRect/>
          </a:stretch>
        </p:blipFill>
        <p:spPr>
          <a:xfrm>
            <a:off x="9324369" y="633415"/>
            <a:ext cx="1594338" cy="326964"/>
          </a:xfrm>
          <a:prstGeom prst="rect">
            <a:avLst/>
          </a:prstGeom>
        </p:spPr>
      </p:pic>
      <p:cxnSp>
        <p:nvCxnSpPr>
          <p:cNvPr id="42" name="Straight Connector 41">
            <a:extLst>
              <a:ext uri="{FF2B5EF4-FFF2-40B4-BE49-F238E27FC236}">
                <a16:creationId xmlns:a16="http://schemas.microsoft.com/office/drawing/2014/main" id="{39AF8E6A-0AA6-3DC8-3733-C7E46340BD5C}"/>
              </a:ext>
            </a:extLst>
          </p:cNvPr>
          <p:cNvCxnSpPr/>
          <p:nvPr/>
        </p:nvCxnSpPr>
        <p:spPr>
          <a:xfrm flipH="1" flipV="1">
            <a:off x="9970477" y="1211188"/>
            <a:ext cx="948230" cy="1484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9A1CA9D2-4035-15F3-C6E9-F29D0055AC18}"/>
              </a:ext>
            </a:extLst>
          </p:cNvPr>
          <p:cNvCxnSpPr>
            <a:cxnSpLocks/>
            <a:stCxn id="4" idx="3"/>
          </p:cNvCxnSpPr>
          <p:nvPr/>
        </p:nvCxnSpPr>
        <p:spPr>
          <a:xfrm flipV="1">
            <a:off x="8085577" y="1183094"/>
            <a:ext cx="1588007" cy="1900276"/>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C1C558B8-17A2-DC52-A2D8-2AD839636AE6}"/>
              </a:ext>
            </a:extLst>
          </p:cNvPr>
          <p:cNvCxnSpPr>
            <a:cxnSpLocks/>
          </p:cNvCxnSpPr>
          <p:nvPr/>
        </p:nvCxnSpPr>
        <p:spPr>
          <a:xfrm>
            <a:off x="5773331" y="3198934"/>
            <a:ext cx="1926639" cy="388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50E7F366-145A-8894-E78B-75E2BD33961B}"/>
              </a:ext>
            </a:extLst>
          </p:cNvPr>
          <p:cNvCxnSpPr>
            <a:cxnSpLocks/>
          </p:cNvCxnSpPr>
          <p:nvPr/>
        </p:nvCxnSpPr>
        <p:spPr>
          <a:xfrm flipV="1">
            <a:off x="5796318" y="3762662"/>
            <a:ext cx="1900154" cy="255993"/>
          </a:xfrm>
          <a:prstGeom prst="line">
            <a:avLst/>
          </a:prstGeom>
        </p:spPr>
        <p:style>
          <a:lnRef idx="2">
            <a:schemeClr val="accent1"/>
          </a:lnRef>
          <a:fillRef idx="0">
            <a:schemeClr val="accent1"/>
          </a:fillRef>
          <a:effectRef idx="1">
            <a:schemeClr val="accent1"/>
          </a:effectRef>
          <a:fontRef idx="minor">
            <a:schemeClr val="tx1"/>
          </a:fontRef>
        </p:style>
      </p:cxnSp>
      <p:pic>
        <p:nvPicPr>
          <p:cNvPr id="54" name="Picture 53">
            <a:extLst>
              <a:ext uri="{FF2B5EF4-FFF2-40B4-BE49-F238E27FC236}">
                <a16:creationId xmlns:a16="http://schemas.microsoft.com/office/drawing/2014/main" id="{DD2D5D82-1B6F-4234-D88D-88550CEFB445}"/>
              </a:ext>
            </a:extLst>
          </p:cNvPr>
          <p:cNvPicPr>
            <a:picLocks noChangeAspect="1"/>
          </p:cNvPicPr>
          <p:nvPr/>
        </p:nvPicPr>
        <p:blipFill>
          <a:blip r:embed="rId7"/>
          <a:stretch>
            <a:fillRect/>
          </a:stretch>
        </p:blipFill>
        <p:spPr>
          <a:xfrm>
            <a:off x="5174203" y="3725221"/>
            <a:ext cx="719761" cy="719761"/>
          </a:xfrm>
          <a:prstGeom prst="rect">
            <a:avLst/>
          </a:prstGeom>
        </p:spPr>
      </p:pic>
      <p:sp>
        <p:nvSpPr>
          <p:cNvPr id="55" name="TextBox 54">
            <a:extLst>
              <a:ext uri="{FF2B5EF4-FFF2-40B4-BE49-F238E27FC236}">
                <a16:creationId xmlns:a16="http://schemas.microsoft.com/office/drawing/2014/main" id="{353E54A4-EEFC-B95E-3BEB-9A22F84C4D3A}"/>
              </a:ext>
            </a:extLst>
          </p:cNvPr>
          <p:cNvSpPr txBox="1"/>
          <p:nvPr/>
        </p:nvSpPr>
        <p:spPr>
          <a:xfrm>
            <a:off x="5719319" y="2901600"/>
            <a:ext cx="769763" cy="261610"/>
          </a:xfrm>
          <a:prstGeom prst="rect">
            <a:avLst/>
          </a:prstGeom>
          <a:noFill/>
        </p:spPr>
        <p:txBody>
          <a:bodyPr wrap="none" rtlCol="0">
            <a:spAutoFit/>
          </a:bodyPr>
          <a:lstStyle/>
          <a:p>
            <a:r>
              <a:rPr lang="en-US" sz="1100" b="1" dirty="0">
                <a:solidFill>
                  <a:srgbClr val="C00000"/>
                </a:solidFill>
              </a:rPr>
              <a:t>/Product</a:t>
            </a:r>
          </a:p>
        </p:txBody>
      </p:sp>
      <p:sp>
        <p:nvSpPr>
          <p:cNvPr id="56" name="TextBox 55">
            <a:extLst>
              <a:ext uri="{FF2B5EF4-FFF2-40B4-BE49-F238E27FC236}">
                <a16:creationId xmlns:a16="http://schemas.microsoft.com/office/drawing/2014/main" id="{9E457655-5EA7-36DF-A468-6F3CB4AD4B8E}"/>
              </a:ext>
            </a:extLst>
          </p:cNvPr>
          <p:cNvSpPr txBox="1"/>
          <p:nvPr/>
        </p:nvSpPr>
        <p:spPr>
          <a:xfrm>
            <a:off x="5746316" y="3670278"/>
            <a:ext cx="720069" cy="261610"/>
          </a:xfrm>
          <a:prstGeom prst="rect">
            <a:avLst/>
          </a:prstGeom>
          <a:noFill/>
        </p:spPr>
        <p:txBody>
          <a:bodyPr wrap="none" rtlCol="0">
            <a:spAutoFit/>
          </a:bodyPr>
          <a:lstStyle/>
          <a:p>
            <a:r>
              <a:rPr lang="en-US" sz="1100" b="1" dirty="0">
                <a:solidFill>
                  <a:srgbClr val="C00000"/>
                </a:solidFill>
              </a:rPr>
              <a:t>/Service</a:t>
            </a:r>
          </a:p>
        </p:txBody>
      </p:sp>
      <p:cxnSp>
        <p:nvCxnSpPr>
          <p:cNvPr id="58" name="Straight Connector 57">
            <a:extLst>
              <a:ext uri="{FF2B5EF4-FFF2-40B4-BE49-F238E27FC236}">
                <a16:creationId xmlns:a16="http://schemas.microsoft.com/office/drawing/2014/main" id="{8BE784E7-BE72-D7D4-2A10-F7EAF70F5F44}"/>
              </a:ext>
            </a:extLst>
          </p:cNvPr>
          <p:cNvCxnSpPr/>
          <p:nvPr/>
        </p:nvCxnSpPr>
        <p:spPr>
          <a:xfrm flipH="1">
            <a:off x="3464169" y="3429000"/>
            <a:ext cx="1675117" cy="372083"/>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24BB8F05-3292-B0E5-D2FB-5877508EEF92}"/>
              </a:ext>
            </a:extLst>
          </p:cNvPr>
          <p:cNvCxnSpPr>
            <a:cxnSpLocks/>
          </p:cNvCxnSpPr>
          <p:nvPr/>
        </p:nvCxnSpPr>
        <p:spPr>
          <a:xfrm flipH="1" flipV="1">
            <a:off x="3501305" y="3942492"/>
            <a:ext cx="1789650" cy="20241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814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a:xfrm>
            <a:off x="119411" y="64967"/>
            <a:ext cx="7848936" cy="515443"/>
          </a:xfrm>
        </p:spPr>
        <p:txBody>
          <a:bodyPr/>
          <a:lstStyle/>
          <a:p>
            <a:r>
              <a:rPr lang="en-US" dirty="0"/>
              <a:t>A Scenario for AKS Deployment</a:t>
            </a:r>
          </a:p>
        </p:txBody>
      </p:sp>
      <p:sp>
        <p:nvSpPr>
          <p:cNvPr id="7" name="TextBox 6">
            <a:extLst>
              <a:ext uri="{FF2B5EF4-FFF2-40B4-BE49-F238E27FC236}">
                <a16:creationId xmlns:a16="http://schemas.microsoft.com/office/drawing/2014/main" id="{AC439D7B-2951-3781-3399-53F3D758178D}"/>
              </a:ext>
            </a:extLst>
          </p:cNvPr>
          <p:cNvSpPr txBox="1"/>
          <p:nvPr/>
        </p:nvSpPr>
        <p:spPr>
          <a:xfrm>
            <a:off x="307731" y="742340"/>
            <a:ext cx="11289323" cy="369332"/>
          </a:xfrm>
          <a:prstGeom prst="rect">
            <a:avLst/>
          </a:prstGeom>
          <a:noFill/>
        </p:spPr>
        <p:txBody>
          <a:bodyPr wrap="square" rtlCol="0">
            <a:spAutoFit/>
          </a:bodyPr>
          <a:lstStyle/>
          <a:p>
            <a:r>
              <a:rPr lang="en-GB" b="0" i="0" dirty="0">
                <a:effectLst/>
                <a:latin typeface="Google Sans Text"/>
              </a:rPr>
              <a:t>ABC Ltd. wants to deploy a new containerized app for three customers while adhering to the following conditions:</a:t>
            </a:r>
            <a:endParaRPr lang="en-US" dirty="0"/>
          </a:p>
        </p:txBody>
      </p:sp>
      <p:graphicFrame>
        <p:nvGraphicFramePr>
          <p:cNvPr id="41" name="Diagram 40">
            <a:extLst>
              <a:ext uri="{FF2B5EF4-FFF2-40B4-BE49-F238E27FC236}">
                <a16:creationId xmlns:a16="http://schemas.microsoft.com/office/drawing/2014/main" id="{FB1B654D-8647-590C-DD77-D287ACADF17B}"/>
              </a:ext>
            </a:extLst>
          </p:cNvPr>
          <p:cNvGraphicFramePr/>
          <p:nvPr>
            <p:extLst>
              <p:ext uri="{D42A27DB-BD31-4B8C-83A1-F6EECF244321}">
                <p14:modId xmlns:p14="http://schemas.microsoft.com/office/powerpoint/2010/main" val="2755053447"/>
              </p:ext>
            </p:extLst>
          </p:nvPr>
        </p:nvGraphicFramePr>
        <p:xfrm>
          <a:off x="378067" y="1125355"/>
          <a:ext cx="11544301" cy="5263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7002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3514705"/>
            <a:ext cx="6472474" cy="565091"/>
          </a:xfrm>
        </p:spPr>
        <p:txBody>
          <a:bodyPr/>
          <a:lstStyle/>
          <a:p>
            <a:r>
              <a:rPr lang="en-US" dirty="0"/>
              <a:t>AKS Deployment -Options</a:t>
            </a:r>
          </a:p>
        </p:txBody>
      </p:sp>
    </p:spTree>
    <p:extLst>
      <p:ext uri="{BB962C8B-B14F-4D97-AF65-F5344CB8AC3E}">
        <p14:creationId xmlns:p14="http://schemas.microsoft.com/office/powerpoint/2010/main" val="327389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a:xfrm>
            <a:off x="236641" y="207719"/>
            <a:ext cx="11222610" cy="515443"/>
          </a:xfrm>
        </p:spPr>
        <p:txBody>
          <a:bodyPr/>
          <a:lstStyle/>
          <a:p>
            <a:r>
              <a:rPr lang="en-US" dirty="0"/>
              <a:t>AKS Deployment – Single-tenant vs Multi-tenant</a:t>
            </a:r>
          </a:p>
        </p:txBody>
      </p:sp>
      <p:graphicFrame>
        <p:nvGraphicFramePr>
          <p:cNvPr id="6" name="Diagram 5">
            <a:extLst>
              <a:ext uri="{FF2B5EF4-FFF2-40B4-BE49-F238E27FC236}">
                <a16:creationId xmlns:a16="http://schemas.microsoft.com/office/drawing/2014/main" id="{43D18DDC-0169-A0D5-33B6-3F16485A0D48}"/>
              </a:ext>
            </a:extLst>
          </p:cNvPr>
          <p:cNvGraphicFramePr/>
          <p:nvPr>
            <p:extLst>
              <p:ext uri="{D42A27DB-BD31-4B8C-83A1-F6EECF244321}">
                <p14:modId xmlns:p14="http://schemas.microsoft.com/office/powerpoint/2010/main" val="630791962"/>
              </p:ext>
            </p:extLst>
          </p:nvPr>
        </p:nvGraphicFramePr>
        <p:xfrm>
          <a:off x="1522901" y="2602523"/>
          <a:ext cx="9146197" cy="2862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D341C2A8-46C3-F140-96B6-82D5A04EA6D4}"/>
              </a:ext>
            </a:extLst>
          </p:cNvPr>
          <p:cNvSpPr txBox="1"/>
          <p:nvPr/>
        </p:nvSpPr>
        <p:spPr>
          <a:xfrm>
            <a:off x="1617785" y="1265597"/>
            <a:ext cx="9261174" cy="646331"/>
          </a:xfrm>
          <a:prstGeom prst="rect">
            <a:avLst/>
          </a:prstGeom>
          <a:noFill/>
        </p:spPr>
        <p:txBody>
          <a:bodyPr wrap="square">
            <a:spAutoFit/>
          </a:bodyPr>
          <a:lstStyle/>
          <a:p>
            <a:r>
              <a:rPr lang="en-GB" dirty="0">
                <a:latin typeface="Arial Black" panose="020B0A04020102020204" pitchFamily="34" charset="0"/>
              </a:rPr>
              <a:t>A multitenant Kubernetes cluster is shared by multiple users and workloads that are commonly referred to as “tenants.” </a:t>
            </a:r>
            <a:endParaRPr lang="en-US" dirty="0">
              <a:latin typeface="Arial Black" panose="020B0A04020102020204" pitchFamily="34" charset="0"/>
            </a:endParaRPr>
          </a:p>
        </p:txBody>
      </p:sp>
    </p:spTree>
    <p:extLst>
      <p:ext uri="{BB962C8B-B14F-4D97-AF65-F5344CB8AC3E}">
        <p14:creationId xmlns:p14="http://schemas.microsoft.com/office/powerpoint/2010/main" val="268533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147F98B-55A4-C17A-096F-942D7EE02FDA}"/>
              </a:ext>
            </a:extLst>
          </p:cNvPr>
          <p:cNvGraphicFramePr/>
          <p:nvPr>
            <p:extLst>
              <p:ext uri="{D42A27DB-BD31-4B8C-83A1-F6EECF244321}">
                <p14:modId xmlns:p14="http://schemas.microsoft.com/office/powerpoint/2010/main" val="3061150627"/>
              </p:ext>
            </p:extLst>
          </p:nvPr>
        </p:nvGraphicFramePr>
        <p:xfrm>
          <a:off x="1343024" y="1237860"/>
          <a:ext cx="8680205"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2">
            <a:extLst>
              <a:ext uri="{FF2B5EF4-FFF2-40B4-BE49-F238E27FC236}">
                <a16:creationId xmlns:a16="http://schemas.microsoft.com/office/drawing/2014/main" id="{618760E8-6888-288D-DDC2-453AA31BD95A}"/>
              </a:ext>
            </a:extLst>
          </p:cNvPr>
          <p:cNvSpPr txBox="1">
            <a:spLocks/>
          </p:cNvSpPr>
          <p:nvPr/>
        </p:nvSpPr>
        <p:spPr>
          <a:xfrm>
            <a:off x="236641" y="207719"/>
            <a:ext cx="11222610" cy="51544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a:lstStyle>
          <a:p>
            <a:r>
              <a:rPr lang="en-US" dirty="0"/>
              <a:t>AKS Deployment – Single Team vs Muti-team</a:t>
            </a:r>
          </a:p>
        </p:txBody>
      </p:sp>
    </p:spTree>
    <p:extLst>
      <p:ext uri="{BB962C8B-B14F-4D97-AF65-F5344CB8AC3E}">
        <p14:creationId xmlns:p14="http://schemas.microsoft.com/office/powerpoint/2010/main" val="2066547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LT Templat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2036</Words>
  <Application>Microsoft Office PowerPoint</Application>
  <PresentationFormat>Widescreen</PresentationFormat>
  <Paragraphs>255</Paragraphs>
  <Slides>21</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Aptos</vt:lpstr>
      <vt:lpstr>Arial</vt:lpstr>
      <vt:lpstr>Arial Black</vt:lpstr>
      <vt:lpstr>Calibri</vt:lpstr>
      <vt:lpstr>Google Sans Text</vt:lpstr>
      <vt:lpstr>Segoe UI</vt:lpstr>
      <vt:lpstr>Segoe UI Semibold</vt:lpstr>
      <vt:lpstr>source-serif-pro</vt:lpstr>
      <vt:lpstr>Symbol</vt:lpstr>
      <vt:lpstr>Times New Roman</vt:lpstr>
      <vt:lpstr>Office Theme</vt:lpstr>
      <vt:lpstr>AKS Deployment Strategy   Architect &amp; Design</vt:lpstr>
      <vt:lpstr>Agenda</vt:lpstr>
      <vt:lpstr>AKS Deployment Scenario</vt:lpstr>
      <vt:lpstr>A Scenario for AKS Deployment</vt:lpstr>
      <vt:lpstr>A Scenario for AKS Deployment</vt:lpstr>
      <vt:lpstr>A Scenario for AKS Deployment</vt:lpstr>
      <vt:lpstr>AKS Deployment -Options</vt:lpstr>
      <vt:lpstr>AKS Deployment – Single-tenant vs Multi-tenant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AKS Deployment -Solutions</vt:lpstr>
      <vt:lpstr>Proposed Deployment.</vt:lpstr>
      <vt:lpstr>PowerPoint Presentation</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2023-12-14T00:17:42Z</dcterms:created>
  <dcterms:modified xsi:type="dcterms:W3CDTF">2024-04-01T17:20:00Z</dcterms:modified>
</cp:coreProperties>
</file>