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8" r:id="rId2"/>
    <p:sldId id="259" r:id="rId3"/>
    <p:sldId id="261" r:id="rId4"/>
    <p:sldId id="468" r:id="rId5"/>
    <p:sldId id="469" r:id="rId6"/>
    <p:sldId id="506" r:id="rId7"/>
    <p:sldId id="509" r:id="rId8"/>
    <p:sldId id="555" r:id="rId9"/>
    <p:sldId id="554" r:id="rId10"/>
    <p:sldId id="556" r:id="rId11"/>
    <p:sldId id="557" r:id="rId12"/>
    <p:sldId id="547" r:id="rId13"/>
    <p:sldId id="558" r:id="rId14"/>
    <p:sldId id="559" r:id="rId15"/>
    <p:sldId id="548" r:id="rId16"/>
    <p:sldId id="549" r:id="rId17"/>
    <p:sldId id="560" r:id="rId18"/>
    <p:sldId id="550" r:id="rId19"/>
    <p:sldId id="551" r:id="rId20"/>
    <p:sldId id="4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7" autoAdjust="0"/>
    <p:restoredTop sz="76155" autoAdjust="0"/>
  </p:normalViewPr>
  <p:slideViewPr>
    <p:cSldViewPr snapToGrid="0">
      <p:cViewPr varScale="1">
        <p:scale>
          <a:sx n="87" d="100"/>
          <a:sy n="87" d="100"/>
        </p:scale>
        <p:origin x="1157"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Implement Azure App Service web apps</a:t>
            </a:r>
            <a:r>
              <a:rPr lang="en-US" b="0" i="0" dirty="0">
                <a:solidFill>
                  <a:srgbClr val="171717"/>
                </a:solidFill>
                <a:effectLst/>
                <a:latin typeface="Segoe UI" panose="020B0502040204020203" pitchFamily="34" charset="0"/>
              </a:rPr>
              <a:t> (</a:t>
            </a:r>
            <a:r>
              <a:rPr lang="en-US" dirty="0"/>
              <a:t>https://learn.microsoft.com/training/paths/create-azure-app-service-web-apps/</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327524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3879860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https://learn.microsoft.com/training/modules/introduction-to-azure-app-service/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1467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2140096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656465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https://learn.microsoft.com/training/modules/introduction-to-azure-app-service/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74019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2796427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https://techcommunity.microsoft.com/t5/azure-architecture-blog/comparing-and-contrasting-the-aks-anf-nfs-subdir-external/ba-p/3057547</a:t>
            </a:r>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281429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a:t>
            </a:fld>
            <a:endParaRPr lang="en-US"/>
          </a:p>
        </p:txBody>
      </p:sp>
    </p:spTree>
    <p:extLst>
      <p:ext uri="{BB962C8B-B14F-4D97-AF65-F5344CB8AC3E}">
        <p14:creationId xmlns:p14="http://schemas.microsoft.com/office/powerpoint/2010/main" val="427826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https://learn.microsoft.com/training/modules/introduction-to-azure-app-service/</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0580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4</a:t>
            </a:fld>
            <a:endParaRPr lang="en-US"/>
          </a:p>
        </p:txBody>
      </p:sp>
    </p:spTree>
    <p:extLst>
      <p:ext uri="{BB962C8B-B14F-4D97-AF65-F5344CB8AC3E}">
        <p14:creationId xmlns:p14="http://schemas.microsoft.com/office/powerpoint/2010/main" val="375174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5</a:t>
            </a:fld>
            <a:endParaRPr lang="en-US"/>
          </a:p>
        </p:txBody>
      </p:sp>
    </p:spTree>
    <p:extLst>
      <p:ext uri="{BB962C8B-B14F-4D97-AF65-F5344CB8AC3E}">
        <p14:creationId xmlns:p14="http://schemas.microsoft.com/office/powerpoint/2010/main" val="371475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https://learn.microsoft.com/training/modules/introduction-to-azure-app-service/</a:t>
            </a:r>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108284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346843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1017345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3141673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551986"/>
            <a:ext cx="5686955" cy="1108121"/>
          </a:xfrm>
          <a:noFill/>
        </p:spPr>
        <p:txBody>
          <a:bodyPr wrap="square" lIns="0" tIns="0" rIns="0" bIns="0" anchor="b" anchorCtr="0">
            <a:spAutoFit/>
          </a:bodyPr>
          <a:lstStyle>
            <a:lvl1pPr>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7ACAD5-D45B-E72F-6496-3102500CE0F1}"/>
              </a:ext>
            </a:extLst>
          </p:cNvPr>
          <p:cNvSpPr>
            <a:spLocks noGrp="1"/>
          </p:cNvSpPr>
          <p:nvPr>
            <p:ph type="title"/>
          </p:nvPr>
        </p:nvSpPr>
        <p:spPr/>
        <p:txBody>
          <a:bodyPr/>
          <a:lstStyle/>
          <a:p>
            <a:r>
              <a:rPr lang="en-US" dirty="0"/>
              <a:t>Click to edit Master title style</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1222038" cy="4816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690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61" r:id="rId6"/>
    <p:sldLayoutId id="2147483669" r:id="rId7"/>
    <p:sldLayoutId id="2147483670" r:id="rId8"/>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kubernetes.io/docs/concepts/storage/storage-classes/"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601444" y="2798233"/>
            <a:ext cx="5686955" cy="387798"/>
          </a:xfrm>
        </p:spPr>
        <p:txBody>
          <a:bodyPr/>
          <a:lstStyle/>
          <a:p>
            <a:r>
              <a:rPr lang="en-US" sz="2800" dirty="0"/>
              <a:t>AKS- Persistent Volume Store</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CED5-08BE-76ED-C44A-4BEEB38192B0}"/>
              </a:ext>
            </a:extLst>
          </p:cNvPr>
          <p:cNvSpPr>
            <a:spLocks noGrp="1"/>
          </p:cNvSpPr>
          <p:nvPr>
            <p:ph type="title"/>
          </p:nvPr>
        </p:nvSpPr>
        <p:spPr/>
        <p:txBody>
          <a:bodyPr/>
          <a:lstStyle/>
          <a:p>
            <a:r>
              <a:rPr lang="en-US" dirty="0"/>
              <a:t>Zonal Failure with LRS</a:t>
            </a:r>
          </a:p>
        </p:txBody>
      </p:sp>
      <p:pic>
        <p:nvPicPr>
          <p:cNvPr id="15362" name="Picture 2" descr="thumbnail image 9 of blog post titled &#10; &#10; &#10;  &#10; &#10; &#10; &#10;    &#10;  &#10;   &#10;    &#10;      &#10;       A Practical Guide to Zone Redundant AKS Clusters and Storage&#10;       &#10;      &#10;     &#10;   &#10;  &#10; &#10;   &#10; &#10; &#10; &#10; &#10; &#10;">
            <a:extLst>
              <a:ext uri="{FF2B5EF4-FFF2-40B4-BE49-F238E27FC236}">
                <a16:creationId xmlns:a16="http://schemas.microsoft.com/office/drawing/2014/main" id="{462B2E6C-5B95-A07B-8C3E-A2ED7011C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702" y="1418127"/>
            <a:ext cx="951547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04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B6D6-AEA7-8B5B-F718-C8C2A2B78724}"/>
              </a:ext>
            </a:extLst>
          </p:cNvPr>
          <p:cNvSpPr>
            <a:spLocks noGrp="1"/>
          </p:cNvSpPr>
          <p:nvPr>
            <p:ph type="title"/>
          </p:nvPr>
        </p:nvSpPr>
        <p:spPr/>
        <p:txBody>
          <a:bodyPr/>
          <a:lstStyle/>
          <a:p>
            <a:r>
              <a:rPr lang="en-US" dirty="0"/>
              <a:t>POD with ZRS</a:t>
            </a:r>
          </a:p>
        </p:txBody>
      </p:sp>
      <p:pic>
        <p:nvPicPr>
          <p:cNvPr id="16386" name="Picture 2" descr="thumbnail image 11 of blog post titled &#10; &#10; &#10;  &#10; &#10; &#10; &#10;    &#10;  &#10;   &#10;    &#10;      &#10;       A Practical Guide to Zone Redundant AKS Clusters and Storage&#10;       &#10;      &#10;     &#10;   &#10;  &#10; &#10;   &#10; &#10; &#10; &#10; &#10; &#10;">
            <a:extLst>
              <a:ext uri="{FF2B5EF4-FFF2-40B4-BE49-F238E27FC236}">
                <a16:creationId xmlns:a16="http://schemas.microsoft.com/office/drawing/2014/main" id="{82ABBAD0-3A5B-25F4-7C79-98A77C5A0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516" y="1429482"/>
            <a:ext cx="9515475"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56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thumbnail image 12 of blog post titled &#10; &#10; &#10;  &#10; &#10; &#10; &#10;    &#10;  &#10;   &#10;    &#10;      &#10;       A Practical Guide to Zone Redundant AKS Clusters and Storage&#10;       &#10;      &#10;     &#10;   &#10;  &#10; &#10;   &#10; &#10; &#10; &#10; &#10; &#10;">
            <a:extLst>
              <a:ext uri="{FF2B5EF4-FFF2-40B4-BE49-F238E27FC236}">
                <a16:creationId xmlns:a16="http://schemas.microsoft.com/office/drawing/2014/main" id="{9F197974-6E1F-AEBB-DB33-ACDD727A8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648" y="1359144"/>
            <a:ext cx="9515475" cy="44386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0536368-9C0D-367A-2934-B4CB9AEDFCB4}"/>
              </a:ext>
            </a:extLst>
          </p:cNvPr>
          <p:cNvSpPr>
            <a:spLocks noGrp="1"/>
          </p:cNvSpPr>
          <p:nvPr>
            <p:ph type="title"/>
          </p:nvPr>
        </p:nvSpPr>
        <p:spPr>
          <a:xfrm>
            <a:off x="457200" y="411480"/>
            <a:ext cx="11222610" cy="515443"/>
          </a:xfrm>
        </p:spPr>
        <p:txBody>
          <a:bodyPr/>
          <a:lstStyle/>
          <a:p>
            <a:r>
              <a:rPr lang="en-US" dirty="0"/>
              <a:t>POD with ZRS in Case Zonal Failure </a:t>
            </a:r>
          </a:p>
        </p:txBody>
      </p:sp>
    </p:spTree>
    <p:extLst>
      <p:ext uri="{BB962C8B-B14F-4D97-AF65-F5344CB8AC3E}">
        <p14:creationId xmlns:p14="http://schemas.microsoft.com/office/powerpoint/2010/main" val="299796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30104D-7504-1A9F-C266-48F76685B5AA}"/>
              </a:ext>
            </a:extLst>
          </p:cNvPr>
          <p:cNvPicPr>
            <a:picLocks noChangeAspect="1"/>
          </p:cNvPicPr>
          <p:nvPr/>
        </p:nvPicPr>
        <p:blipFill>
          <a:blip r:embed="rId3"/>
          <a:stretch>
            <a:fillRect/>
          </a:stretch>
        </p:blipFill>
        <p:spPr>
          <a:xfrm>
            <a:off x="0" y="659422"/>
            <a:ext cx="7332785" cy="5946531"/>
          </a:xfrm>
          <a:prstGeom prst="rect">
            <a:avLst/>
          </a:prstGeom>
        </p:spPr>
      </p:pic>
      <p:sp>
        <p:nvSpPr>
          <p:cNvPr id="11" name="TextBox 10">
            <a:extLst>
              <a:ext uri="{FF2B5EF4-FFF2-40B4-BE49-F238E27FC236}">
                <a16:creationId xmlns:a16="http://schemas.microsoft.com/office/drawing/2014/main" id="{453FEB2B-CD44-FA12-237C-3851657F43F0}"/>
              </a:ext>
            </a:extLst>
          </p:cNvPr>
          <p:cNvSpPr txBox="1"/>
          <p:nvPr/>
        </p:nvSpPr>
        <p:spPr>
          <a:xfrm>
            <a:off x="7822956" y="1479175"/>
            <a:ext cx="4257675" cy="2308324"/>
          </a:xfrm>
          <a:prstGeom prst="rect">
            <a:avLst/>
          </a:prstGeom>
          <a:noFill/>
        </p:spPr>
        <p:txBody>
          <a:bodyPr wrap="square">
            <a:spAutoFit/>
          </a:bodyPr>
          <a:lstStyle/>
          <a:p>
            <a:r>
              <a:rPr lang="en-GB" b="1" dirty="0"/>
              <a:t>The diagram below illustrates how the pods are distributed across the agent nodes of a zone-redundant node pool, along with the corresponding </a:t>
            </a:r>
            <a:r>
              <a:rPr lang="en-GB" b="1" dirty="0">
                <a:solidFill>
                  <a:srgbClr val="C00000"/>
                </a:solidFill>
              </a:rPr>
              <a:t>Locally Redundant Storage (LRS)</a:t>
            </a:r>
            <a:r>
              <a:rPr lang="en-GB" b="1" dirty="0"/>
              <a:t> and Z</a:t>
            </a:r>
            <a:r>
              <a:rPr lang="en-GB" b="1" dirty="0">
                <a:solidFill>
                  <a:srgbClr val="C00000"/>
                </a:solidFill>
              </a:rPr>
              <a:t>one-Redundant Storage (ZRS)</a:t>
            </a:r>
            <a:r>
              <a:rPr lang="en-GB" b="1" dirty="0"/>
              <a:t> managed disks.</a:t>
            </a:r>
          </a:p>
          <a:p>
            <a:endParaRPr lang="en-GB" dirty="0"/>
          </a:p>
        </p:txBody>
      </p:sp>
      <p:sp>
        <p:nvSpPr>
          <p:cNvPr id="2" name="Title 1">
            <a:extLst>
              <a:ext uri="{FF2B5EF4-FFF2-40B4-BE49-F238E27FC236}">
                <a16:creationId xmlns:a16="http://schemas.microsoft.com/office/drawing/2014/main" id="{070EC511-EC4C-6DB0-0B01-78EBE7A71078}"/>
              </a:ext>
            </a:extLst>
          </p:cNvPr>
          <p:cNvSpPr>
            <a:spLocks noGrp="1"/>
          </p:cNvSpPr>
          <p:nvPr>
            <p:ph type="title"/>
          </p:nvPr>
        </p:nvSpPr>
        <p:spPr>
          <a:xfrm>
            <a:off x="386862" y="252047"/>
            <a:ext cx="11222610" cy="515443"/>
          </a:xfrm>
        </p:spPr>
        <p:txBody>
          <a:bodyPr/>
          <a:lstStyle/>
          <a:p>
            <a:r>
              <a:rPr lang="en-US" dirty="0"/>
              <a:t>POD with ZRS and LRS</a:t>
            </a:r>
          </a:p>
        </p:txBody>
      </p:sp>
    </p:spTree>
    <p:extLst>
      <p:ext uri="{BB962C8B-B14F-4D97-AF65-F5344CB8AC3E}">
        <p14:creationId xmlns:p14="http://schemas.microsoft.com/office/powerpoint/2010/main" val="179513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949615"/>
            <a:ext cx="6472474" cy="1130181"/>
          </a:xfrm>
        </p:spPr>
        <p:txBody>
          <a:bodyPr/>
          <a:lstStyle/>
          <a:p>
            <a:r>
              <a:rPr lang="en-US" dirty="0"/>
              <a:t>Persistent Volume- Azure Disk </a:t>
            </a:r>
          </a:p>
        </p:txBody>
      </p:sp>
    </p:spTree>
    <p:extLst>
      <p:ext uri="{BB962C8B-B14F-4D97-AF65-F5344CB8AC3E}">
        <p14:creationId xmlns:p14="http://schemas.microsoft.com/office/powerpoint/2010/main" val="71112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236641" y="207719"/>
            <a:ext cx="11222610" cy="515443"/>
          </a:xfrm>
        </p:spPr>
        <p:txBody>
          <a:bodyPr/>
          <a:lstStyle/>
          <a:p>
            <a:r>
              <a:rPr lang="en-US" dirty="0"/>
              <a:t>Persistent Volume in AKS</a:t>
            </a:r>
          </a:p>
        </p:txBody>
      </p:sp>
      <p:pic>
        <p:nvPicPr>
          <p:cNvPr id="17410" name="Picture 2" descr="Persist data for your applications | k8saas documentation">
            <a:extLst>
              <a:ext uri="{FF2B5EF4-FFF2-40B4-BE49-F238E27FC236}">
                <a16:creationId xmlns:a16="http://schemas.microsoft.com/office/drawing/2014/main" id="{59BB33BE-5876-C0C4-8DD8-11FFC2BC8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8" y="2481263"/>
            <a:ext cx="580072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606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236641" y="207719"/>
            <a:ext cx="11222610" cy="515443"/>
          </a:xfrm>
        </p:spPr>
        <p:txBody>
          <a:bodyPr/>
          <a:lstStyle/>
          <a:p>
            <a:r>
              <a:rPr lang="en-US" dirty="0"/>
              <a:t>Persistent Volume Flow</a:t>
            </a:r>
          </a:p>
        </p:txBody>
      </p:sp>
      <p:pic>
        <p:nvPicPr>
          <p:cNvPr id="19460" name="Picture 4" descr="Exploring Kubernetes Storage: Persistent Volumes And, 51% OFF">
            <a:extLst>
              <a:ext uri="{FF2B5EF4-FFF2-40B4-BE49-F238E27FC236}">
                <a16:creationId xmlns:a16="http://schemas.microsoft.com/office/drawing/2014/main" id="{ED4D4ED2-CCD2-2C19-8CF7-2DFA571C7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116" y="1042621"/>
            <a:ext cx="9798661" cy="519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5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949615"/>
            <a:ext cx="6472474" cy="1130181"/>
          </a:xfrm>
        </p:spPr>
        <p:txBody>
          <a:bodyPr/>
          <a:lstStyle/>
          <a:p>
            <a:r>
              <a:rPr lang="en-US" dirty="0"/>
              <a:t>Persistent Volume- NetApp File</a:t>
            </a:r>
          </a:p>
        </p:txBody>
      </p:sp>
    </p:spTree>
    <p:extLst>
      <p:ext uri="{BB962C8B-B14F-4D97-AF65-F5344CB8AC3E}">
        <p14:creationId xmlns:p14="http://schemas.microsoft.com/office/powerpoint/2010/main" val="173969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236641" y="207719"/>
            <a:ext cx="11222610" cy="515443"/>
          </a:xfrm>
        </p:spPr>
        <p:txBody>
          <a:bodyPr/>
          <a:lstStyle/>
          <a:p>
            <a:r>
              <a:rPr lang="en-US" dirty="0"/>
              <a:t>Azure NetApp File with </a:t>
            </a:r>
            <a:r>
              <a:rPr lang="en-US" b="0" i="0" dirty="0">
                <a:solidFill>
                  <a:srgbClr val="333333"/>
                </a:solidFill>
                <a:effectLst/>
                <a:latin typeface="SegoeUI"/>
              </a:rPr>
              <a:t> </a:t>
            </a:r>
            <a:r>
              <a:rPr lang="en-US" dirty="0"/>
              <a:t>persistent volume provisioner</a:t>
            </a:r>
          </a:p>
        </p:txBody>
      </p:sp>
      <p:pic>
        <p:nvPicPr>
          <p:cNvPr id="20482" name="Picture 2" descr="thumbnail image 1 of blog post titled &#10; &#10; &#10;  &#10; &#10; &#10; &#10;    &#10;  &#10;   &#10;    &#10;      &#10;       Comparing and Contrasting the AKS/ANF NFS subdir external provisioner with Astra Trident&#10;       &#10;      &#10;     &#10;   &#10;  &#10; &#10;   &#10; &#10; &#10; &#10; &#10; &#10;">
            <a:extLst>
              <a:ext uri="{FF2B5EF4-FFF2-40B4-BE49-F238E27FC236}">
                <a16:creationId xmlns:a16="http://schemas.microsoft.com/office/drawing/2014/main" id="{8D6B57C0-2F6F-1843-4846-BADD7DCA8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847" y="1642330"/>
            <a:ext cx="10562305" cy="4239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2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236641" y="207719"/>
            <a:ext cx="11222610" cy="515443"/>
          </a:xfrm>
        </p:spPr>
        <p:txBody>
          <a:bodyPr/>
          <a:lstStyle/>
          <a:p>
            <a:r>
              <a:rPr lang="en-US" dirty="0"/>
              <a:t>Key Concept</a:t>
            </a:r>
          </a:p>
        </p:txBody>
      </p:sp>
      <p:sp>
        <p:nvSpPr>
          <p:cNvPr id="4" name="TextBox 3">
            <a:extLst>
              <a:ext uri="{FF2B5EF4-FFF2-40B4-BE49-F238E27FC236}">
                <a16:creationId xmlns:a16="http://schemas.microsoft.com/office/drawing/2014/main" id="{F8665441-8CDE-E401-D486-C4AB62912DB2}"/>
              </a:ext>
            </a:extLst>
          </p:cNvPr>
          <p:cNvSpPr txBox="1"/>
          <p:nvPr/>
        </p:nvSpPr>
        <p:spPr>
          <a:xfrm>
            <a:off x="518745" y="1153448"/>
            <a:ext cx="9047284" cy="4801314"/>
          </a:xfrm>
          <a:prstGeom prst="rect">
            <a:avLst/>
          </a:prstGeom>
          <a:noFill/>
        </p:spPr>
        <p:txBody>
          <a:bodyPr wrap="square">
            <a:spAutoFit/>
          </a:bodyPr>
          <a:lstStyle/>
          <a:p>
            <a:pPr algn="l"/>
            <a:r>
              <a:rPr lang="en-GB" b="0" i="0" dirty="0">
                <a:solidFill>
                  <a:srgbClr val="333333"/>
                </a:solidFill>
                <a:effectLst/>
                <a:latin typeface="SegoeUI"/>
              </a:rPr>
              <a:t> </a:t>
            </a:r>
          </a:p>
          <a:p>
            <a:pPr algn="l">
              <a:buFont typeface="Arial" panose="020B0604020202020204" pitchFamily="34" charset="0"/>
              <a:buChar char="•"/>
            </a:pPr>
            <a:r>
              <a:rPr lang="en-GB" b="0" i="1" dirty="0">
                <a:solidFill>
                  <a:srgbClr val="333333"/>
                </a:solidFill>
                <a:effectLst/>
                <a:latin typeface="SegoeUI"/>
              </a:rPr>
              <a:t>Azure NetApp Files (ANF)</a:t>
            </a:r>
            <a:r>
              <a:rPr lang="en-GB" b="0" i="0" dirty="0">
                <a:solidFill>
                  <a:srgbClr val="333333"/>
                </a:solidFill>
                <a:effectLst/>
                <a:latin typeface="SegoeUI"/>
              </a:rPr>
              <a:t> is a shared first-party Azure file-storage service that is designed for running performance-intensive workloads on Azure. ANF volumes are created in capacity pools with a specific service level corresponding to a range of throughput capacities (16/64/128 MB/sec/TiB).  Every volume takes an Azure virtual network (</a:t>
            </a:r>
            <a:r>
              <a:rPr lang="en-GB" b="0" i="0" dirty="0" err="1">
                <a:solidFill>
                  <a:srgbClr val="333333"/>
                </a:solidFill>
                <a:effectLst/>
                <a:latin typeface="SegoeUI"/>
              </a:rPr>
              <a:t>VNet</a:t>
            </a:r>
            <a:r>
              <a:rPr lang="en-GB" b="0" i="0" dirty="0">
                <a:solidFill>
                  <a:srgbClr val="333333"/>
                </a:solidFill>
                <a:effectLst/>
                <a:latin typeface="SegoeUI"/>
              </a:rPr>
              <a:t>) and a delegated subnet that it can be accessed on. Export policies further help in defining access rules for clients in the virtual network. In addition, volumes can be accessed over NFS, SMB, or both. </a:t>
            </a:r>
          </a:p>
          <a:p>
            <a:pPr algn="l"/>
            <a:endParaRPr lang="en-GB" b="0" i="0" dirty="0">
              <a:solidFill>
                <a:srgbClr val="333333"/>
              </a:solidFill>
              <a:effectLst/>
              <a:latin typeface="SegoeUI"/>
            </a:endParaRPr>
          </a:p>
          <a:p>
            <a:pPr algn="l">
              <a:buFont typeface="Arial" panose="020B0604020202020204" pitchFamily="34" charset="0"/>
              <a:buChar char="•"/>
            </a:pPr>
            <a:r>
              <a:rPr lang="en-GB" b="0" i="0" dirty="0">
                <a:solidFill>
                  <a:srgbClr val="333333"/>
                </a:solidFill>
                <a:effectLst/>
                <a:latin typeface="SegoeUI"/>
              </a:rPr>
              <a:t>A</a:t>
            </a:r>
            <a:r>
              <a:rPr lang="en-GB" b="0" i="1" dirty="0">
                <a:solidFill>
                  <a:srgbClr val="333333"/>
                </a:solidFill>
                <a:effectLst/>
                <a:latin typeface="SegoeUI"/>
              </a:rPr>
              <a:t> Persistent Volume (PV)</a:t>
            </a:r>
            <a:r>
              <a:rPr lang="en-GB" b="0" i="0" dirty="0">
                <a:solidFill>
                  <a:srgbClr val="333333"/>
                </a:solidFill>
                <a:effectLst/>
                <a:latin typeface="SegoeUI"/>
              </a:rPr>
              <a:t> is “... a piece of storage in the cluster that has been provisioned by an administrator or dynamically provisioned using </a:t>
            </a:r>
            <a:r>
              <a:rPr lang="en-GB" b="0" i="0" u="sng" dirty="0">
                <a:solidFill>
                  <a:srgbClr val="146CAC"/>
                </a:solidFill>
                <a:effectLst/>
                <a:latin typeface="SegoeUI"/>
                <a:hlinkClick r:id="rId3"/>
              </a:rPr>
              <a:t>Storage Classes</a:t>
            </a:r>
            <a:r>
              <a:rPr lang="en-GB" b="0" i="0" dirty="0">
                <a:solidFill>
                  <a:srgbClr val="333333"/>
                </a:solidFill>
                <a:effectLst/>
                <a:latin typeface="SegoeUI"/>
              </a:rPr>
              <a:t>.” A </a:t>
            </a:r>
            <a:r>
              <a:rPr lang="en-GB" b="0" i="1" dirty="0" err="1">
                <a:solidFill>
                  <a:srgbClr val="333333"/>
                </a:solidFill>
                <a:effectLst/>
                <a:latin typeface="SegoeUI"/>
              </a:rPr>
              <a:t>PersistentVolume</a:t>
            </a:r>
            <a:r>
              <a:rPr lang="en-GB" b="0" i="1" dirty="0">
                <a:solidFill>
                  <a:srgbClr val="333333"/>
                </a:solidFill>
                <a:effectLst/>
                <a:latin typeface="SegoeUI"/>
              </a:rPr>
              <a:t> </a:t>
            </a:r>
            <a:r>
              <a:rPr lang="en-GB" b="0" i="0" dirty="0">
                <a:solidFill>
                  <a:srgbClr val="333333"/>
                </a:solidFill>
                <a:effectLst/>
                <a:latin typeface="SegoeUI"/>
              </a:rPr>
              <a:t>represents a logical unit of storage that maps back to an ANF volume.</a:t>
            </a:r>
          </a:p>
          <a:p>
            <a:pPr algn="l">
              <a:buFont typeface="Arial" panose="020B0604020202020204" pitchFamily="34" charset="0"/>
              <a:buChar char="•"/>
            </a:pPr>
            <a:r>
              <a:rPr lang="en-GB" b="0" i="1" dirty="0" err="1">
                <a:solidFill>
                  <a:srgbClr val="333333"/>
                </a:solidFill>
                <a:effectLst/>
                <a:latin typeface="SegoeUI"/>
              </a:rPr>
              <a:t>StorageClasses</a:t>
            </a:r>
            <a:r>
              <a:rPr lang="en-GB" b="0" i="0" dirty="0">
                <a:solidFill>
                  <a:srgbClr val="333333"/>
                </a:solidFill>
                <a:effectLst/>
                <a:latin typeface="SegoeUI"/>
              </a:rPr>
              <a:t> are used to define multiple tiers of storage that can be </a:t>
            </a:r>
            <a:r>
              <a:rPr lang="en-GB" b="0" i="1" dirty="0">
                <a:solidFill>
                  <a:srgbClr val="333333"/>
                </a:solidFill>
                <a:effectLst/>
                <a:latin typeface="SegoeUI"/>
              </a:rPr>
              <a:t>used</a:t>
            </a:r>
            <a:r>
              <a:rPr lang="en-GB" b="0" i="0" dirty="0">
                <a:solidFill>
                  <a:srgbClr val="333333"/>
                </a:solidFill>
                <a:effectLst/>
                <a:latin typeface="SegoeUI"/>
              </a:rPr>
              <a:t> through Kubernetes to request for storage dynamically. Kubernetes administrators define storage classes that will be then used to create </a:t>
            </a:r>
            <a:r>
              <a:rPr lang="en-GB" b="0" i="1" dirty="0" err="1">
                <a:solidFill>
                  <a:srgbClr val="333333"/>
                </a:solidFill>
                <a:effectLst/>
                <a:latin typeface="SegoeUI"/>
              </a:rPr>
              <a:t>PersistentVolumeClaims</a:t>
            </a:r>
            <a:r>
              <a:rPr lang="en-GB" b="0" i="0" dirty="0">
                <a:solidFill>
                  <a:srgbClr val="333333"/>
                </a:solidFill>
                <a:effectLst/>
                <a:latin typeface="SegoeUI"/>
              </a:rPr>
              <a:t>.</a:t>
            </a:r>
          </a:p>
          <a:p>
            <a:pPr algn="l">
              <a:buFont typeface="Arial" panose="020B0604020202020204" pitchFamily="34" charset="0"/>
              <a:buChar char="•"/>
            </a:pPr>
            <a:r>
              <a:rPr lang="en-GB" b="0" i="0" dirty="0">
                <a:solidFill>
                  <a:srgbClr val="333333"/>
                </a:solidFill>
                <a:effectLst/>
                <a:latin typeface="SegoeUI"/>
              </a:rPr>
              <a:t>A </a:t>
            </a:r>
            <a:r>
              <a:rPr lang="en-GB" b="0" i="1" dirty="0" err="1">
                <a:solidFill>
                  <a:srgbClr val="333333"/>
                </a:solidFill>
                <a:effectLst/>
                <a:latin typeface="SegoeUI"/>
              </a:rPr>
              <a:t>PersistentVolumeClaim</a:t>
            </a:r>
            <a:r>
              <a:rPr lang="en-GB" b="0" i="0" dirty="0">
                <a:solidFill>
                  <a:srgbClr val="333333"/>
                </a:solidFill>
                <a:effectLst/>
                <a:latin typeface="SegoeUI"/>
              </a:rPr>
              <a:t> (PVC) is a “... request for storage by a user”.</a:t>
            </a:r>
          </a:p>
        </p:txBody>
      </p:sp>
    </p:spTree>
    <p:extLst>
      <p:ext uri="{BB962C8B-B14F-4D97-AF65-F5344CB8AC3E}">
        <p14:creationId xmlns:p14="http://schemas.microsoft.com/office/powerpoint/2010/main" val="341961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AKS PVC Design Scenario</a:t>
            </a:r>
          </a:p>
          <a:p>
            <a:pPr>
              <a:spcAft>
                <a:spcPts val="600"/>
              </a:spcAft>
            </a:pPr>
            <a:r>
              <a:rPr lang="en-US" dirty="0"/>
              <a:t>AKS with PVC</a:t>
            </a:r>
          </a:p>
          <a:p>
            <a:pPr>
              <a:spcAft>
                <a:spcPts val="600"/>
              </a:spcAft>
            </a:pPr>
            <a:r>
              <a:rPr lang="en-US" dirty="0"/>
              <a:t>PVC-Azure Disk</a:t>
            </a:r>
          </a:p>
          <a:p>
            <a:pPr>
              <a:spcAft>
                <a:spcPts val="600"/>
              </a:spcAft>
            </a:pPr>
            <a:r>
              <a:rPr lang="en-US" dirty="0"/>
              <a:t>PVC-NetApp Files</a:t>
            </a:r>
          </a:p>
          <a:p>
            <a:pPr marL="0" indent="0">
              <a:buNone/>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13FB-BA24-888A-C102-7F0E1EAACF3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3729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3514705"/>
            <a:ext cx="6472474" cy="565091"/>
          </a:xfrm>
        </p:spPr>
        <p:txBody>
          <a:bodyPr/>
          <a:lstStyle/>
          <a:p>
            <a:r>
              <a:rPr lang="en-US" dirty="0"/>
              <a:t>AKS PVC Design Scenario</a:t>
            </a:r>
          </a:p>
        </p:txBody>
      </p:sp>
    </p:spTree>
    <p:extLst>
      <p:ext uri="{BB962C8B-B14F-4D97-AF65-F5344CB8AC3E}">
        <p14:creationId xmlns:p14="http://schemas.microsoft.com/office/powerpoint/2010/main" val="192824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236641" y="207719"/>
            <a:ext cx="11222610" cy="515443"/>
          </a:xfrm>
        </p:spPr>
        <p:txBody>
          <a:bodyPr/>
          <a:lstStyle/>
          <a:p>
            <a:r>
              <a:rPr lang="en-US" dirty="0"/>
              <a:t>A Scenario for PVC </a:t>
            </a:r>
          </a:p>
        </p:txBody>
      </p:sp>
      <p:sp>
        <p:nvSpPr>
          <p:cNvPr id="2" name="TextBox 1">
            <a:extLst>
              <a:ext uri="{FF2B5EF4-FFF2-40B4-BE49-F238E27FC236}">
                <a16:creationId xmlns:a16="http://schemas.microsoft.com/office/drawing/2014/main" id="{FFB3558A-CC15-1F29-A81D-379D5C0088BB}"/>
              </a:ext>
            </a:extLst>
          </p:cNvPr>
          <p:cNvSpPr txBox="1"/>
          <p:nvPr/>
        </p:nvSpPr>
        <p:spPr>
          <a:xfrm>
            <a:off x="334108" y="1107831"/>
            <a:ext cx="11676184" cy="4247317"/>
          </a:xfrm>
          <a:prstGeom prst="rect">
            <a:avLst/>
          </a:prstGeom>
          <a:noFill/>
        </p:spPr>
        <p:txBody>
          <a:bodyPr wrap="square" rtlCol="0">
            <a:spAutoFit/>
          </a:bodyPr>
          <a:lstStyle/>
          <a:p>
            <a:r>
              <a:rPr lang="en-US" dirty="0"/>
              <a:t>XYZ Ltd have financial solutions for customers of different segment worldwide. XYZ Ltd already running customer workload in AKS hosted in Azure with multitenant model with strict isolation at Region level  ( Separate cluster for each of US , Europe and APAC customer) . </a:t>
            </a:r>
          </a:p>
          <a:p>
            <a:endParaRPr lang="en-US" dirty="0"/>
          </a:p>
          <a:p>
            <a:pPr marL="342900" indent="-342900">
              <a:buAutoNum type="arabicPeriod"/>
            </a:pPr>
            <a:r>
              <a:rPr lang="en-US" dirty="0"/>
              <a:t>Cluster in US Region Deployed in 3 Zone.</a:t>
            </a:r>
          </a:p>
          <a:p>
            <a:pPr marL="342900" indent="-342900">
              <a:buAutoNum type="arabicPeriod"/>
            </a:pPr>
            <a:r>
              <a:rPr lang="en-US" dirty="0"/>
              <a:t>There are two Customer hosted application</a:t>
            </a:r>
          </a:p>
          <a:p>
            <a:pPr lvl="1">
              <a:buFont typeface="Arial" panose="020B0604020202020204" pitchFamily="34" charset="0"/>
              <a:buChar char="•"/>
            </a:pPr>
            <a:r>
              <a:rPr lang="en-US" b="1" i="0" dirty="0" err="1">
                <a:effectLst/>
                <a:latin typeface="Söhne"/>
              </a:rPr>
              <a:t>Ngnix</a:t>
            </a:r>
            <a:r>
              <a:rPr lang="en-US" b="1" i="0" dirty="0">
                <a:effectLst/>
                <a:latin typeface="Söhne"/>
              </a:rPr>
              <a:t> WebApp: </a:t>
            </a:r>
            <a:r>
              <a:rPr lang="en-US" b="0" i="0" dirty="0">
                <a:solidFill>
                  <a:srgbClr val="0D0D0D"/>
                </a:solidFill>
                <a:effectLst/>
                <a:latin typeface="Söhne"/>
              </a:rPr>
              <a:t>Frontend Service for Web Applications</a:t>
            </a:r>
          </a:p>
          <a:p>
            <a:pPr lvl="1">
              <a:buFont typeface="Arial" panose="020B0604020202020204" pitchFamily="34" charset="0"/>
              <a:buChar char="•"/>
            </a:pPr>
            <a:r>
              <a:rPr lang="en-US" b="1" dirty="0" err="1">
                <a:latin typeface="Söhne"/>
              </a:rPr>
              <a:t>Ngnix</a:t>
            </a:r>
            <a:r>
              <a:rPr lang="en-US" b="1" dirty="0">
                <a:latin typeface="Söhne"/>
              </a:rPr>
              <a:t> Mobile App: </a:t>
            </a:r>
            <a:r>
              <a:rPr lang="en-US" b="0" i="0" dirty="0">
                <a:solidFill>
                  <a:srgbClr val="0D0D0D"/>
                </a:solidFill>
                <a:effectLst/>
                <a:latin typeface="Söhne"/>
              </a:rPr>
              <a:t>Frontend Service for Mobile Applications</a:t>
            </a:r>
          </a:p>
          <a:p>
            <a:pPr lvl="1"/>
            <a:r>
              <a:rPr lang="en-US" dirty="0"/>
              <a:t>	</a:t>
            </a:r>
          </a:p>
          <a:p>
            <a:pPr marL="342900" indent="-342900">
              <a:buAutoNum type="arabicPeriod"/>
            </a:pPr>
            <a:r>
              <a:rPr lang="en-US" dirty="0"/>
              <a:t>Customer has following objective to achieve for reliability and state fullness</a:t>
            </a:r>
          </a:p>
          <a:p>
            <a:pPr lvl="1">
              <a:buFont typeface="Arial" panose="020B0604020202020204" pitchFamily="34" charset="0"/>
              <a:buChar char="•"/>
            </a:pPr>
            <a:r>
              <a:rPr lang="en-US" b="1" dirty="0">
                <a:latin typeface="Söhne"/>
              </a:rPr>
              <a:t>Enhanced Reliability: </a:t>
            </a:r>
            <a:r>
              <a:rPr lang="en-US" b="0" i="0" dirty="0">
                <a:solidFill>
                  <a:srgbClr val="0D0D0D"/>
                </a:solidFill>
                <a:effectLst/>
                <a:latin typeface="Söhne"/>
              </a:rPr>
              <a:t>Redundancy at Zonal and Datacenter Levels</a:t>
            </a:r>
          </a:p>
          <a:p>
            <a:pPr lvl="1">
              <a:buFont typeface="Arial" panose="020B0604020202020204" pitchFamily="34" charset="0"/>
              <a:buChar char="•"/>
            </a:pPr>
            <a:r>
              <a:rPr lang="en-US" b="1" dirty="0">
                <a:latin typeface="Söhne"/>
              </a:rPr>
              <a:t>Improved </a:t>
            </a:r>
            <a:r>
              <a:rPr lang="en-US" b="1" dirty="0" err="1">
                <a:latin typeface="Söhne"/>
              </a:rPr>
              <a:t>Statefulness</a:t>
            </a:r>
            <a:r>
              <a:rPr lang="en-US" b="1" dirty="0">
                <a:latin typeface="Söhne"/>
              </a:rPr>
              <a:t>: </a:t>
            </a:r>
            <a:r>
              <a:rPr lang="en-US" b="0" i="0" dirty="0">
                <a:solidFill>
                  <a:srgbClr val="0D0D0D"/>
                </a:solidFill>
                <a:effectLst/>
                <a:latin typeface="Söhne"/>
              </a:rPr>
              <a:t>Data Integrity and Availability</a:t>
            </a:r>
          </a:p>
          <a:p>
            <a:pPr lvl="1">
              <a:buFont typeface="Arial" panose="020B0604020202020204" pitchFamily="34" charset="0"/>
              <a:buChar char="•"/>
            </a:pPr>
            <a:r>
              <a:rPr lang="en-US" b="1" dirty="0">
                <a:latin typeface="Söhne"/>
              </a:rPr>
              <a:t>Seamless Operations: </a:t>
            </a:r>
            <a:r>
              <a:rPr lang="en-US" b="0" i="0" dirty="0">
                <a:solidFill>
                  <a:srgbClr val="0D0D0D"/>
                </a:solidFill>
                <a:effectLst/>
                <a:latin typeface="Söhne"/>
              </a:rPr>
              <a:t>Support for Multitenant Environment</a:t>
            </a:r>
          </a:p>
          <a:p>
            <a:pPr marL="800100" lvl="1" indent="-342900">
              <a:buAutoNum type="arabicPeriod"/>
            </a:pPr>
            <a:endParaRPr lang="en-US" dirty="0"/>
          </a:p>
          <a:p>
            <a:endParaRPr lang="en-US" dirty="0"/>
          </a:p>
        </p:txBody>
      </p:sp>
    </p:spTree>
    <p:extLst>
      <p:ext uri="{BB962C8B-B14F-4D97-AF65-F5344CB8AC3E}">
        <p14:creationId xmlns:p14="http://schemas.microsoft.com/office/powerpoint/2010/main" val="376315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236641" y="207719"/>
            <a:ext cx="11222610" cy="515443"/>
          </a:xfrm>
        </p:spPr>
        <p:txBody>
          <a:bodyPr/>
          <a:lstStyle/>
          <a:p>
            <a:r>
              <a:rPr lang="en-US" dirty="0"/>
              <a:t>Customer Reliability Objective</a:t>
            </a:r>
            <a:endParaRPr lang="en-GB" dirty="0"/>
          </a:p>
        </p:txBody>
      </p:sp>
      <p:sp>
        <p:nvSpPr>
          <p:cNvPr id="2" name="TextBox 1">
            <a:extLst>
              <a:ext uri="{FF2B5EF4-FFF2-40B4-BE49-F238E27FC236}">
                <a16:creationId xmlns:a16="http://schemas.microsoft.com/office/drawing/2014/main" id="{CB81F830-76B9-1198-2D28-FEC4FB6699D1}"/>
              </a:ext>
            </a:extLst>
          </p:cNvPr>
          <p:cNvSpPr txBox="1"/>
          <p:nvPr/>
        </p:nvSpPr>
        <p:spPr>
          <a:xfrm>
            <a:off x="659423" y="1248508"/>
            <a:ext cx="10040815" cy="1200329"/>
          </a:xfrm>
          <a:prstGeom prst="rect">
            <a:avLst/>
          </a:prstGeom>
          <a:noFill/>
        </p:spPr>
        <p:txBody>
          <a:bodyPr wrap="square" rtlCol="0">
            <a:spAutoFit/>
          </a:bodyPr>
          <a:lstStyle/>
          <a:p>
            <a:pPr marL="342900" indent="-342900">
              <a:buAutoNum type="arabicPeriod"/>
            </a:pPr>
            <a:r>
              <a:rPr lang="en-US" dirty="0"/>
              <a:t>If one POD fail , other pod continue read/write data on disk </a:t>
            </a:r>
          </a:p>
          <a:p>
            <a:pPr marL="342900" indent="-342900">
              <a:buAutoNum type="arabicPeriod"/>
            </a:pPr>
            <a:r>
              <a:rPr lang="en-US" dirty="0"/>
              <a:t>If Node fail in datacenter application must be able to access the data</a:t>
            </a:r>
          </a:p>
          <a:p>
            <a:pPr marL="342900" indent="-342900">
              <a:buAutoNum type="arabicPeriod"/>
            </a:pPr>
            <a:r>
              <a:rPr lang="en-US" dirty="0"/>
              <a:t>If Data center fail application must be able access the same data from other zone</a:t>
            </a:r>
          </a:p>
          <a:p>
            <a:endParaRPr lang="en-US" dirty="0"/>
          </a:p>
        </p:txBody>
      </p:sp>
    </p:spTree>
    <p:extLst>
      <p:ext uri="{BB962C8B-B14F-4D97-AF65-F5344CB8AC3E}">
        <p14:creationId xmlns:p14="http://schemas.microsoft.com/office/powerpoint/2010/main" val="147860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3514705"/>
            <a:ext cx="6472474" cy="565091"/>
          </a:xfrm>
        </p:spPr>
        <p:txBody>
          <a:bodyPr/>
          <a:lstStyle/>
          <a:p>
            <a:r>
              <a:rPr lang="en-US" dirty="0"/>
              <a:t>AKS With PVC</a:t>
            </a:r>
          </a:p>
        </p:txBody>
      </p:sp>
    </p:spTree>
    <p:extLst>
      <p:ext uri="{BB962C8B-B14F-4D97-AF65-F5344CB8AC3E}">
        <p14:creationId xmlns:p14="http://schemas.microsoft.com/office/powerpoint/2010/main" val="219756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30104D-7504-1A9F-C266-48F76685B5AA}"/>
              </a:ext>
            </a:extLst>
          </p:cNvPr>
          <p:cNvPicPr>
            <a:picLocks noChangeAspect="1"/>
          </p:cNvPicPr>
          <p:nvPr/>
        </p:nvPicPr>
        <p:blipFill>
          <a:blip r:embed="rId3"/>
          <a:stretch>
            <a:fillRect/>
          </a:stretch>
        </p:blipFill>
        <p:spPr>
          <a:xfrm>
            <a:off x="0" y="659422"/>
            <a:ext cx="7332785" cy="5946531"/>
          </a:xfrm>
          <a:prstGeom prst="rect">
            <a:avLst/>
          </a:prstGeom>
        </p:spPr>
      </p:pic>
      <p:sp>
        <p:nvSpPr>
          <p:cNvPr id="11" name="TextBox 10">
            <a:extLst>
              <a:ext uri="{FF2B5EF4-FFF2-40B4-BE49-F238E27FC236}">
                <a16:creationId xmlns:a16="http://schemas.microsoft.com/office/drawing/2014/main" id="{453FEB2B-CD44-FA12-237C-3851657F43F0}"/>
              </a:ext>
            </a:extLst>
          </p:cNvPr>
          <p:cNvSpPr txBox="1"/>
          <p:nvPr/>
        </p:nvSpPr>
        <p:spPr>
          <a:xfrm>
            <a:off x="7822956" y="1479175"/>
            <a:ext cx="4257675" cy="2308324"/>
          </a:xfrm>
          <a:prstGeom prst="rect">
            <a:avLst/>
          </a:prstGeom>
          <a:noFill/>
        </p:spPr>
        <p:txBody>
          <a:bodyPr wrap="square">
            <a:spAutoFit/>
          </a:bodyPr>
          <a:lstStyle/>
          <a:p>
            <a:r>
              <a:rPr lang="en-GB" b="1" dirty="0"/>
              <a:t>The diagram below illustrates how the pods are distributed across the agent nodes of a zone-redundant node pool, along with the corresponding </a:t>
            </a:r>
            <a:r>
              <a:rPr lang="en-GB" b="1" dirty="0">
                <a:solidFill>
                  <a:srgbClr val="C00000"/>
                </a:solidFill>
              </a:rPr>
              <a:t>Locally Redundant Storage (LRS)</a:t>
            </a:r>
            <a:r>
              <a:rPr lang="en-GB" b="1" dirty="0"/>
              <a:t> and Z</a:t>
            </a:r>
            <a:r>
              <a:rPr lang="en-GB" b="1" dirty="0">
                <a:solidFill>
                  <a:srgbClr val="C00000"/>
                </a:solidFill>
              </a:rPr>
              <a:t>one-Redundant Storage (ZRS)</a:t>
            </a:r>
            <a:r>
              <a:rPr lang="en-GB" b="1" dirty="0"/>
              <a:t> managed disks.</a:t>
            </a:r>
          </a:p>
          <a:p>
            <a:endParaRPr lang="en-GB" dirty="0"/>
          </a:p>
        </p:txBody>
      </p:sp>
    </p:spTree>
    <p:extLst>
      <p:ext uri="{BB962C8B-B14F-4D97-AF65-F5344CB8AC3E}">
        <p14:creationId xmlns:p14="http://schemas.microsoft.com/office/powerpoint/2010/main" val="83230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thumbnail image 8 of blog post titled &#10; &#10; &#10;  &#10; &#10; &#10; &#10;    &#10;  &#10;   &#10;    &#10;      &#10;       A Practical Guide to Zone Redundant AKS Clusters and Storage&#10;       &#10;      &#10;     &#10;   &#10;  &#10; &#10;   &#10; &#10; &#10; &#10; &#10; &#10;">
            <a:extLst>
              <a:ext uri="{FF2B5EF4-FFF2-40B4-BE49-F238E27FC236}">
                <a16:creationId xmlns:a16="http://schemas.microsoft.com/office/drawing/2014/main" id="{32955661-C305-06A9-7305-5F2EC9510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571" y="1209675"/>
            <a:ext cx="9515475" cy="4438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1A0CA12-529B-6CB5-466A-4707A981298D}"/>
              </a:ext>
            </a:extLst>
          </p:cNvPr>
          <p:cNvSpPr txBox="1"/>
          <p:nvPr/>
        </p:nvSpPr>
        <p:spPr>
          <a:xfrm>
            <a:off x="738554" y="334108"/>
            <a:ext cx="7007469" cy="369332"/>
          </a:xfrm>
          <a:prstGeom prst="rect">
            <a:avLst/>
          </a:prstGeom>
          <a:noFill/>
        </p:spPr>
        <p:txBody>
          <a:bodyPr wrap="square" rtlCol="0">
            <a:spAutoFit/>
          </a:bodyPr>
          <a:lstStyle/>
          <a:p>
            <a:r>
              <a:rPr lang="en-US" b="1" dirty="0"/>
              <a:t>LRS Disk Based Solution</a:t>
            </a:r>
          </a:p>
        </p:txBody>
      </p:sp>
    </p:spTree>
    <p:extLst>
      <p:ext uri="{BB962C8B-B14F-4D97-AF65-F5344CB8AC3E}">
        <p14:creationId xmlns:p14="http://schemas.microsoft.com/office/powerpoint/2010/main" val="96910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thumbnail image 10 of blog post titled &#10; &#10; &#10;  &#10; &#10; &#10; &#10;    &#10;  &#10;   &#10;    &#10;      &#10;       A Practical Guide to Zone Redundant AKS Clusters and Storage&#10;       &#10;      &#10;     &#10;   &#10;  &#10; &#10;   &#10; &#10; &#10; &#10; &#10; &#10;">
            <a:extLst>
              <a:ext uri="{FF2B5EF4-FFF2-40B4-BE49-F238E27FC236}">
                <a16:creationId xmlns:a16="http://schemas.microsoft.com/office/drawing/2014/main" id="{4AFE9B50-96E9-3728-2443-11A7AC0C5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78" y="1367937"/>
            <a:ext cx="9515475" cy="4438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8F5A10-E6CF-E69C-8A6E-046B8ED8BB23}"/>
              </a:ext>
            </a:extLst>
          </p:cNvPr>
          <p:cNvSpPr txBox="1"/>
          <p:nvPr/>
        </p:nvSpPr>
        <p:spPr>
          <a:xfrm>
            <a:off x="738554" y="334108"/>
            <a:ext cx="7007469" cy="369332"/>
          </a:xfrm>
          <a:prstGeom prst="rect">
            <a:avLst/>
          </a:prstGeom>
          <a:noFill/>
        </p:spPr>
        <p:txBody>
          <a:bodyPr wrap="square" rtlCol="0">
            <a:spAutoFit/>
          </a:bodyPr>
          <a:lstStyle/>
          <a:p>
            <a:r>
              <a:rPr lang="en-US" b="1" dirty="0"/>
              <a:t>Node Failure with LRS</a:t>
            </a:r>
          </a:p>
        </p:txBody>
      </p:sp>
    </p:spTree>
    <p:extLst>
      <p:ext uri="{BB962C8B-B14F-4D97-AF65-F5344CB8AC3E}">
        <p14:creationId xmlns:p14="http://schemas.microsoft.com/office/powerpoint/2010/main" val="3020461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632</Words>
  <Application>Microsoft Office PowerPoint</Application>
  <PresentationFormat>Widescreen</PresentationFormat>
  <Paragraphs>67</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Segoe UI</vt:lpstr>
      <vt:lpstr>Segoe UI Semibold</vt:lpstr>
      <vt:lpstr>SegoeUI</vt:lpstr>
      <vt:lpstr>Söhne</vt:lpstr>
      <vt:lpstr>Office Theme</vt:lpstr>
      <vt:lpstr>AKS- Persistent Volume Store</vt:lpstr>
      <vt:lpstr>Agenda</vt:lpstr>
      <vt:lpstr>AKS PVC Design Scenario</vt:lpstr>
      <vt:lpstr>A Scenario for PVC </vt:lpstr>
      <vt:lpstr>Customer Reliability Objective</vt:lpstr>
      <vt:lpstr>AKS With PVC</vt:lpstr>
      <vt:lpstr>PowerPoint Presentation</vt:lpstr>
      <vt:lpstr>PowerPoint Presentation</vt:lpstr>
      <vt:lpstr>PowerPoint Presentation</vt:lpstr>
      <vt:lpstr>Zonal Failure with LRS</vt:lpstr>
      <vt:lpstr>POD with ZRS</vt:lpstr>
      <vt:lpstr>POD with ZRS in Case Zonal Failure </vt:lpstr>
      <vt:lpstr>POD with ZRS and LRS</vt:lpstr>
      <vt:lpstr>Persistent Volume- Azure Disk </vt:lpstr>
      <vt:lpstr>Persistent Volume in AKS</vt:lpstr>
      <vt:lpstr>Persistent Volume Flow</vt:lpstr>
      <vt:lpstr>Persistent Volume- NetApp File</vt:lpstr>
      <vt:lpstr>Azure NetApp File with  persistent volume provisioner</vt:lpstr>
      <vt:lpstr>Key Concept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2023-12-14T00:17:42Z</dcterms:created>
  <dcterms:modified xsi:type="dcterms:W3CDTF">2024-03-31T17:21:38Z</dcterms:modified>
</cp:coreProperties>
</file>