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68" r:id="rId4"/>
    <p:sldId id="269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6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0950"/>
    <a:srgbClr val="1D39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487FC6-93E0-481F-BB53-2AC702AE8CA3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751DC8F-4FEF-45BD-A9F5-5EDB4B5697BA}">
      <dgm:prSet custT="1">
        <dgm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GB" sz="2800" dirty="0">
              <a:latin typeface="Arial Rounded MT Bold" panose="020F0704030504030204" pitchFamily="34" charset="0"/>
            </a:rPr>
            <a:t>Introduction of  array in C programming.</a:t>
          </a:r>
          <a:endParaRPr lang="en-IN" sz="2800" dirty="0">
            <a:latin typeface="Arial Rounded MT Bold" panose="020F0704030504030204" pitchFamily="34" charset="0"/>
          </a:endParaRPr>
        </a:p>
      </dgm:t>
    </dgm:pt>
    <dgm:pt modelId="{C7AC5E95-4395-46DE-B0E0-906E8D57FA8C}" type="parTrans" cxnId="{99266A3C-4AD0-486E-902D-D2112A93D46A}">
      <dgm:prSet/>
      <dgm:spPr/>
      <dgm:t>
        <a:bodyPr/>
        <a:lstStyle/>
        <a:p>
          <a:endParaRPr lang="en-IN"/>
        </a:p>
      </dgm:t>
    </dgm:pt>
    <dgm:pt modelId="{721931C2-381B-473C-9772-93268765881E}" type="sibTrans" cxnId="{99266A3C-4AD0-486E-902D-D2112A93D46A}">
      <dgm:prSet/>
      <dgm:spPr/>
      <dgm:t>
        <a:bodyPr/>
        <a:lstStyle/>
        <a:p>
          <a:endParaRPr lang="en-IN"/>
        </a:p>
      </dgm:t>
    </dgm:pt>
    <dgm:pt modelId="{A1515A6D-EB51-4078-AB42-A9BE40118E9B}">
      <dgm:prSet custT="1">
        <dgm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GB" sz="2800" dirty="0">
              <a:latin typeface="Arial Rounded MT Bold" panose="020F0704030504030204" pitchFamily="34" charset="0"/>
            </a:rPr>
            <a:t>Advantages of array in C programming</a:t>
          </a:r>
          <a:r>
            <a:rPr lang="en-GB" sz="2800" dirty="0"/>
            <a:t>.</a:t>
          </a:r>
          <a:endParaRPr lang="en-IN" sz="2800" dirty="0"/>
        </a:p>
      </dgm:t>
    </dgm:pt>
    <dgm:pt modelId="{865896C0-AD99-43E4-AE88-A0BB27766A2E}" type="parTrans" cxnId="{6CB76719-340F-4FB1-A248-EDD5DADF4345}">
      <dgm:prSet/>
      <dgm:spPr/>
      <dgm:t>
        <a:bodyPr/>
        <a:lstStyle/>
        <a:p>
          <a:endParaRPr lang="en-IN"/>
        </a:p>
      </dgm:t>
    </dgm:pt>
    <dgm:pt modelId="{A4F8031D-65DF-49C7-82D8-4659DFE8EC53}" type="sibTrans" cxnId="{6CB76719-340F-4FB1-A248-EDD5DADF4345}">
      <dgm:prSet/>
      <dgm:spPr/>
      <dgm:t>
        <a:bodyPr/>
        <a:lstStyle/>
        <a:p>
          <a:endParaRPr lang="en-IN"/>
        </a:p>
      </dgm:t>
    </dgm:pt>
    <dgm:pt modelId="{74D12C10-FDD1-4215-B33C-6722EA89A052}">
      <dgm:prSet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en-GB" sz="2800" dirty="0">
              <a:latin typeface="Arial Rounded MT Bold" panose="020F0704030504030204" pitchFamily="34" charset="0"/>
            </a:rPr>
            <a:t>Disadvantages of array in C programming</a:t>
          </a:r>
          <a:r>
            <a:rPr lang="en-GB" sz="2800" dirty="0"/>
            <a:t>.</a:t>
          </a:r>
          <a:endParaRPr lang="en-IN" sz="2800" dirty="0"/>
        </a:p>
      </dgm:t>
    </dgm:pt>
    <dgm:pt modelId="{199AD0E3-804F-4726-8213-815931FB248B}" type="parTrans" cxnId="{49A57B5E-3C8A-4717-955B-BAE93C82B594}">
      <dgm:prSet/>
      <dgm:spPr/>
      <dgm:t>
        <a:bodyPr/>
        <a:lstStyle/>
        <a:p>
          <a:endParaRPr lang="en-IN"/>
        </a:p>
      </dgm:t>
    </dgm:pt>
    <dgm:pt modelId="{F0305DC5-F6DF-431B-B35B-8AC38F670417}" type="sibTrans" cxnId="{49A57B5E-3C8A-4717-955B-BAE93C82B594}">
      <dgm:prSet/>
      <dgm:spPr/>
      <dgm:t>
        <a:bodyPr/>
        <a:lstStyle/>
        <a:p>
          <a:endParaRPr lang="en-IN"/>
        </a:p>
      </dgm:t>
    </dgm:pt>
    <dgm:pt modelId="{7504BE45-87A0-49DF-88EA-5BAD1524C2EC}" type="pres">
      <dgm:prSet presAssocID="{08487FC6-93E0-481F-BB53-2AC702AE8CA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D2FBB31D-5015-4B61-8F38-4718981864E0}" type="pres">
      <dgm:prSet presAssocID="{7751DC8F-4FEF-45BD-A9F5-5EDB4B5697BA}" presName="horFlow" presStyleCnt="0"/>
      <dgm:spPr/>
    </dgm:pt>
    <dgm:pt modelId="{363F35B8-A7EB-4DD3-869D-2D2DCC163DA6}" type="pres">
      <dgm:prSet presAssocID="{7751DC8F-4FEF-45BD-A9F5-5EDB4B5697BA}" presName="bigChev" presStyleLbl="node1" presStyleIdx="0" presStyleCnt="3" custScaleX="351286" custScaleY="154010" custLinFactNeighborX="-1242" custLinFactNeighborY="-24999"/>
      <dgm:spPr/>
    </dgm:pt>
    <dgm:pt modelId="{8940401B-E9B6-42CA-9CB0-9313BE5FDC57}" type="pres">
      <dgm:prSet presAssocID="{7751DC8F-4FEF-45BD-A9F5-5EDB4B5697BA}" presName="vSp" presStyleCnt="0"/>
      <dgm:spPr/>
    </dgm:pt>
    <dgm:pt modelId="{98530E65-FF33-4C30-AB4A-8741BB1A1A0F}" type="pres">
      <dgm:prSet presAssocID="{A1515A6D-EB51-4078-AB42-A9BE40118E9B}" presName="horFlow" presStyleCnt="0"/>
      <dgm:spPr/>
    </dgm:pt>
    <dgm:pt modelId="{BA931744-F2E6-4787-86A1-22B55E5A4B8A}" type="pres">
      <dgm:prSet presAssocID="{A1515A6D-EB51-4078-AB42-A9BE40118E9B}" presName="bigChev" presStyleLbl="node1" presStyleIdx="1" presStyleCnt="3" custScaleX="350767" custScaleY="146738" custLinFactNeighborX="2959" custLinFactNeighborY="-28235"/>
      <dgm:spPr/>
    </dgm:pt>
    <dgm:pt modelId="{4C22AD82-4B97-4041-BF4F-A986A847CC20}" type="pres">
      <dgm:prSet presAssocID="{A1515A6D-EB51-4078-AB42-A9BE40118E9B}" presName="vSp" presStyleCnt="0"/>
      <dgm:spPr/>
    </dgm:pt>
    <dgm:pt modelId="{87433757-AB61-4EAC-8142-B6B39F577582}" type="pres">
      <dgm:prSet presAssocID="{74D12C10-FDD1-4215-B33C-6722EA89A052}" presName="horFlow" presStyleCnt="0"/>
      <dgm:spPr/>
    </dgm:pt>
    <dgm:pt modelId="{1D4ED39B-71C8-4A8E-B590-1B0B333CD886}" type="pres">
      <dgm:prSet presAssocID="{74D12C10-FDD1-4215-B33C-6722EA89A052}" presName="bigChev" presStyleLbl="node1" presStyleIdx="2" presStyleCnt="3" custScaleX="351286" custScaleY="130233" custLinFactNeighborX="939" custLinFactNeighborY="-22786"/>
      <dgm:spPr/>
    </dgm:pt>
  </dgm:ptLst>
  <dgm:cxnLst>
    <dgm:cxn modelId="{6CB76719-340F-4FB1-A248-EDD5DADF4345}" srcId="{08487FC6-93E0-481F-BB53-2AC702AE8CA3}" destId="{A1515A6D-EB51-4078-AB42-A9BE40118E9B}" srcOrd="1" destOrd="0" parTransId="{865896C0-AD99-43E4-AE88-A0BB27766A2E}" sibTransId="{A4F8031D-65DF-49C7-82D8-4659DFE8EC53}"/>
    <dgm:cxn modelId="{48315226-6E61-4913-81D5-549A024529A3}" type="presOf" srcId="{74D12C10-FDD1-4215-B33C-6722EA89A052}" destId="{1D4ED39B-71C8-4A8E-B590-1B0B333CD886}" srcOrd="0" destOrd="0" presId="urn:microsoft.com/office/officeart/2005/8/layout/lProcess3"/>
    <dgm:cxn modelId="{998AB430-78E6-432E-A3DD-6A9FF4A36C02}" type="presOf" srcId="{08487FC6-93E0-481F-BB53-2AC702AE8CA3}" destId="{7504BE45-87A0-49DF-88EA-5BAD1524C2EC}" srcOrd="0" destOrd="0" presId="urn:microsoft.com/office/officeart/2005/8/layout/lProcess3"/>
    <dgm:cxn modelId="{99266A3C-4AD0-486E-902D-D2112A93D46A}" srcId="{08487FC6-93E0-481F-BB53-2AC702AE8CA3}" destId="{7751DC8F-4FEF-45BD-A9F5-5EDB4B5697BA}" srcOrd="0" destOrd="0" parTransId="{C7AC5E95-4395-46DE-B0E0-906E8D57FA8C}" sibTransId="{721931C2-381B-473C-9772-93268765881E}"/>
    <dgm:cxn modelId="{49A57B5E-3C8A-4717-955B-BAE93C82B594}" srcId="{08487FC6-93E0-481F-BB53-2AC702AE8CA3}" destId="{74D12C10-FDD1-4215-B33C-6722EA89A052}" srcOrd="2" destOrd="0" parTransId="{199AD0E3-804F-4726-8213-815931FB248B}" sibTransId="{F0305DC5-F6DF-431B-B35B-8AC38F670417}"/>
    <dgm:cxn modelId="{5267725F-AADA-4A9E-B4AD-BC18CE904415}" type="presOf" srcId="{A1515A6D-EB51-4078-AB42-A9BE40118E9B}" destId="{BA931744-F2E6-4787-86A1-22B55E5A4B8A}" srcOrd="0" destOrd="0" presId="urn:microsoft.com/office/officeart/2005/8/layout/lProcess3"/>
    <dgm:cxn modelId="{4B194F56-F0FA-40BE-82FC-572CE0A2848A}" type="presOf" srcId="{7751DC8F-4FEF-45BD-A9F5-5EDB4B5697BA}" destId="{363F35B8-A7EB-4DD3-869D-2D2DCC163DA6}" srcOrd="0" destOrd="0" presId="urn:microsoft.com/office/officeart/2005/8/layout/lProcess3"/>
    <dgm:cxn modelId="{8CE6E65D-7064-4351-9DA9-49FF5FC428D7}" type="presParOf" srcId="{7504BE45-87A0-49DF-88EA-5BAD1524C2EC}" destId="{D2FBB31D-5015-4B61-8F38-4718981864E0}" srcOrd="0" destOrd="0" presId="urn:microsoft.com/office/officeart/2005/8/layout/lProcess3"/>
    <dgm:cxn modelId="{831A482B-CDCC-43FA-A101-EFD078ED60BF}" type="presParOf" srcId="{D2FBB31D-5015-4B61-8F38-4718981864E0}" destId="{363F35B8-A7EB-4DD3-869D-2D2DCC163DA6}" srcOrd="0" destOrd="0" presId="urn:microsoft.com/office/officeart/2005/8/layout/lProcess3"/>
    <dgm:cxn modelId="{C9302DFB-DDC2-4705-8846-64BA1A08B5EB}" type="presParOf" srcId="{7504BE45-87A0-49DF-88EA-5BAD1524C2EC}" destId="{8940401B-E9B6-42CA-9CB0-9313BE5FDC57}" srcOrd="1" destOrd="0" presId="urn:microsoft.com/office/officeart/2005/8/layout/lProcess3"/>
    <dgm:cxn modelId="{3A9C2250-9355-4FB1-B9C5-A67042C3839D}" type="presParOf" srcId="{7504BE45-87A0-49DF-88EA-5BAD1524C2EC}" destId="{98530E65-FF33-4C30-AB4A-8741BB1A1A0F}" srcOrd="2" destOrd="0" presId="urn:microsoft.com/office/officeart/2005/8/layout/lProcess3"/>
    <dgm:cxn modelId="{7C114400-7A7D-47C5-B3F9-C736C89F70EA}" type="presParOf" srcId="{98530E65-FF33-4C30-AB4A-8741BB1A1A0F}" destId="{BA931744-F2E6-4787-86A1-22B55E5A4B8A}" srcOrd="0" destOrd="0" presId="urn:microsoft.com/office/officeart/2005/8/layout/lProcess3"/>
    <dgm:cxn modelId="{68060927-78BD-4280-BBAB-00E855D17573}" type="presParOf" srcId="{7504BE45-87A0-49DF-88EA-5BAD1524C2EC}" destId="{4C22AD82-4B97-4041-BF4F-A986A847CC20}" srcOrd="3" destOrd="0" presId="urn:microsoft.com/office/officeart/2005/8/layout/lProcess3"/>
    <dgm:cxn modelId="{7DBCBDA8-8CF9-49A2-9ADB-DB5A451B71A3}" type="presParOf" srcId="{7504BE45-87A0-49DF-88EA-5BAD1524C2EC}" destId="{87433757-AB61-4EAC-8142-B6B39F577582}" srcOrd="4" destOrd="0" presId="urn:microsoft.com/office/officeart/2005/8/layout/lProcess3"/>
    <dgm:cxn modelId="{210AF124-7CBD-4DED-8F53-E09C57B88841}" type="presParOf" srcId="{87433757-AB61-4EAC-8142-B6B39F577582}" destId="{1D4ED39B-71C8-4A8E-B590-1B0B333CD886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3F35B8-A7EB-4DD3-869D-2D2DCC163DA6}">
      <dsp:nvSpPr>
        <dsp:cNvPr id="0" name=""/>
        <dsp:cNvSpPr/>
      </dsp:nvSpPr>
      <dsp:spPr>
        <a:xfrm>
          <a:off x="0" y="8886"/>
          <a:ext cx="8425437" cy="1477544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accent4">
              <a:shade val="15000"/>
            </a:schemeClr>
          </a:solidFill>
          <a:prstDash val="solid"/>
        </a:ln>
        <a:effectLst/>
      </dsp:spPr>
      <dsp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Arial Rounded MT Bold" panose="020F0704030504030204" pitchFamily="34" charset="0"/>
            </a:rPr>
            <a:t>Introduction of  array in C programming.</a:t>
          </a:r>
          <a:endParaRPr lang="en-IN" sz="2800" kern="1200" dirty="0">
            <a:latin typeface="Arial Rounded MT Bold" panose="020F0704030504030204" pitchFamily="34" charset="0"/>
          </a:endParaRPr>
        </a:p>
      </dsp:txBody>
      <dsp:txXfrm>
        <a:off x="738772" y="8886"/>
        <a:ext cx="6947893" cy="1477544"/>
      </dsp:txXfrm>
    </dsp:sp>
    <dsp:sp modelId="{BA931744-F2E6-4787-86A1-22B55E5A4B8A}">
      <dsp:nvSpPr>
        <dsp:cNvPr id="0" name=""/>
        <dsp:cNvSpPr/>
      </dsp:nvSpPr>
      <dsp:spPr>
        <a:xfrm>
          <a:off x="12458" y="1589699"/>
          <a:ext cx="8412989" cy="1407778"/>
        </a:xfrm>
        <a:prstGeom prst="chevron">
          <a:avLst/>
        </a:prstGeom>
        <a:solidFill>
          <a:schemeClr val="dk1"/>
        </a:solidFill>
        <a:ln w="12700" cap="flat" cmpd="sng" algn="ctr">
          <a:solidFill>
            <a:schemeClr val="dk1">
              <a:shade val="15000"/>
            </a:schemeClr>
          </a:solidFill>
          <a:prstDash val="solid"/>
        </a:ln>
        <a:effectLst/>
      </dsp:spPr>
      <dsp:style>
        <a:lnRef idx="2">
          <a:schemeClr val="dk1">
            <a:shade val="15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Arial Rounded MT Bold" panose="020F0704030504030204" pitchFamily="34" charset="0"/>
            </a:rPr>
            <a:t>Advantages of array in C programming</a:t>
          </a:r>
          <a:r>
            <a:rPr lang="en-GB" sz="2800" kern="1200" dirty="0"/>
            <a:t>.</a:t>
          </a:r>
          <a:endParaRPr lang="en-IN" sz="2800" kern="1200" dirty="0"/>
        </a:p>
      </dsp:txBody>
      <dsp:txXfrm>
        <a:off x="716347" y="1589699"/>
        <a:ext cx="7005211" cy="1407778"/>
      </dsp:txXfrm>
    </dsp:sp>
    <dsp:sp modelId="{1D4ED39B-71C8-4A8E-B590-1B0B333CD886}">
      <dsp:nvSpPr>
        <dsp:cNvPr id="0" name=""/>
        <dsp:cNvSpPr/>
      </dsp:nvSpPr>
      <dsp:spPr>
        <a:xfrm>
          <a:off x="10" y="3184067"/>
          <a:ext cx="8425437" cy="124943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6350" cap="flat" cmpd="sng" algn="ctr">
          <a:solidFill>
            <a:schemeClr val="dk1">
              <a:tint val="7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>
              <a:latin typeface="Arial Rounded MT Bold" panose="020F0704030504030204" pitchFamily="34" charset="0"/>
            </a:rPr>
            <a:t>Disadvantages of array in C programming</a:t>
          </a:r>
          <a:r>
            <a:rPr lang="en-GB" sz="2800" kern="1200" dirty="0"/>
            <a:t>.</a:t>
          </a:r>
          <a:endParaRPr lang="en-IN" sz="2800" kern="1200" dirty="0"/>
        </a:p>
      </dsp:txBody>
      <dsp:txXfrm>
        <a:off x="624726" y="3184067"/>
        <a:ext cx="7176005" cy="1249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E3F4-07DD-4A84-BAE7-845A887CF4A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CF4F-E293-4ED6-8B21-25159124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06328"/>
      </p:ext>
    </p:extLst>
  </p:cSld>
  <p:clrMapOvr>
    <a:masterClrMapping/>
  </p:clrMapOvr>
  <p:transition spd="med" advTm="1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E3F4-07DD-4A84-BAE7-845A887CF4A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CF4F-E293-4ED6-8B21-25159124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89933"/>
      </p:ext>
    </p:extLst>
  </p:cSld>
  <p:clrMapOvr>
    <a:masterClrMapping/>
  </p:clrMapOvr>
  <p:transition spd="med" advTm="1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E3F4-07DD-4A84-BAE7-845A887CF4A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CF4F-E293-4ED6-8B21-25159124244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0198261"/>
      </p:ext>
    </p:extLst>
  </p:cSld>
  <p:clrMapOvr>
    <a:masterClrMapping/>
  </p:clrMapOvr>
  <p:transition spd="med" advTm="1000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E3F4-07DD-4A84-BAE7-845A887CF4A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CF4F-E293-4ED6-8B21-25159124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70663"/>
      </p:ext>
    </p:extLst>
  </p:cSld>
  <p:clrMapOvr>
    <a:masterClrMapping/>
  </p:clrMapOvr>
  <p:transition spd="med" advTm="1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E3F4-07DD-4A84-BAE7-845A887CF4A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CF4F-E293-4ED6-8B21-25159124244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9575754"/>
      </p:ext>
    </p:extLst>
  </p:cSld>
  <p:clrMapOvr>
    <a:masterClrMapping/>
  </p:clrMapOvr>
  <p:transition spd="med" advTm="100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E3F4-07DD-4A84-BAE7-845A887CF4A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CF4F-E293-4ED6-8B21-25159124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72919"/>
      </p:ext>
    </p:extLst>
  </p:cSld>
  <p:clrMapOvr>
    <a:masterClrMapping/>
  </p:clrMapOvr>
  <p:transition spd="med" advTm="100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E3F4-07DD-4A84-BAE7-845A887CF4A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CF4F-E293-4ED6-8B21-25159124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89943"/>
      </p:ext>
    </p:extLst>
  </p:cSld>
  <p:clrMapOvr>
    <a:masterClrMapping/>
  </p:clrMapOvr>
  <p:transition spd="med" advTm="1000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E3F4-07DD-4A84-BAE7-845A887CF4A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CF4F-E293-4ED6-8B21-25159124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52438"/>
      </p:ext>
    </p:extLst>
  </p:cSld>
  <p:clrMapOvr>
    <a:masterClrMapping/>
  </p:clrMapOvr>
  <p:transition spd="med" advTm="1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E3F4-07DD-4A84-BAE7-845A887CF4A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CF4F-E293-4ED6-8B21-25159124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57427"/>
      </p:ext>
    </p:extLst>
  </p:cSld>
  <p:clrMapOvr>
    <a:masterClrMapping/>
  </p:clrMapOvr>
  <p:transition spd="med" advTm="1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E3F4-07DD-4A84-BAE7-845A887CF4A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CF4F-E293-4ED6-8B21-25159124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17136"/>
      </p:ext>
    </p:extLst>
  </p:cSld>
  <p:clrMapOvr>
    <a:masterClrMapping/>
  </p:clrMapOvr>
  <p:transition spd="med" advTm="1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E3F4-07DD-4A84-BAE7-845A887CF4A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CF4F-E293-4ED6-8B21-25159124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47943"/>
      </p:ext>
    </p:extLst>
  </p:cSld>
  <p:clrMapOvr>
    <a:masterClrMapping/>
  </p:clrMapOvr>
  <p:transition spd="med" advTm="1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E3F4-07DD-4A84-BAE7-845A887CF4A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CF4F-E293-4ED6-8B21-25159124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4296"/>
      </p:ext>
    </p:extLst>
  </p:cSld>
  <p:clrMapOvr>
    <a:masterClrMapping/>
  </p:clrMapOvr>
  <p:transition spd="med" advTm="1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E3F4-07DD-4A84-BAE7-845A887CF4A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CF4F-E293-4ED6-8B21-25159124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49363"/>
      </p:ext>
    </p:extLst>
  </p:cSld>
  <p:clrMapOvr>
    <a:masterClrMapping/>
  </p:clrMapOvr>
  <p:transition spd="med" advTm="1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E3F4-07DD-4A84-BAE7-845A887CF4A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CF4F-E293-4ED6-8B21-25159124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44285"/>
      </p:ext>
    </p:extLst>
  </p:cSld>
  <p:clrMapOvr>
    <a:masterClrMapping/>
  </p:clrMapOvr>
  <p:transition spd="med" advTm="1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E3F4-07DD-4A84-BAE7-845A887CF4A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CF4F-E293-4ED6-8B21-25159124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55800"/>
      </p:ext>
    </p:extLst>
  </p:cSld>
  <p:clrMapOvr>
    <a:masterClrMapping/>
  </p:clrMapOvr>
  <p:transition spd="med" advTm="1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E3F4-07DD-4A84-BAE7-845A887CF4A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CF4F-E293-4ED6-8B21-25159124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30176"/>
      </p:ext>
    </p:extLst>
  </p:cSld>
  <p:clrMapOvr>
    <a:masterClrMapping/>
  </p:clrMapOvr>
  <p:transition spd="med" advTm="1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3E3F4-07DD-4A84-BAE7-845A887CF4A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33CF4F-E293-4ED6-8B21-251591242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med" advTm="1000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crazyprogrammer.com/2015/01/arrays-in-c-2d-array-part-5.html" TargetMode="Externa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3.xml"/><Relationship Id="rId4" Type="http://schemas.openxmlformats.org/officeDocument/2006/relationships/audio" Target="../media/audio2.wav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4000">
              <a:schemeClr val="accent1">
                <a:lumMod val="60000"/>
                <a:lumOff val="40000"/>
              </a:schemeClr>
            </a:gs>
            <a:gs pos="6000">
              <a:srgbClr val="FFEBA3">
                <a:alpha val="13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23995D-FE9B-6958-6ED4-A05C7E7450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42" y="375386"/>
            <a:ext cx="6841676" cy="6297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6C9FE7-AF29-9652-019D-49B1ADCC8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9600" dirty="0">
                <a:latin typeface="Algerian" panose="04020705040A02060702" pitchFamily="82" charset="0"/>
              </a:rPr>
              <a:t>WELCOME  </a:t>
            </a:r>
            <a:br>
              <a:rPr lang="en-GB" sz="9600" dirty="0">
                <a:latin typeface="Algerian" panose="04020705040A02060702" pitchFamily="82" charset="0"/>
              </a:rPr>
            </a:br>
            <a:r>
              <a:rPr lang="en-GB" sz="9600" dirty="0">
                <a:latin typeface="Algerian" panose="04020705040A02060702" pitchFamily="82" charset="0"/>
              </a:rPr>
              <a:t>TO</a:t>
            </a:r>
            <a:endParaRPr lang="en-IN" sz="96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5FBE8-95F9-6239-B790-17EAE0C7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4311" y="4034169"/>
            <a:ext cx="8148729" cy="1096899"/>
          </a:xfrm>
          <a:noFill/>
        </p:spPr>
        <p:txBody>
          <a:bodyPr>
            <a:noAutofit/>
          </a:bodyPr>
          <a:lstStyle/>
          <a:p>
            <a:r>
              <a:rPr lang="en-GB" sz="80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PRESENTATION</a:t>
            </a:r>
            <a:endParaRPr lang="en-IN" sz="80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09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14:ripple dir="ru"/>
      </p:transition>
    </mc:Choice>
    <mc:Fallback xmlns="">
      <p:transition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2251-EE6A-4AFB-B705-5E812A5D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2463" cy="980049"/>
          </a:xfrm>
          <a:effectLst>
            <a:reflection blurRad="6350" dir="5400000" sy="-100000" algn="bl" rotWithShape="0"/>
          </a:effectLst>
        </p:spPr>
        <p:txBody>
          <a:bodyPr>
            <a:normAutofit fontScale="90000"/>
          </a:bodyPr>
          <a:lstStyle/>
          <a:p>
            <a:r>
              <a:rPr lang="en-US" sz="6000" b="1" dirty="0"/>
              <a:t>Automate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3B90A-BFD6-46EB-B313-20D1A9F10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800" b="1" dirty="0"/>
              <a:t>This is default storage class for all variables declare inside a function or a block.</a:t>
            </a:r>
          </a:p>
          <a:p>
            <a:r>
              <a:rPr lang="en-US" sz="2800" b="1" dirty="0"/>
              <a:t>The automatic variables are initialize to garbage .</a:t>
            </a:r>
          </a:p>
          <a:p>
            <a:r>
              <a:rPr lang="en-US" sz="2800" b="1" dirty="0"/>
              <a:t>The keyword used for defining automatic variables is ‘auto’.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AE3D94-28B4-4BA6-B3BC-D631159B8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03" y="5381624"/>
            <a:ext cx="7804058" cy="489090"/>
          </a:xfrm>
          <a:prstGeom prst="rect">
            <a:avLst/>
          </a:prstGeom>
          <a:effectLst>
            <a:reflection stA="97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58528000"/>
      </p:ext>
    </p:extLst>
  </p:cSld>
  <p:clrMapOvr>
    <a:masterClrMapping/>
  </p:clrMapOvr>
  <p:transition spd="med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5FBC-7AB1-4C79-A35F-36DFC198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4710592" cy="712763"/>
          </a:xfrm>
          <a:effectLst>
            <a:glow rad="228600">
              <a:schemeClr val="accent5">
                <a:satMod val="175000"/>
                <a:alpha val="40000"/>
              </a:schemeClr>
            </a:glow>
            <a:reflection blurRad="6350" stA="50000" endA="300" endPos="90000" dir="5400000" sy="-100000" algn="bl" rotWithShape="0"/>
          </a:effectLst>
        </p:spPr>
        <p:txBody>
          <a:bodyPr>
            <a:normAutofit/>
          </a:bodyPr>
          <a:lstStyle/>
          <a:p>
            <a:r>
              <a:rPr lang="en-US" dirty="0"/>
              <a:t>Example of automate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9E698B-FE7E-42D4-ACB2-F7299570A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445" y="1733190"/>
            <a:ext cx="4132780" cy="4411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A05F23-6E58-4E6C-B1C7-2CAE654BF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779" y="2599991"/>
            <a:ext cx="4314092" cy="4258009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81366990"/>
      </p:ext>
    </p:extLst>
  </p:cSld>
  <p:clrMapOvr>
    <a:masterClrMapping/>
  </p:clrMapOvr>
  <p:transition spd="med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87193A-D961-4AEA-8B55-172FD78C6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12" y="2553253"/>
            <a:ext cx="3588667" cy="3621258"/>
          </a:xfrm>
          <a:prstGeom prst="rect">
            <a:avLst/>
          </a:prstGeom>
          <a:scene3d>
            <a:camera prst="perspectiveLeft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74B5D0-9000-4F72-906E-07BA30E3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extern or External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11F08-BF6F-45C7-84AF-E889D5223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2453"/>
            <a:ext cx="8596668" cy="4808910"/>
          </a:xfrm>
        </p:spPr>
        <p:txBody>
          <a:bodyPr>
            <a:normAutofit/>
          </a:bodyPr>
          <a:lstStyle/>
          <a:p>
            <a:r>
              <a:rPr lang="en-US" dirty="0"/>
              <a:t>External storage  class tells that variable is define else where and not within the same block where it is used.</a:t>
            </a:r>
          </a:p>
          <a:p>
            <a:r>
              <a:rPr lang="en-US" dirty="0"/>
              <a:t>An external variable is global variable initialized with a legal value where it is declared in order to be used else where.</a:t>
            </a:r>
          </a:p>
          <a:p>
            <a:r>
              <a:rPr lang="en-US" dirty="0"/>
              <a:t>A global variable can be made external by placing ‘extern’ keyword before its declaration.</a:t>
            </a:r>
          </a:p>
          <a:p>
            <a:r>
              <a:rPr lang="en-US" dirty="0"/>
              <a:t>Example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sz="1400" dirty="0">
                <a:solidFill>
                  <a:srgbClr val="00B0F0"/>
                </a:solidFill>
              </a:rPr>
              <a:t>#include(){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              extern int a;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              </a:t>
            </a:r>
            <a:r>
              <a:rPr lang="en-US" sz="1400" dirty="0" err="1">
                <a:solidFill>
                  <a:srgbClr val="00B0F0"/>
                </a:solidFill>
              </a:rPr>
              <a:t>printf</a:t>
            </a:r>
            <a:r>
              <a:rPr lang="en-US" sz="1400" dirty="0">
                <a:solidFill>
                  <a:srgbClr val="00B0F0"/>
                </a:solidFill>
              </a:rPr>
              <a:t>(“%</a:t>
            </a:r>
            <a:r>
              <a:rPr lang="en-US" sz="1400" dirty="0" err="1">
                <a:solidFill>
                  <a:srgbClr val="00B0F0"/>
                </a:solidFill>
              </a:rPr>
              <a:t>d”,a</a:t>
            </a:r>
            <a:r>
              <a:rPr lang="en-US" sz="1400" dirty="0">
                <a:solidFill>
                  <a:srgbClr val="00B0F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              }</a:t>
            </a:r>
          </a:p>
          <a:p>
            <a:pPr marL="0" indent="0">
              <a:buNone/>
            </a:pPr>
            <a:r>
              <a:rPr lang="en-US" dirty="0"/>
              <a:t>Output: </a:t>
            </a:r>
            <a:r>
              <a:rPr lang="en-US" sz="1600" dirty="0">
                <a:solidFill>
                  <a:srgbClr val="FF0000"/>
                </a:solidFill>
              </a:rPr>
              <a:t>something is error in the program</a:t>
            </a:r>
            <a:r>
              <a:rPr lang="en-US" sz="16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55822"/>
      </p:ext>
    </p:extLst>
  </p:cSld>
  <p:clrMapOvr>
    <a:masterClrMapping/>
  </p:clrMapOvr>
  <p:transition spd="med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9353-0DE2-4E24-A4BA-74FACC4B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Example of extern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809AF8-29A8-41E1-9E45-F206A45F1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499" y="1364974"/>
            <a:ext cx="6509340" cy="4464431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perspectiveLeft"/>
            <a:lightRig rig="threePt" dir="t"/>
          </a:scene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668F71-BD9A-421E-BFE2-9D978F2FC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0400"/>
            <a:ext cx="3276600" cy="3171825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501658134"/>
      </p:ext>
    </p:extLst>
  </p:cSld>
  <p:clrMapOvr>
    <a:masterClrMapping/>
  </p:clrMapOvr>
  <p:transition spd="med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E47B-B5E9-4A4C-938C-221B4080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Static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6DE01-F980-4CA5-907F-0E4AD813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905725"/>
          </a:xfrm>
        </p:spPr>
        <p:txBody>
          <a:bodyPr>
            <a:normAutofit/>
          </a:bodyPr>
          <a:lstStyle/>
          <a:p>
            <a:r>
              <a:rPr lang="en-US" sz="2800" dirty="0"/>
              <a:t>This storage class is used to declare static variable .</a:t>
            </a:r>
          </a:p>
          <a:p>
            <a:r>
              <a:rPr lang="en-US" sz="2800" dirty="0"/>
              <a:t>Static variable have the property of preserving there value even after they are out off scope.</a:t>
            </a:r>
          </a:p>
          <a:p>
            <a:r>
              <a:rPr lang="en-US" sz="2800" dirty="0"/>
              <a:t>Static variables exist till the terminating of the program.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8B72E-61A3-442F-87C8-267E01858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54" y="5351315"/>
            <a:ext cx="7908028" cy="4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97147"/>
      </p:ext>
    </p:extLst>
  </p:cSld>
  <p:clrMapOvr>
    <a:masterClrMapping/>
  </p:clrMapOvr>
  <p:transition spd="med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1000">
              <a:schemeClr val="accent1">
                <a:lumMod val="40000"/>
                <a:lumOff val="60000"/>
              </a:schemeClr>
            </a:gs>
            <a:gs pos="0">
              <a:schemeClr val="accent4"/>
            </a:gs>
            <a:gs pos="67000">
              <a:schemeClr val="accent1">
                <a:lumMod val="45000"/>
                <a:lumOff val="55000"/>
              </a:schemeClr>
            </a:gs>
            <a:gs pos="100000">
              <a:srgbClr val="007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1FBC-3921-404F-BADE-B2C3D75A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7030A0"/>
                </a:solidFill>
              </a:rPr>
              <a:t>Example of static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5C9F1B-C6BB-48C5-9CD7-81287E8CD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35428"/>
            <a:ext cx="3251801" cy="37882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8D0367-00D7-4AAD-8C57-09BDC45E9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410" y="2241551"/>
            <a:ext cx="3812743" cy="368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77656"/>
      </p:ext>
    </p:extLst>
  </p:cSld>
  <p:clrMapOvr>
    <a:masterClrMapping/>
  </p:clrMapOvr>
  <p:transition spd="med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C297-6A03-4EB1-A28D-680D1F3E6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0049"/>
          </a:xfrm>
        </p:spPr>
        <p:txBody>
          <a:bodyPr>
            <a:normAutofit/>
          </a:bodyPr>
          <a:lstStyle/>
          <a:p>
            <a:r>
              <a:rPr lang="en-US" sz="5400" dirty="0"/>
              <a:t>register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7DBC-ECD9-4E83-9167-B1B279003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5071"/>
            <a:ext cx="8596668" cy="4156291"/>
          </a:xfrm>
          <a:noFill/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rthographicFront"/>
            <a:lightRig rig="threePt" dir="t">
              <a:rot lat="0" lon="0" rev="4200000"/>
            </a:lightRig>
          </a:scene3d>
          <a:sp3d extrusionH="19050" contourW="12700" prstMaterial="metal">
            <a:bevelT w="12700"/>
            <a:bevelB w="12700"/>
            <a:contourClr>
              <a:srgbClr val="92D050"/>
            </a:contourClr>
          </a:sp3d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Register are faster than memory to access, so the variables which are most frequently used in c program can be put in register using ‘</a:t>
            </a:r>
            <a:r>
              <a:rPr lang="en-US" sz="2400" dirty="0">
                <a:solidFill>
                  <a:srgbClr val="FF0000"/>
                </a:solidFill>
              </a:rPr>
              <a:t>register</a:t>
            </a:r>
            <a:r>
              <a:rPr lang="en-US" sz="2000" dirty="0"/>
              <a:t>’ key word.</a:t>
            </a:r>
          </a:p>
          <a:p>
            <a:r>
              <a:rPr lang="en-US" sz="2000" dirty="0"/>
              <a:t>The keyword hints to compiler that a give a number variable can be put in a register.</a:t>
            </a:r>
          </a:p>
          <a:p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1600" dirty="0">
                <a:solidFill>
                  <a:srgbClr val="0070C0"/>
                </a:solidFill>
              </a:rPr>
              <a:t>#include&lt;</a:t>
            </a:r>
            <a:r>
              <a:rPr lang="en-US" sz="1600" dirty="0" err="1">
                <a:solidFill>
                  <a:srgbClr val="0070C0"/>
                </a:solidFill>
              </a:rPr>
              <a:t>stdio.h</a:t>
            </a:r>
            <a:r>
              <a:rPr lang="en-US" sz="16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	int main(){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		register int </a:t>
            </a:r>
            <a:r>
              <a:rPr lang="en-US" sz="1600" dirty="0">
                <a:solidFill>
                  <a:srgbClr val="00B050"/>
                </a:solidFill>
              </a:rPr>
              <a:t>a</a:t>
            </a:r>
            <a:r>
              <a:rPr lang="en-US" sz="1600" dirty="0">
                <a:solidFill>
                  <a:srgbClr val="0070C0"/>
                </a:solidFill>
              </a:rPr>
              <a:t>=10;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		</a:t>
            </a:r>
            <a:r>
              <a:rPr lang="en-US" sz="1600" dirty="0" err="1">
                <a:solidFill>
                  <a:srgbClr val="0070C0"/>
                </a:solidFill>
              </a:rPr>
              <a:t>printf</a:t>
            </a:r>
            <a:r>
              <a:rPr lang="en-US" sz="1600" dirty="0">
                <a:solidFill>
                  <a:srgbClr val="0070C0"/>
                </a:solidFill>
              </a:rPr>
              <a:t>(“%</a:t>
            </a:r>
            <a:r>
              <a:rPr lang="en-US" sz="1600" dirty="0" err="1">
                <a:solidFill>
                  <a:srgbClr val="0070C0"/>
                </a:solidFill>
              </a:rPr>
              <a:t>d”,</a:t>
            </a:r>
            <a:r>
              <a:rPr lang="en-US" sz="1600" dirty="0" err="1">
                <a:solidFill>
                  <a:srgbClr val="00B050"/>
                </a:solidFill>
              </a:rPr>
              <a:t>a</a:t>
            </a:r>
            <a:r>
              <a:rPr lang="en-US" sz="1600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		}</a:t>
            </a:r>
          </a:p>
          <a:p>
            <a:pPr marL="0" indent="0">
              <a:buNone/>
            </a:pPr>
            <a:r>
              <a:rPr lang="en-US" sz="2000" dirty="0"/>
              <a:t>Output: </a:t>
            </a:r>
            <a:r>
              <a:rPr lang="en-US" sz="2000" dirty="0">
                <a:solidFill>
                  <a:srgbClr val="00B05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88784617"/>
      </p:ext>
    </p:extLst>
  </p:cSld>
  <p:clrMapOvr>
    <a:masterClrMapping/>
  </p:clrMapOvr>
  <p:transition spd="med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75A2-54D9-2CB3-ECB6-85C05499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680" y="215894"/>
            <a:ext cx="3347184" cy="134689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dirty="0">
                <a:solidFill>
                  <a:srgbClr val="C00000"/>
                </a:solidFill>
                <a:latin typeface="Algerian" panose="04020705040A02060702" pitchFamily="82" charset="0"/>
              </a:rPr>
              <a:t>string</a:t>
            </a:r>
            <a:endParaRPr lang="en-IN" sz="80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BF52C-9727-82C2-7D50-022D7819C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A8F030-79C6-9D92-B910-C5D3DAD190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9403231"/>
              </p:ext>
            </p:extLst>
          </p:nvPr>
        </p:nvGraphicFramePr>
        <p:xfrm>
          <a:off x="30183" y="1880171"/>
          <a:ext cx="8425448" cy="4900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26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14:ripple dir="ru"/>
      </p:transition>
    </mc:Choice>
    <mc:Fallback xmlns="">
      <p:transition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756BDFB-E7CE-91B8-D694-652890AC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05" y="667351"/>
            <a:ext cx="11940356" cy="1320800"/>
          </a:xfrm>
        </p:spPr>
        <p:txBody>
          <a:bodyPr>
            <a:normAutofit/>
          </a:bodyPr>
          <a:lstStyle/>
          <a:p>
            <a:r>
              <a:rPr lang="en-GB" sz="6600" b="1" dirty="0">
                <a:solidFill>
                  <a:srgbClr val="C00000"/>
                </a:solidFill>
                <a:latin typeface="Algerian" panose="04020705040A02060702" pitchFamily="82" charset="0"/>
              </a:rPr>
              <a:t>INTRODUCTION OF ARRAY </a:t>
            </a:r>
            <a:r>
              <a:rPr lang="en-GB" sz="4000" b="1" dirty="0">
                <a:solidFill>
                  <a:srgbClr val="C00000"/>
                </a:solidFill>
                <a:latin typeface="Algerian" panose="04020705040A02060702" pitchFamily="82" charset="0"/>
              </a:rPr>
              <a:t> </a:t>
            </a:r>
            <a:endParaRPr lang="en-IN" sz="4000" b="1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05ACBE7-28FE-293C-094F-5F815908C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689291" cy="4281308"/>
          </a:xfrm>
        </p:spPr>
        <p:txBody>
          <a:bodyPr>
            <a:normAutofit fontScale="92500" lnSpcReduction="10000"/>
          </a:bodyPr>
          <a:lstStyle/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Arrays are used to store multiple values in a single variable.</a:t>
            </a: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It is instead of declaring separate variables for each value.</a:t>
            </a: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To create an array, define the data type (like </a:t>
            </a:r>
            <a:r>
              <a:rPr lang="en-US" altLang="en-US" sz="2400" dirty="0">
                <a:solidFill>
                  <a:srgbClr val="DC143C"/>
                </a:solidFill>
                <a:latin typeface="Arial Rounded MT Bold" panose="020F0704030504030204" pitchFamily="34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).</a:t>
            </a: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Array followed by </a:t>
            </a:r>
            <a:r>
              <a:rPr lang="en-US" altLang="en-US" sz="2400" b="1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square brackets []</a:t>
            </a:r>
            <a:r>
              <a:rPr lang="en-US" altLang="en-US" sz="2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.</a:t>
            </a: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To insert values to it, use a comma-separated list, inside curly braces</a:t>
            </a: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Example</a:t>
            </a: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2400" dirty="0">
                <a:solidFill>
                  <a:srgbClr val="0000CD"/>
                </a:solidFill>
                <a:latin typeface="Arial Rounded MT Bold" panose="020F0704030504030204" pitchFamily="34" charset="0"/>
              </a:rPr>
              <a:t>int</a:t>
            </a:r>
            <a:r>
              <a:rPr lang="en-GB" sz="2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 </a:t>
            </a:r>
            <a:r>
              <a:rPr lang="en-GB" sz="2400" dirty="0" err="1">
                <a:solidFill>
                  <a:srgbClr val="000000"/>
                </a:solidFill>
                <a:latin typeface="Arial Rounded MT Bold" panose="020F0704030504030204" pitchFamily="34" charset="0"/>
              </a:rPr>
              <a:t>myNumbers</a:t>
            </a:r>
            <a:r>
              <a:rPr lang="en-GB" sz="2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[] = {</a:t>
            </a:r>
            <a:r>
              <a:rPr lang="en-GB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25</a:t>
            </a:r>
            <a:r>
              <a:rPr lang="en-GB" sz="2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, </a:t>
            </a:r>
            <a:r>
              <a:rPr lang="en-GB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50</a:t>
            </a:r>
            <a:r>
              <a:rPr lang="en-GB" sz="2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, </a:t>
            </a:r>
            <a:r>
              <a:rPr lang="en-GB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75</a:t>
            </a:r>
            <a:r>
              <a:rPr lang="en-GB" sz="2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, </a:t>
            </a:r>
            <a:r>
              <a:rPr lang="en-GB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100</a:t>
            </a:r>
            <a:r>
              <a:rPr lang="en-GB" sz="24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};</a:t>
            </a:r>
            <a:endParaRPr lang="en-US" altLang="en-US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91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14:ripple dir="ru"/>
      </p:transition>
    </mc:Choice>
    <mc:Fallback xmlns="">
      <p:transition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33FCE7-C9A6-CBDB-C6F4-3AA304952DD0}"/>
              </a:ext>
            </a:extLst>
          </p:cNvPr>
          <p:cNvSpPr txBox="1"/>
          <p:nvPr/>
        </p:nvSpPr>
        <p:spPr>
          <a:xfrm>
            <a:off x="550053" y="2245458"/>
            <a:ext cx="119519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 Rounded MT Bold" panose="020F0704030504030204" pitchFamily="34" charset="0"/>
              </a:rPr>
              <a:t>#include&lt;stdio.h&gt;</a:t>
            </a:r>
          </a:p>
          <a:p>
            <a:r>
              <a:rPr lang="en-GB" sz="2800" dirty="0">
                <a:latin typeface="Arial Rounded MT Bold" panose="020F0704030504030204" pitchFamily="34" charset="0"/>
              </a:rPr>
              <a:t>Int main()</a:t>
            </a:r>
          </a:p>
          <a:p>
            <a:r>
              <a:rPr lang="en-GB" sz="2800" dirty="0">
                <a:latin typeface="Arial Rounded MT Bold" panose="020F0704030504030204" pitchFamily="34" charset="0"/>
              </a:rPr>
              <a:t>{</a:t>
            </a:r>
          </a:p>
          <a:p>
            <a:r>
              <a:rPr lang="en-GB" sz="2800" dirty="0">
                <a:latin typeface="Arial Rounded MT Bold" panose="020F0704030504030204" pitchFamily="34" charset="0"/>
              </a:rPr>
              <a:t>	int my number [ ] = {25,30,75,100};</a:t>
            </a:r>
          </a:p>
          <a:p>
            <a:r>
              <a:rPr lang="en-GB" sz="2800" dirty="0">
                <a:latin typeface="Arial Rounded MT Bold" panose="020F0704030504030204" pitchFamily="34" charset="0"/>
              </a:rPr>
              <a:t>	</a:t>
            </a:r>
            <a:r>
              <a:rPr lang="en-GB" sz="2800" dirty="0" err="1">
                <a:latin typeface="Arial Rounded MT Bold" panose="020F0704030504030204" pitchFamily="34" charset="0"/>
              </a:rPr>
              <a:t>printf</a:t>
            </a:r>
            <a:r>
              <a:rPr lang="en-GB" sz="2800" dirty="0">
                <a:latin typeface="Arial Rounded MT Bold" panose="020F0704030504030204" pitchFamily="34" charset="0"/>
              </a:rPr>
              <a:t>(“%</a:t>
            </a:r>
            <a:r>
              <a:rPr lang="en-GB" sz="2800" dirty="0" err="1">
                <a:latin typeface="Arial Rounded MT Bold" panose="020F0704030504030204" pitchFamily="34" charset="0"/>
              </a:rPr>
              <a:t>d”,my</a:t>
            </a:r>
            <a:r>
              <a:rPr lang="en-GB" sz="2800" dirty="0">
                <a:latin typeface="Arial Rounded MT Bold" panose="020F0704030504030204" pitchFamily="34" charset="0"/>
              </a:rPr>
              <a:t> number[0]);                                OUTPUT = 25</a:t>
            </a:r>
          </a:p>
          <a:p>
            <a:endParaRPr lang="en-GB" sz="2800" dirty="0">
              <a:latin typeface="Arial Rounded MT Bold" panose="020F0704030504030204" pitchFamily="34" charset="0"/>
            </a:endParaRPr>
          </a:p>
          <a:p>
            <a:r>
              <a:rPr lang="en-GB" sz="2800" dirty="0">
                <a:latin typeface="Arial Rounded MT Bold" panose="020F0704030504030204" pitchFamily="34" charset="0"/>
              </a:rPr>
              <a:t>      return 0;</a:t>
            </a:r>
          </a:p>
          <a:p>
            <a:r>
              <a:rPr lang="en-GB" sz="2800" dirty="0">
                <a:latin typeface="Arial Rounded MT Bold" panose="020F0704030504030204" pitchFamily="34" charset="0"/>
              </a:rPr>
              <a:t>}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78C21-556A-E636-024B-BBFCE74B1FC3}"/>
              </a:ext>
            </a:extLst>
          </p:cNvPr>
          <p:cNvSpPr txBox="1"/>
          <p:nvPr/>
        </p:nvSpPr>
        <p:spPr>
          <a:xfrm>
            <a:off x="765810" y="887944"/>
            <a:ext cx="896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rial Black" panose="020B0A04020102020204" pitchFamily="34" charset="0"/>
              </a:rPr>
              <a:t> Program of array in c language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18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14:ripple dir="ru"/>
        <p:sndAc>
          <p:stSnd>
            <p:snd r:embed="rId2" name="suction.wav"/>
          </p:stSnd>
        </p:sndAc>
      </p:transition>
    </mc:Choice>
    <mc:Fallback xmlns="">
      <p:transition advTm="1000">
        <p:fade/>
        <p:sndAc>
          <p:stSnd>
            <p:snd r:embed="rId3" name="suction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4000">
              <a:schemeClr val="accent1">
                <a:lumMod val="60000"/>
                <a:lumOff val="40000"/>
              </a:schemeClr>
            </a:gs>
            <a:gs pos="6000">
              <a:srgbClr val="FFEBA3">
                <a:alpha val="13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4C5F-3664-5B96-6A5A-AE539ECB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6" y="137160"/>
            <a:ext cx="8596668" cy="2150110"/>
          </a:xfrm>
        </p:spPr>
        <p:txBody>
          <a:bodyPr>
            <a:noAutofit/>
          </a:bodyPr>
          <a:lstStyle/>
          <a:p>
            <a:r>
              <a:rPr lang="en-GB" sz="6600" b="1" dirty="0"/>
              <a:t>         </a:t>
            </a:r>
            <a:r>
              <a:rPr lang="en-GB" sz="9600" b="1" dirty="0"/>
              <a:t>C</a:t>
            </a:r>
            <a:br>
              <a:rPr lang="en-GB" sz="6600" b="1" dirty="0"/>
            </a:br>
            <a:r>
              <a:rPr lang="en-GB" sz="6600" b="1" dirty="0"/>
              <a:t> PROGRAMMING </a:t>
            </a:r>
            <a:endParaRPr lang="en-IN" sz="6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2188D-6A77-67B6-CB54-F4203142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689726"/>
            <a:ext cx="12108994" cy="403111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sz="3600" i="1" dirty="0"/>
              <a:t>Submitted To :        </a:t>
            </a:r>
            <a:r>
              <a:rPr lang="en-GB" sz="3600" dirty="0"/>
              <a:t>					</a:t>
            </a:r>
            <a:r>
              <a:rPr lang="en-GB" sz="3600" i="1" dirty="0"/>
              <a:t>Submitted by : </a:t>
            </a:r>
            <a:r>
              <a:rPr lang="en-GB" sz="3600" b="1" i="1" dirty="0">
                <a:latin typeface="Algerian" panose="04020705040A02060702" pitchFamily="82" charset="0"/>
              </a:rPr>
              <a:t>Vikas kumar Mrs. Divya Maheshwari                                    Bipin kumar</a:t>
            </a:r>
          </a:p>
          <a:p>
            <a:pPr>
              <a:lnSpc>
                <a:spcPct val="150000"/>
              </a:lnSpc>
            </a:pPr>
            <a:r>
              <a:rPr lang="en-IN" sz="3600" b="1" i="1" dirty="0">
                <a:latin typeface="Algerian" panose="04020705040A02060702" pitchFamily="82" charset="0"/>
              </a:rPr>
              <a:t>                                                                                    Diwas </a:t>
            </a:r>
            <a:r>
              <a:rPr lang="en-IN" sz="3600" b="1" i="1" dirty="0" err="1">
                <a:latin typeface="Algerian" panose="04020705040A02060702" pitchFamily="82" charset="0"/>
              </a:rPr>
              <a:t>gupta</a:t>
            </a:r>
            <a:endParaRPr lang="en-IN" sz="3600" b="1" i="1" dirty="0">
              <a:latin typeface="Algerian" panose="04020705040A02060702" pitchFamily="82" charset="0"/>
            </a:endParaRPr>
          </a:p>
          <a:p>
            <a:pPr>
              <a:lnSpc>
                <a:spcPct val="150000"/>
              </a:lnSpc>
            </a:pPr>
            <a:r>
              <a:rPr lang="en-IN" sz="3600" b="1" i="1" dirty="0">
                <a:latin typeface="Algerian" panose="04020705040A02060702" pitchFamily="82" charset="0"/>
              </a:rPr>
              <a:t>                                                                                      Abhishek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CCA2D-C494-0463-0174-DE9FF5670E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80" y="-71120"/>
            <a:ext cx="7904480" cy="692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0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14:ripple dir="ru"/>
      </p:transition>
    </mc:Choice>
    <mc:Fallback xmlns="">
      <p:transition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620E-2033-2DF8-9C38-5F250870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380"/>
            <a:ext cx="10779760" cy="1182839"/>
          </a:xfrm>
        </p:spPr>
        <p:txBody>
          <a:bodyPr>
            <a:normAutofit/>
          </a:bodyPr>
          <a:lstStyle/>
          <a:p>
            <a:r>
              <a:rPr lang="en-GB" b="1" dirty="0"/>
              <a:t>ADVANTAGES OF ARRAY IN C PROGRAMMING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738EB-3BAE-4B15-3C00-35C7DE225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694" y="2238943"/>
            <a:ext cx="11224425" cy="3214837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800" dirty="0"/>
              <a:t>Arrays help in code optimization. 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/>
              <a:t>Along with simple arrays, we also have </a:t>
            </a:r>
            <a:r>
              <a:rPr lang="en-GB" sz="2800" dirty="0">
                <a:hlinkClick r:id="rId3"/>
              </a:rPr>
              <a:t>2- dimensional arrays</a:t>
            </a:r>
            <a:r>
              <a:rPr lang="en-GB" sz="2800" dirty="0"/>
              <a:t>, which are used to store elements of a matrix of any dimensions</a:t>
            </a:r>
            <a:endParaRPr lang="en-IN" sz="28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/>
              <a:t>The time complexity to access any element of an array is O(1)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3531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14:ripple dir="ru"/>
        <p:sndAc>
          <p:stSnd>
            <p:snd r:embed="rId2" name="laser.wav"/>
          </p:stSnd>
        </p:sndAc>
      </p:transition>
    </mc:Choice>
    <mc:Fallback xmlns="">
      <p:transition advTm="1000">
        <p:fade/>
        <p:sndAc>
          <p:stSnd>
            <p:snd r:embed="rId4" name="las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538-3195-185C-9D3E-AD229D402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4" y="-309789"/>
            <a:ext cx="10678516" cy="1646302"/>
          </a:xfrm>
        </p:spPr>
        <p:txBody>
          <a:bodyPr/>
          <a:lstStyle/>
          <a:p>
            <a:pPr algn="l"/>
            <a:r>
              <a:rPr lang="en-GB" sz="4000" b="1" dirty="0"/>
              <a:t>DISADVANTAGES OF ARRAY IN C PRIRAMMING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9B78D-39EC-DC66-A7EA-75915460F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290" y="2087278"/>
            <a:ext cx="9797270" cy="4262721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3200" b="1" dirty="0"/>
              <a:t>The size of an array is fixed.</a:t>
            </a:r>
            <a:endParaRPr lang="en-IN" sz="3200" b="1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3200" b="1" dirty="0"/>
              <a:t>Allocating less memory than the required to an array leads to loss of data.</a:t>
            </a:r>
            <a:endParaRPr lang="en-IN" sz="3200" b="1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3200" b="1" dirty="0"/>
              <a:t>A single array cannot store values of different data types, </a:t>
            </a:r>
            <a:r>
              <a:rPr lang="en-GB" sz="3200" b="1" dirty="0" err="1"/>
              <a:t>i.e</a:t>
            </a:r>
            <a:r>
              <a:rPr lang="en-GB" sz="3200" b="1" dirty="0"/>
              <a:t>  an array is homogenous in nature.</a:t>
            </a:r>
            <a:endParaRPr lang="en-IN" sz="3200" b="1" dirty="0"/>
          </a:p>
          <a:p>
            <a:pPr algn="l"/>
            <a:endParaRPr lang="en-IN" sz="3200" b="1" dirty="0"/>
          </a:p>
          <a:p>
            <a:pPr algn="l"/>
            <a:endParaRPr lang="en-IN" sz="3200" dirty="0"/>
          </a:p>
          <a:p>
            <a:pPr algn="l"/>
            <a:endParaRPr lang="en-IN" sz="3200" dirty="0"/>
          </a:p>
          <a:p>
            <a:pPr algn="l"/>
            <a:endParaRPr lang="en-IN" sz="3200" dirty="0"/>
          </a:p>
          <a:p>
            <a:pPr algn="l"/>
            <a:endParaRPr lang="en-IN" sz="3200" dirty="0"/>
          </a:p>
          <a:p>
            <a:pPr algn="l"/>
            <a:endParaRPr lang="en-IN" sz="3200" dirty="0"/>
          </a:p>
          <a:p>
            <a:pPr algn="l"/>
            <a:endParaRPr lang="en-IN" sz="3200" dirty="0"/>
          </a:p>
          <a:p>
            <a:pPr algn="l"/>
            <a:endParaRPr lang="en-IN" sz="3200" dirty="0"/>
          </a:p>
          <a:p>
            <a:pPr algn="l"/>
            <a:endParaRPr lang="en-IN" sz="3200" dirty="0"/>
          </a:p>
          <a:p>
            <a:pPr algn="l"/>
            <a:endParaRPr lang="en-IN" sz="3200" dirty="0"/>
          </a:p>
          <a:p>
            <a:pPr algn="l"/>
            <a:endParaRPr lang="en-IN" sz="3200" dirty="0"/>
          </a:p>
          <a:p>
            <a:pPr algn="l"/>
            <a:endParaRPr lang="en-IN" sz="3200" dirty="0"/>
          </a:p>
          <a:p>
            <a:pPr algn="l"/>
            <a:endParaRPr lang="en-IN" sz="3200" dirty="0"/>
          </a:p>
          <a:p>
            <a:pPr algn="l"/>
            <a:endParaRPr lang="en-IN" sz="3200" dirty="0"/>
          </a:p>
          <a:p>
            <a:pPr algn="l"/>
            <a:endParaRPr lang="en-IN" sz="3200" dirty="0"/>
          </a:p>
          <a:p>
            <a:pPr algn="l"/>
            <a:endParaRPr lang="en-IN" sz="3200" dirty="0"/>
          </a:p>
          <a:p>
            <a:pPr algn="l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092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14:ripple dir="ru"/>
      </p:transition>
    </mc:Choice>
    <mc:Fallback xmlns="">
      <p:transition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5000"/>
                <a:lumOff val="55000"/>
                <a:alpha val="55000"/>
              </a:schemeClr>
            </a:gs>
            <a:gs pos="90000">
              <a:schemeClr val="accent5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81EE27-3AD9-7C79-4165-3B7BC418B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968" y="-41434"/>
            <a:ext cx="12278968" cy="6899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6C9FE7-AF29-9652-019D-49B1ADCC898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944218" y="685594"/>
            <a:ext cx="9327542" cy="1646237"/>
          </a:xfrm>
        </p:spPr>
        <p:txBody>
          <a:bodyPr>
            <a:noAutofit/>
          </a:bodyPr>
          <a:lstStyle/>
          <a:p>
            <a:pPr algn="ctr"/>
            <a:r>
              <a:rPr lang="en-GB" sz="9600" dirty="0">
                <a:solidFill>
                  <a:schemeClr val="tx1"/>
                </a:solidFill>
                <a:latin typeface="Algerian" panose="04020705040A02060702" pitchFamily="82" charset="0"/>
              </a:rPr>
              <a:t>A very</a:t>
            </a:r>
            <a:endParaRPr lang="en-IN" sz="9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366879-F859-3B5A-7BF3-5CAEEEF27257}"/>
              </a:ext>
            </a:extLst>
          </p:cNvPr>
          <p:cNvSpPr/>
          <p:nvPr/>
        </p:nvSpPr>
        <p:spPr>
          <a:xfrm flipH="1">
            <a:off x="0" y="4325419"/>
            <a:ext cx="2774022" cy="2413311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091B9-E4AD-B0D9-40FC-C182B7EE1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478" y="3368672"/>
            <a:ext cx="3754016" cy="375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4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>
        <p14:ripple dir="ru"/>
      </p:transition>
    </mc:Choice>
    <mc:Fallback xmlns="">
      <p:transition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3780-9204-417D-8F2D-3D759A5CC86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10000"/>
            </a:schemeClr>
          </a:solidFill>
        </p:spPr>
        <p:txBody>
          <a:bodyPr/>
          <a:lstStyle/>
          <a:p>
            <a:pPr algn="ctr"/>
            <a:r>
              <a:rPr lang="en-US" sz="6000" u="sng" dirty="0"/>
              <a:t>Objectives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07135-E29E-42A9-8F2A-10BB1E1E3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B050"/>
                </a:solidFill>
              </a:rPr>
              <a:t>In this presentation we will learn some basic topics in c language such as-</a:t>
            </a:r>
          </a:p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rgbClr val="7030A0"/>
                </a:solidFill>
              </a:rPr>
              <a:t>What is pre-processor directives(#).</a:t>
            </a:r>
          </a:p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rgbClr val="7030A0"/>
                </a:solidFill>
              </a:rPr>
              <a:t>What is storage class.</a:t>
            </a:r>
          </a:p>
          <a:p>
            <a:pPr>
              <a:buFont typeface="+mj-lt"/>
              <a:buAutoNum type="arabicPeriod"/>
            </a:pPr>
            <a:r>
              <a:rPr lang="en-US" sz="3600" b="1" dirty="0">
                <a:solidFill>
                  <a:srgbClr val="7030A0"/>
                </a:solidFill>
              </a:rPr>
              <a:t>What is string.</a:t>
            </a:r>
          </a:p>
        </p:txBody>
      </p:sp>
    </p:spTree>
    <p:extLst>
      <p:ext uri="{BB962C8B-B14F-4D97-AF65-F5344CB8AC3E}">
        <p14:creationId xmlns:p14="http://schemas.microsoft.com/office/powerpoint/2010/main" val="4010066708"/>
      </p:ext>
    </p:extLst>
  </p:cSld>
  <p:clrMapOvr>
    <a:masterClrMapping/>
  </p:clrMapOvr>
  <p:transition spd="med" advTm="1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AC3D-BDE0-4B7E-827A-DE06D507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04800"/>
            <a:ext cx="8596668" cy="1625600"/>
          </a:xfrm>
        </p:spPr>
        <p:txBody>
          <a:bodyPr>
            <a:normAutofit/>
          </a:bodyPr>
          <a:lstStyle/>
          <a:p>
            <a:pPr algn="ctr"/>
            <a:r>
              <a:rPr lang="en-US" sz="6000" u="sng" dirty="0"/>
              <a:t>Outcomes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8A640-CBE0-43E9-B52B-735633024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5455"/>
            <a:ext cx="9214811" cy="465590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770950"/>
                </a:solidFill>
              </a:rPr>
              <a:t>After some time we will develop our basic concept about this topic such as-</a:t>
            </a:r>
          </a:p>
          <a:p>
            <a:r>
              <a:rPr lang="en-US" sz="2800" dirty="0">
                <a:solidFill>
                  <a:srgbClr val="0070C0"/>
                </a:solidFill>
              </a:rPr>
              <a:t>What is pre-processor directives , what is use of this. which symbol is use for representation etc.</a:t>
            </a:r>
          </a:p>
          <a:p>
            <a:r>
              <a:rPr lang="en-US" sz="2800" dirty="0">
                <a:solidFill>
                  <a:srgbClr val="0070C0"/>
                </a:solidFill>
              </a:rPr>
              <a:t>And we will also learn what is storage class ,types of storage class ,why we are using in our programs and what is the syntax for use etc.</a:t>
            </a:r>
          </a:p>
          <a:p>
            <a:r>
              <a:rPr lang="en-US" sz="2800" dirty="0">
                <a:solidFill>
                  <a:srgbClr val="0070C0"/>
                </a:solidFill>
              </a:rPr>
              <a:t>And the main is what is string, how we are use , why we are use, what is advantages and disadvantages string etc.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Now, lets start..</a:t>
            </a:r>
          </a:p>
        </p:txBody>
      </p:sp>
    </p:spTree>
    <p:extLst>
      <p:ext uri="{BB962C8B-B14F-4D97-AF65-F5344CB8AC3E}">
        <p14:creationId xmlns:p14="http://schemas.microsoft.com/office/powerpoint/2010/main" val="2930352262"/>
      </p:ext>
    </p:extLst>
  </p:cSld>
  <p:clrMapOvr>
    <a:masterClrMapping/>
  </p:clrMapOvr>
  <p:transition spd="med" advTm="1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87DB2F-BF44-4CA2-A3F5-9FEE148C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latin typeface="Algerian" panose="04020705040A02060702" pitchFamily="82" charset="0"/>
              </a:rPr>
              <a:t>Pre-processor Directives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5F62B6-5FEF-4AB5-95F0-CE8B4C64156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effectLst>
            <a:reflection endPos="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en-US" sz="2400" dirty="0"/>
              <a:t>Pre-processor are program that process our source code </a:t>
            </a:r>
            <a:r>
              <a:rPr lang="en-US" sz="2400" dirty="0">
                <a:highlight>
                  <a:srgbClr val="FFFF00"/>
                </a:highlight>
              </a:rPr>
              <a:t>before compilation</a:t>
            </a:r>
            <a:r>
              <a:rPr lang="en-US" sz="2400" dirty="0"/>
              <a:t>.</a:t>
            </a:r>
          </a:p>
          <a:p>
            <a:r>
              <a:rPr lang="en-US" sz="2400" dirty="0"/>
              <a:t>The pre-processor directives give instructions to the compiler to pre-process the information before actual compilation starts.</a:t>
            </a:r>
          </a:p>
          <a:p>
            <a:r>
              <a:rPr lang="en-US" sz="2400" dirty="0"/>
              <a:t>All the pre-processor directives begin with </a:t>
            </a:r>
            <a:r>
              <a:rPr lang="en-US" sz="4000" dirty="0">
                <a:highlight>
                  <a:srgbClr val="FFFF00"/>
                </a:highlight>
              </a:rPr>
              <a:t>#</a:t>
            </a:r>
            <a:r>
              <a:rPr lang="en-US" sz="2400" dirty="0">
                <a:highlight>
                  <a:srgbClr val="FFFF00"/>
                </a:highlight>
              </a:rPr>
              <a:t> symbol </a:t>
            </a:r>
            <a:r>
              <a:rPr lang="en-US" sz="2400" dirty="0"/>
              <a:t>and only white space  character may appear before a pre-processor directive on line.</a:t>
            </a:r>
          </a:p>
          <a:p>
            <a:r>
              <a:rPr lang="en-US" sz="2400" dirty="0"/>
              <a:t>Pre-processor directives are not statement so they do not end with the </a:t>
            </a:r>
            <a:r>
              <a:rPr lang="en-US" sz="2400" dirty="0">
                <a:highlight>
                  <a:srgbClr val="00FFFF"/>
                </a:highlight>
              </a:rPr>
              <a:t>semicolon(;).</a:t>
            </a:r>
          </a:p>
        </p:txBody>
      </p:sp>
    </p:spTree>
    <p:extLst>
      <p:ext uri="{BB962C8B-B14F-4D97-AF65-F5344CB8AC3E}">
        <p14:creationId xmlns:p14="http://schemas.microsoft.com/office/powerpoint/2010/main" val="2074596510"/>
      </p:ext>
    </p:extLst>
  </p:cSld>
  <p:clrMapOvr>
    <a:masterClrMapping/>
  </p:clrMapOvr>
  <p:transition spd="med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575234-67B4-4D93-8822-9FBAA9A1D5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Process flow of pre-processor directives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1F1BFF-AD89-47D9-AE64-2362B3D1CBF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054086" y="2784616"/>
            <a:ext cx="0" cy="632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005E81D-4F65-4F9D-B19D-F238D91083DC}"/>
              </a:ext>
            </a:extLst>
          </p:cNvPr>
          <p:cNvGrpSpPr/>
          <p:nvPr/>
        </p:nvGrpSpPr>
        <p:grpSpPr>
          <a:xfrm>
            <a:off x="954155" y="2251216"/>
            <a:ext cx="11237845" cy="4241659"/>
            <a:chOff x="238538" y="2383734"/>
            <a:chExt cx="11237845" cy="424165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2EAE17-A217-458C-8323-67D635B55D37}"/>
                </a:ext>
              </a:extLst>
            </p:cNvPr>
            <p:cNvSpPr/>
            <p:nvPr/>
          </p:nvSpPr>
          <p:spPr>
            <a:xfrm>
              <a:off x="3902766" y="4234067"/>
              <a:ext cx="1391475" cy="543339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3B87AC5-ABC6-4B0D-8A83-8E3D803F99E6}"/>
                </a:ext>
              </a:extLst>
            </p:cNvPr>
            <p:cNvSpPr/>
            <p:nvPr/>
          </p:nvSpPr>
          <p:spPr>
            <a:xfrm>
              <a:off x="7620000" y="4234066"/>
              <a:ext cx="1258956" cy="54333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linker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8889B0-B119-4DC5-B986-F68F890D9E9D}"/>
                </a:ext>
              </a:extLst>
            </p:cNvPr>
            <p:cNvSpPr/>
            <p:nvPr/>
          </p:nvSpPr>
          <p:spPr>
            <a:xfrm>
              <a:off x="2179983" y="6042988"/>
              <a:ext cx="3445566" cy="58240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Pre-processor perform action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EC4B6F8-DC51-424F-A158-C46D1330150C}"/>
                </a:ext>
              </a:extLst>
            </p:cNvPr>
            <p:cNvGrpSpPr/>
            <p:nvPr/>
          </p:nvGrpSpPr>
          <p:grpSpPr>
            <a:xfrm>
              <a:off x="238538" y="2383734"/>
              <a:ext cx="2199862" cy="3077814"/>
              <a:chOff x="238538" y="2383734"/>
              <a:chExt cx="2199862" cy="3077814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5EFD62E-A15B-4922-9D06-7F0EE6F2EBF0}"/>
                  </a:ext>
                </a:extLst>
              </p:cNvPr>
              <p:cNvGrpSpPr/>
              <p:nvPr/>
            </p:nvGrpSpPr>
            <p:grpSpPr>
              <a:xfrm>
                <a:off x="238538" y="2383734"/>
                <a:ext cx="2199862" cy="3077814"/>
                <a:chOff x="238538" y="2435088"/>
                <a:chExt cx="2199862" cy="307781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D769CBC-9F2D-4E2A-A103-11678C6CD8F3}"/>
                    </a:ext>
                  </a:extLst>
                </p:cNvPr>
                <p:cNvSpPr/>
                <p:nvPr/>
              </p:nvSpPr>
              <p:spPr>
                <a:xfrm>
                  <a:off x="443947" y="2435088"/>
                  <a:ext cx="1789044" cy="5334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program</a:t>
                  </a:r>
                </a:p>
              </p:txBody>
            </p:sp>
            <p:sp>
              <p:nvSpPr>
                <p:cNvPr id="9" name="Diamond 8">
                  <a:extLst>
                    <a:ext uri="{FF2B5EF4-FFF2-40B4-BE49-F238E27FC236}">
                      <a16:creationId xmlns:a16="http://schemas.microsoft.com/office/drawing/2014/main" id="{68E8349D-0BEF-461C-B231-0F31355FA0DA}"/>
                    </a:ext>
                  </a:extLst>
                </p:cNvPr>
                <p:cNvSpPr/>
                <p:nvPr/>
              </p:nvSpPr>
              <p:spPr>
                <a:xfrm>
                  <a:off x="238538" y="3601276"/>
                  <a:ext cx="2199862" cy="1911626"/>
                </a:xfrm>
                <a:prstGeom prst="diamond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Are  there pre-processor or directives</a:t>
                  </a:r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DE3FFB3-16B6-475B-BABF-00EBF05E867D}"/>
                  </a:ext>
                </a:extLst>
              </p:cNvPr>
              <p:cNvCxnSpPr>
                <a:stCxn id="7" idx="2"/>
                <a:endCxn id="9" idx="0"/>
              </p:cNvCxnSpPr>
              <p:nvPr/>
            </p:nvCxnSpPr>
            <p:spPr>
              <a:xfrm>
                <a:off x="1338469" y="2917134"/>
                <a:ext cx="0" cy="632788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76F3FCF-D005-4AAF-83D2-54691F5463C8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2438400" y="4505735"/>
              <a:ext cx="1464366" cy="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AD3EFF4-83DA-461E-9813-40F561716046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 flipV="1">
              <a:off x="5294241" y="4505736"/>
              <a:ext cx="2325759" cy="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3CA08B62-218E-45E2-B45F-4825F0441CAE}"/>
                </a:ext>
              </a:extLst>
            </p:cNvPr>
            <p:cNvCxnSpPr>
              <a:stCxn id="9" idx="2"/>
              <a:endCxn id="12" idx="1"/>
            </p:cNvCxnSpPr>
            <p:nvPr/>
          </p:nvCxnSpPr>
          <p:spPr>
            <a:xfrm rot="16200000" flipH="1">
              <a:off x="1322905" y="5477112"/>
              <a:ext cx="872643" cy="841514"/>
            </a:xfrm>
            <a:prstGeom prst="bent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FA9B3FFE-F635-40F7-BD76-EA1E9A8DB7E2}"/>
                </a:ext>
              </a:extLst>
            </p:cNvPr>
            <p:cNvCxnSpPr>
              <a:stCxn id="12" idx="3"/>
              <a:endCxn id="10" idx="2"/>
            </p:cNvCxnSpPr>
            <p:nvPr/>
          </p:nvCxnSpPr>
          <p:spPr>
            <a:xfrm flipH="1" flipV="1">
              <a:off x="4598504" y="4777406"/>
              <a:ext cx="1027045" cy="1556785"/>
            </a:xfrm>
            <a:prstGeom prst="bentConnector4">
              <a:avLst>
                <a:gd name="adj1" fmla="val -22258"/>
                <a:gd name="adj2" fmla="val 59353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228C6E-CF65-4486-A5F1-34AE664EFAE5}"/>
                </a:ext>
              </a:extLst>
            </p:cNvPr>
            <p:cNvSpPr txBox="1"/>
            <p:nvPr/>
          </p:nvSpPr>
          <p:spPr>
            <a:xfrm>
              <a:off x="5512904" y="3949148"/>
              <a:ext cx="1775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code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98A0A5C-1067-453B-AFF2-1813F9F76EDD}"/>
                </a:ext>
              </a:extLst>
            </p:cNvPr>
            <p:cNvSpPr txBox="1"/>
            <p:nvPr/>
          </p:nvSpPr>
          <p:spPr>
            <a:xfrm>
              <a:off x="2826029" y="4166076"/>
              <a:ext cx="1126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 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D991317-66C7-456D-A92C-C4A24C1469E9}"/>
                </a:ext>
              </a:extLst>
            </p:cNvPr>
            <p:cNvSpPr/>
            <p:nvPr/>
          </p:nvSpPr>
          <p:spPr>
            <a:xfrm>
              <a:off x="9753600" y="4234066"/>
              <a:ext cx="1722783" cy="54333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Executable code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6199BD3-4C37-4815-A542-48FE0AB438BC}"/>
                </a:ext>
              </a:extLst>
            </p:cNvPr>
            <p:cNvCxnSpPr>
              <a:stCxn id="11" idx="3"/>
              <a:endCxn id="32" idx="1"/>
            </p:cNvCxnSpPr>
            <p:nvPr/>
          </p:nvCxnSpPr>
          <p:spPr>
            <a:xfrm>
              <a:off x="8878956" y="4505736"/>
              <a:ext cx="874644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5060845"/>
      </p:ext>
    </p:extLst>
  </p:cSld>
  <p:clrMapOvr>
    <a:masterClrMapping/>
  </p:clrMapOvr>
  <p:transition spd="med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24000">
              <a:schemeClr val="accent1">
                <a:alpha val="43000"/>
                <a:lumMod val="71000"/>
                <a:lumOff val="29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9000">
              <a:schemeClr val="accent5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82F4-EC69-45FE-89F3-26F601B9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b="1" u="sng" dirty="0">
                <a:solidFill>
                  <a:srgbClr val="FF0000"/>
                </a:solidFill>
              </a:rPr>
              <a:t>Storage class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68B4-DB51-4E9A-9FA5-0F79941AA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1D3963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1D3963"/>
                </a:solidFill>
              </a:rPr>
              <a:t>Storage Classes are used to describe the features of a variable/function.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1D3963"/>
                </a:solidFill>
              </a:rPr>
              <a:t> These features basically include the scope, visibility and life-time which help us to trace the existence of a particular variable during the runtime of a program</a:t>
            </a:r>
            <a:r>
              <a:rPr lang="en-US" dirty="0">
                <a:solidFill>
                  <a:srgbClr val="1D396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9979393"/>
      </p:ext>
    </p:extLst>
  </p:cSld>
  <p:clrMapOvr>
    <a:masterClrMapping/>
  </p:clrMapOvr>
  <p:transition spd="med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FC4140-7D50-422D-BEF6-3C034910C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24" y="689317"/>
            <a:ext cx="7802801" cy="4187919"/>
          </a:xfrm>
          <a:prstGeom prst="rect">
            <a:avLst/>
          </a:prstGeom>
          <a:effectLst>
            <a:outerShdw blurRad="533400" sx="95000" sy="95000" algn="ctr" rotWithShape="0">
              <a:schemeClr val="accent5">
                <a:lumMod val="40000"/>
                <a:lumOff val="60000"/>
              </a:schemeClr>
            </a:outerShdw>
            <a:reflection stA="70000" endPos="65000" dir="5400000" sy="-100000" algn="bl" rotWithShape="0"/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693207315"/>
      </p:ext>
    </p:extLst>
  </p:cSld>
  <p:clrMapOvr>
    <a:masterClrMapping/>
  </p:clrMapOvr>
  <p:transition spd="med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4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175BAB-8A1D-4164-B7EA-FA0052D66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7" y="565197"/>
            <a:ext cx="9574486" cy="51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87645"/>
      </p:ext>
    </p:extLst>
  </p:cSld>
  <p:clrMapOvr>
    <a:masterClrMapping/>
  </p:clrMapOvr>
  <p:transition spd="med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374</TotalTime>
  <Words>803</Words>
  <Application>Microsoft Office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Algerian</vt:lpstr>
      <vt:lpstr>Arial</vt:lpstr>
      <vt:lpstr>Arial Black</vt:lpstr>
      <vt:lpstr>Arial Rounded MT Bold</vt:lpstr>
      <vt:lpstr>Trebuchet MS</vt:lpstr>
      <vt:lpstr>Verdana</vt:lpstr>
      <vt:lpstr>Wingdings</vt:lpstr>
      <vt:lpstr>Wingdings 3</vt:lpstr>
      <vt:lpstr>Facet</vt:lpstr>
      <vt:lpstr>WELCOME   TO</vt:lpstr>
      <vt:lpstr>         C  PROGRAMMING </vt:lpstr>
      <vt:lpstr>Objectives </vt:lpstr>
      <vt:lpstr>Outcomes </vt:lpstr>
      <vt:lpstr>Pre-processor Directives</vt:lpstr>
      <vt:lpstr>Process flow of pre-processor directives</vt:lpstr>
      <vt:lpstr>Storage class</vt:lpstr>
      <vt:lpstr>PowerPoint Presentation</vt:lpstr>
      <vt:lpstr>PowerPoint Presentation</vt:lpstr>
      <vt:lpstr>Automate</vt:lpstr>
      <vt:lpstr>Example of automate</vt:lpstr>
      <vt:lpstr>extern or External </vt:lpstr>
      <vt:lpstr>Example of extern</vt:lpstr>
      <vt:lpstr>Static </vt:lpstr>
      <vt:lpstr>Example of static</vt:lpstr>
      <vt:lpstr>register </vt:lpstr>
      <vt:lpstr>string</vt:lpstr>
      <vt:lpstr>INTRODUCTION OF ARRAY  </vt:lpstr>
      <vt:lpstr>PowerPoint Presentation</vt:lpstr>
      <vt:lpstr>ADVANTAGES OF ARRAY IN C PROGRAMMING</vt:lpstr>
      <vt:lpstr>DISADVANTAGES OF ARRAY IN C PRIRAMMING</vt:lpstr>
      <vt:lpstr>A 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Pre-processor Directives</dc:title>
  <dc:creator>user</dc:creator>
  <cp:lastModifiedBy>vikas kumar</cp:lastModifiedBy>
  <cp:revision>37</cp:revision>
  <dcterms:created xsi:type="dcterms:W3CDTF">2023-06-13T07:44:38Z</dcterms:created>
  <dcterms:modified xsi:type="dcterms:W3CDTF">2023-06-14T13:14:11Z</dcterms:modified>
</cp:coreProperties>
</file>