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8" r:id="rId5"/>
    <p:sldId id="311" r:id="rId6"/>
    <p:sldId id="313" r:id="rId7"/>
    <p:sldId id="314" r:id="rId8"/>
    <p:sldId id="315" r:id="rId9"/>
    <p:sldId id="316" r:id="rId10"/>
    <p:sldId id="318" r:id="rId11"/>
    <p:sldId id="320" r:id="rId12"/>
    <p:sldId id="321" r:id="rId13"/>
    <p:sldId id="323" r:id="rId14"/>
    <p:sldId id="324" r:id="rId15"/>
    <p:sldId id="325" r:id="rId16"/>
    <p:sldId id="326" r:id="rId17"/>
    <p:sldId id="329" r:id="rId18"/>
    <p:sldId id="331" r:id="rId19"/>
    <p:sldId id="332" r:id="rId20"/>
    <p:sldId id="33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85" d="100"/>
          <a:sy n="85"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F0837-9536-4F9B-86E9-8D661299A5C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60CE8A8-C486-4A76-9751-AC23E636A951}">
      <dgm:prSet/>
      <dgm:spPr/>
      <dgm:t>
        <a:bodyPr/>
        <a:lstStyle/>
        <a:p>
          <a:r>
            <a:rPr lang="en-IN"/>
            <a:t>Jupyter notebook was used in this project to write the code and do the visualizations.</a:t>
          </a:r>
          <a:endParaRPr lang="en-US"/>
        </a:p>
      </dgm:t>
    </dgm:pt>
    <dgm:pt modelId="{662EDDBD-25E9-46B5-A78F-D105F759DCB2}" type="sibTrans" cxnId="{21F55A70-4378-4E0E-92BC-315943187609}">
      <dgm:prSet/>
      <dgm:spPr/>
      <dgm:t>
        <a:bodyPr/>
        <a:lstStyle/>
        <a:p>
          <a:endParaRPr lang="en-US"/>
        </a:p>
      </dgm:t>
    </dgm:pt>
    <dgm:pt modelId="{DF704349-F5CA-4688-9D7B-2599173944F3}" type="parTrans" cxnId="{21F55A70-4378-4E0E-92BC-315943187609}">
      <dgm:prSet/>
      <dgm:spPr/>
      <dgm:t>
        <a:bodyPr/>
        <a:lstStyle/>
        <a:p>
          <a:endParaRPr lang="en-US"/>
        </a:p>
      </dgm:t>
    </dgm:pt>
    <dgm:pt modelId="{8FCCF4A1-0ABE-4FA8-AB63-79C20B31E8B7}" type="pres">
      <dgm:prSet presAssocID="{0EDF0837-9536-4F9B-86E9-8D661299A5CF}" presName="linear" presStyleCnt="0">
        <dgm:presLayoutVars>
          <dgm:animLvl val="lvl"/>
          <dgm:resizeHandles val="exact"/>
        </dgm:presLayoutVars>
      </dgm:prSet>
      <dgm:spPr/>
    </dgm:pt>
    <dgm:pt modelId="{43B29C07-CEFC-4DB9-BD53-544CC0D59927}" type="pres">
      <dgm:prSet presAssocID="{060CE8A8-C486-4A76-9751-AC23E636A951}" presName="parentText" presStyleLbl="node1" presStyleIdx="0" presStyleCnt="1">
        <dgm:presLayoutVars>
          <dgm:chMax val="0"/>
          <dgm:bulletEnabled val="1"/>
        </dgm:presLayoutVars>
      </dgm:prSet>
      <dgm:spPr/>
    </dgm:pt>
  </dgm:ptLst>
  <dgm:cxnLst>
    <dgm:cxn modelId="{21F55A70-4378-4E0E-92BC-315943187609}" srcId="{0EDF0837-9536-4F9B-86E9-8D661299A5CF}" destId="{060CE8A8-C486-4A76-9751-AC23E636A951}" srcOrd="0" destOrd="0" parTransId="{DF704349-F5CA-4688-9D7B-2599173944F3}" sibTransId="{662EDDBD-25E9-46B5-A78F-D105F759DCB2}"/>
    <dgm:cxn modelId="{209736CF-F1E8-46B2-926E-17D2D58D25E9}" type="presOf" srcId="{0EDF0837-9536-4F9B-86E9-8D661299A5CF}" destId="{8FCCF4A1-0ABE-4FA8-AB63-79C20B31E8B7}" srcOrd="0" destOrd="0" presId="urn:microsoft.com/office/officeart/2005/8/layout/vList2"/>
    <dgm:cxn modelId="{77747BCF-32E8-44E8-BAC6-0CD4A0CA902E}" type="presOf" srcId="{060CE8A8-C486-4A76-9751-AC23E636A951}" destId="{43B29C07-CEFC-4DB9-BD53-544CC0D59927}" srcOrd="0" destOrd="0" presId="urn:microsoft.com/office/officeart/2005/8/layout/vList2"/>
    <dgm:cxn modelId="{DAEBB748-79CE-43BA-871E-5B2221061363}" type="presParOf" srcId="{8FCCF4A1-0ABE-4FA8-AB63-79C20B31E8B7}" destId="{43B29C07-CEFC-4DB9-BD53-544CC0D5992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29C07-CEFC-4DB9-BD53-544CC0D59927}">
      <dsp:nvSpPr>
        <dsp:cNvPr id="0" name=""/>
        <dsp:cNvSpPr/>
      </dsp:nvSpPr>
      <dsp:spPr>
        <a:xfrm>
          <a:off x="0" y="235676"/>
          <a:ext cx="5955658" cy="49140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IN" sz="5000" kern="1200"/>
            <a:t>Jupyter notebook was used in this project to write the code and do the visualizations.</a:t>
          </a:r>
          <a:endParaRPr lang="en-US" sz="5000" kern="1200"/>
        </a:p>
      </dsp:txBody>
      <dsp:txXfrm>
        <a:off x="239882" y="475558"/>
        <a:ext cx="5475894" cy="4434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4420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4277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4378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594787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34805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077032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53113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085660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D6E202-B606-4609-B914-27C9371A1F6D}" type="datetime1">
              <a:rPr lang="en-US" smtClean="0"/>
              <a:pPr/>
              <a:t>8/8/2022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079267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2591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2565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7407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7897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2397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pPr/>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9281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609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8/8/2022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303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pPr/>
              <a:t>8/8/2022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102571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7" name="Rectangle 10">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12">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9" name="Rectangle 14">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16">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1" name="Rectangle 18">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89287" y="2063262"/>
            <a:ext cx="3739278" cy="2661138"/>
          </a:xfrm>
        </p:spPr>
        <p:txBody>
          <a:bodyPr anchor="ctr">
            <a:normAutofit/>
          </a:bodyPr>
          <a:lstStyle/>
          <a:p>
            <a:r>
              <a:rPr lang="en-US" sz="3800"/>
              <a:t>CUSTOMER SEGMENTATION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80323" y="5101298"/>
            <a:ext cx="3739277" cy="1116622"/>
          </a:xfrm>
        </p:spPr>
        <p:txBody>
          <a:bodyPr>
            <a:normAutofit/>
          </a:bodyPr>
          <a:lstStyle/>
          <a:p>
            <a:r>
              <a:rPr lang="en-US"/>
              <a:t>USING K-MEANS</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6532568" y="640080"/>
            <a:ext cx="3765038" cy="5577840"/>
          </a:xfrm>
          <a:prstGeom prst="rect">
            <a:avLst/>
          </a:prstGeom>
          <a:ln>
            <a:noFill/>
          </a:ln>
          <a:effectLst>
            <a:outerShdw blurRad="76200" dist="63500" dir="5040000" algn="tl" rotWithShape="0">
              <a:srgbClr val="000000">
                <a:alpha val="41000"/>
              </a:srgbClr>
            </a:outerShdw>
          </a:effectLst>
        </p:spPr>
      </p:pic>
      <p:sp>
        <p:nvSpPr>
          <p:cNvPr id="4" name="TextBox 3">
            <a:extLst>
              <a:ext uri="{FF2B5EF4-FFF2-40B4-BE49-F238E27FC236}">
                <a16:creationId xmlns:a16="http://schemas.microsoft.com/office/drawing/2014/main" id="{20246C47-A122-4BF3-B875-ED5745788ABD}"/>
              </a:ext>
            </a:extLst>
          </p:cNvPr>
          <p:cNvSpPr txBox="1"/>
          <p:nvPr/>
        </p:nvSpPr>
        <p:spPr>
          <a:xfrm>
            <a:off x="445273" y="6035040"/>
            <a:ext cx="3935896" cy="723275"/>
          </a:xfrm>
          <a:prstGeom prst="rect">
            <a:avLst/>
          </a:prstGeom>
          <a:noFill/>
        </p:spPr>
        <p:txBody>
          <a:bodyPr wrap="square" rtlCol="0">
            <a:spAutoFit/>
          </a:bodyPr>
          <a:lstStyle/>
          <a:p>
            <a:pPr>
              <a:spcAft>
                <a:spcPts val="600"/>
              </a:spcAft>
            </a:pPr>
            <a:r>
              <a:rPr lang="en-IN" dirty="0"/>
              <a:t>BY – </a:t>
            </a:r>
            <a:r>
              <a:rPr lang="en-IN" dirty="0">
                <a:solidFill>
                  <a:srgbClr val="00B0F0"/>
                </a:solidFill>
              </a:rPr>
              <a:t>BIPIN KUMAR</a:t>
            </a:r>
          </a:p>
          <a:p>
            <a:pPr>
              <a:spcAft>
                <a:spcPts val="600"/>
              </a:spcAft>
            </a:pPr>
            <a:r>
              <a:rPr lang="en-IN" dirty="0"/>
              <a:t>EMAIL- </a:t>
            </a:r>
            <a:r>
              <a:rPr lang="en-IN" dirty="0">
                <a:solidFill>
                  <a:srgbClr val="00B0F0"/>
                </a:solidFill>
              </a:rPr>
              <a:t>2019UEE1340@MNIT.AC.IN</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36E0-7FF4-401B-85BE-8154FBA6E560}"/>
              </a:ext>
            </a:extLst>
          </p:cNvPr>
          <p:cNvSpPr>
            <a:spLocks noGrp="1"/>
          </p:cNvSpPr>
          <p:nvPr>
            <p:ph type="title"/>
          </p:nvPr>
        </p:nvSpPr>
        <p:spPr/>
        <p:txBody>
          <a:bodyPr/>
          <a:lstStyle/>
          <a:p>
            <a:r>
              <a:rPr lang="en-IN" dirty="0"/>
              <a:t>Gender Distribution</a:t>
            </a:r>
          </a:p>
        </p:txBody>
      </p:sp>
      <p:pic>
        <p:nvPicPr>
          <p:cNvPr id="4" name="Picture 3">
            <a:extLst>
              <a:ext uri="{FF2B5EF4-FFF2-40B4-BE49-F238E27FC236}">
                <a16:creationId xmlns:a16="http://schemas.microsoft.com/office/drawing/2014/main" id="{4B9D20F0-F907-43CC-A551-BD8C954549E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2706796" y="2237279"/>
            <a:ext cx="4816257" cy="3962743"/>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307915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F918-4767-46BD-932E-4C024F2166D6}"/>
              </a:ext>
            </a:extLst>
          </p:cNvPr>
          <p:cNvSpPr>
            <a:spLocks noGrp="1"/>
          </p:cNvSpPr>
          <p:nvPr>
            <p:ph type="title"/>
          </p:nvPr>
        </p:nvSpPr>
        <p:spPr/>
        <p:txBody>
          <a:bodyPr/>
          <a:lstStyle/>
          <a:p>
            <a:r>
              <a:rPr lang="en-IN" dirty="0"/>
              <a:t>AGE AND ANNUAL INCOME</a:t>
            </a:r>
          </a:p>
        </p:txBody>
      </p:sp>
      <p:pic>
        <p:nvPicPr>
          <p:cNvPr id="4" name="Picture 3">
            <a:extLst>
              <a:ext uri="{FF2B5EF4-FFF2-40B4-BE49-F238E27FC236}">
                <a16:creationId xmlns:a16="http://schemas.microsoft.com/office/drawing/2014/main" id="{D201C45F-1EBE-46F3-8A7C-58C6AC952348}"/>
              </a:ext>
            </a:extLst>
          </p:cNvPr>
          <p:cNvPicPr>
            <a:picLocks noChangeAspect="1"/>
          </p:cNvPicPr>
          <p:nvPr/>
        </p:nvPicPr>
        <p:blipFill>
          <a:blip r:embed="rId2"/>
          <a:stretch>
            <a:fillRect/>
          </a:stretch>
        </p:blipFill>
        <p:spPr>
          <a:xfrm>
            <a:off x="2737287" y="2288749"/>
            <a:ext cx="5499927" cy="3558848"/>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79273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240F-033E-4723-85AE-763F059FF58C}"/>
              </a:ext>
            </a:extLst>
          </p:cNvPr>
          <p:cNvSpPr>
            <a:spLocks noGrp="1"/>
          </p:cNvSpPr>
          <p:nvPr>
            <p:ph type="title"/>
          </p:nvPr>
        </p:nvSpPr>
        <p:spPr/>
        <p:txBody>
          <a:bodyPr/>
          <a:lstStyle/>
          <a:p>
            <a:r>
              <a:rPr lang="en-IN" dirty="0"/>
              <a:t>SPENDING SCORE AND ANNUAL INCOME</a:t>
            </a:r>
          </a:p>
        </p:txBody>
      </p:sp>
      <p:pic>
        <p:nvPicPr>
          <p:cNvPr id="4" name="Picture 3">
            <a:extLst>
              <a:ext uri="{FF2B5EF4-FFF2-40B4-BE49-F238E27FC236}">
                <a16:creationId xmlns:a16="http://schemas.microsoft.com/office/drawing/2014/main" id="{1AC32834-CB48-4D91-B267-94DF1AF024F5}"/>
              </a:ext>
            </a:extLst>
          </p:cNvPr>
          <p:cNvPicPr>
            <a:picLocks noChangeAspect="1"/>
          </p:cNvPicPr>
          <p:nvPr/>
        </p:nvPicPr>
        <p:blipFill>
          <a:blip r:embed="rId2"/>
          <a:stretch>
            <a:fillRect/>
          </a:stretch>
        </p:blipFill>
        <p:spPr>
          <a:xfrm>
            <a:off x="3000375" y="2410823"/>
            <a:ext cx="5553075" cy="3693949"/>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78432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04FD-C15F-4A91-BFBF-8010C17F6F18}"/>
              </a:ext>
            </a:extLst>
          </p:cNvPr>
          <p:cNvSpPr>
            <a:spLocks noGrp="1"/>
          </p:cNvSpPr>
          <p:nvPr>
            <p:ph type="title"/>
          </p:nvPr>
        </p:nvSpPr>
        <p:spPr/>
        <p:txBody>
          <a:bodyPr/>
          <a:lstStyle/>
          <a:p>
            <a:r>
              <a:rPr lang="en-IN" dirty="0"/>
              <a:t>AGE AND SPENDING SCORE</a:t>
            </a:r>
          </a:p>
        </p:txBody>
      </p:sp>
      <p:pic>
        <p:nvPicPr>
          <p:cNvPr id="4" name="Picture 3">
            <a:extLst>
              <a:ext uri="{FF2B5EF4-FFF2-40B4-BE49-F238E27FC236}">
                <a16:creationId xmlns:a16="http://schemas.microsoft.com/office/drawing/2014/main" id="{169F11C6-6E0B-4A13-89C1-B83C2E1C137A}"/>
              </a:ext>
            </a:extLst>
          </p:cNvPr>
          <p:cNvPicPr>
            <a:picLocks noChangeAspect="1"/>
          </p:cNvPicPr>
          <p:nvPr/>
        </p:nvPicPr>
        <p:blipFill>
          <a:blip r:embed="rId2"/>
          <a:stretch>
            <a:fillRect/>
          </a:stretch>
        </p:blipFill>
        <p:spPr>
          <a:xfrm>
            <a:off x="3429000" y="2504934"/>
            <a:ext cx="5505450" cy="3410091"/>
          </a:xfrm>
          <a:prstGeom prst="roundRect">
            <a:avLst>
              <a:gd name="adj" fmla="val 8594"/>
            </a:avLst>
          </a:prstGeom>
          <a:solidFill>
            <a:srgbClr val="FFFFFF">
              <a:shade val="85000"/>
            </a:srgbClr>
          </a:solidFill>
          <a:ln>
            <a:noFill/>
          </a:ln>
          <a:effectLst>
            <a:innerShdw blurRad="63500" dist="50800" dir="162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4706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43D4-785D-478F-BD03-7949BFD2FDD8}"/>
              </a:ext>
            </a:extLst>
          </p:cNvPr>
          <p:cNvSpPr>
            <a:spLocks noGrp="1"/>
          </p:cNvSpPr>
          <p:nvPr>
            <p:ph type="title"/>
          </p:nvPr>
        </p:nvSpPr>
        <p:spPr/>
        <p:txBody>
          <a:bodyPr/>
          <a:lstStyle/>
          <a:p>
            <a:r>
              <a:rPr lang="en-IN" dirty="0"/>
              <a:t>IMPLEMENTATION</a:t>
            </a:r>
          </a:p>
        </p:txBody>
      </p:sp>
      <p:sp>
        <p:nvSpPr>
          <p:cNvPr id="3" name="TextBox 2">
            <a:extLst>
              <a:ext uri="{FF2B5EF4-FFF2-40B4-BE49-F238E27FC236}">
                <a16:creationId xmlns:a16="http://schemas.microsoft.com/office/drawing/2014/main" id="{B054D940-89D4-4A5E-9BD9-B1D2439ACE8B}"/>
              </a:ext>
            </a:extLst>
          </p:cNvPr>
          <p:cNvSpPr txBox="1"/>
          <p:nvPr/>
        </p:nvSpPr>
        <p:spPr>
          <a:xfrm>
            <a:off x="371475" y="2047875"/>
            <a:ext cx="5067300" cy="461665"/>
          </a:xfrm>
          <a:prstGeom prst="rect">
            <a:avLst/>
          </a:prstGeom>
          <a:noFill/>
        </p:spPr>
        <p:txBody>
          <a:bodyPr wrap="square" rtlCol="0">
            <a:spAutoFit/>
          </a:bodyPr>
          <a:lstStyle/>
          <a:p>
            <a:r>
              <a:rPr lang="en-IN" sz="2400" b="1" u="sng" dirty="0"/>
              <a:t>THE ELBOW METHOD:</a:t>
            </a:r>
          </a:p>
        </p:txBody>
      </p:sp>
      <p:pic>
        <p:nvPicPr>
          <p:cNvPr id="1026" name="Picture 2" descr="D:\wcss.png"/>
          <p:cNvPicPr>
            <a:picLocks noChangeAspect="1" noChangeArrowheads="1"/>
          </p:cNvPicPr>
          <p:nvPr/>
        </p:nvPicPr>
        <p:blipFill>
          <a:blip r:embed="rId2"/>
          <a:srcRect/>
          <a:stretch>
            <a:fillRect/>
          </a:stretch>
        </p:blipFill>
        <p:spPr bwMode="auto">
          <a:xfrm>
            <a:off x="2913062" y="2568575"/>
            <a:ext cx="6348413" cy="4117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940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2A741-88E6-4421-B29C-E295C3137215}"/>
              </a:ext>
            </a:extLst>
          </p:cNvPr>
          <p:cNvSpPr txBox="1"/>
          <p:nvPr/>
        </p:nvSpPr>
        <p:spPr>
          <a:xfrm>
            <a:off x="1562100" y="1419225"/>
            <a:ext cx="4991100" cy="584775"/>
          </a:xfrm>
          <a:prstGeom prst="rect">
            <a:avLst/>
          </a:prstGeom>
          <a:noFill/>
        </p:spPr>
        <p:txBody>
          <a:bodyPr wrap="square" rtlCol="0">
            <a:spAutoFit/>
          </a:bodyPr>
          <a:lstStyle/>
          <a:p>
            <a:r>
              <a:rPr lang="en-IN" sz="3200" b="1" u="sng" dirty="0"/>
              <a:t>CLUSTERING:</a:t>
            </a:r>
          </a:p>
        </p:txBody>
      </p:sp>
      <p:sp>
        <p:nvSpPr>
          <p:cNvPr id="3" name="TextBox 2">
            <a:extLst>
              <a:ext uri="{FF2B5EF4-FFF2-40B4-BE49-F238E27FC236}">
                <a16:creationId xmlns:a16="http://schemas.microsoft.com/office/drawing/2014/main" id="{979713DA-7235-4492-AF09-71DCD1900C0E}"/>
              </a:ext>
            </a:extLst>
          </p:cNvPr>
          <p:cNvSpPr txBox="1"/>
          <p:nvPr/>
        </p:nvSpPr>
        <p:spPr>
          <a:xfrm>
            <a:off x="2447925" y="2759154"/>
            <a:ext cx="6429375" cy="2215991"/>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Calibri" panose="020F0502020204030204" pitchFamily="34" charset="0"/>
              </a:rPr>
              <a:t>In the process of clustering, we did not consider the gender factor anymore. The first main reason of why we did take this approach is because the difference between male and female in this data is not particularly high and making a gender differentiation won't provide any further information.</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206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D463-7984-4038-B3D2-65E0820D66F9}"/>
              </a:ext>
            </a:extLst>
          </p:cNvPr>
          <p:cNvSpPr>
            <a:spLocks noGrp="1"/>
          </p:cNvSpPr>
          <p:nvPr>
            <p:ph type="title"/>
          </p:nvPr>
        </p:nvSpPr>
        <p:spPr/>
        <p:txBody>
          <a:bodyPr/>
          <a:lstStyle/>
          <a:p>
            <a:r>
              <a:rPr lang="en-IN" dirty="0"/>
              <a:t>RESULT:</a:t>
            </a:r>
          </a:p>
        </p:txBody>
      </p:sp>
      <p:pic>
        <p:nvPicPr>
          <p:cNvPr id="4" name="Picture 3">
            <a:extLst>
              <a:ext uri="{FF2B5EF4-FFF2-40B4-BE49-F238E27FC236}">
                <a16:creationId xmlns:a16="http://schemas.microsoft.com/office/drawing/2014/main" id="{E9B70630-1B0A-4F33-BA10-114703973A04}"/>
              </a:ext>
            </a:extLst>
          </p:cNvPr>
          <p:cNvPicPr>
            <a:picLocks noChangeAspect="1"/>
          </p:cNvPicPr>
          <p:nvPr/>
        </p:nvPicPr>
        <p:blipFill>
          <a:blip r:embed="rId2"/>
          <a:stretch>
            <a:fillRect/>
          </a:stretch>
        </p:blipFill>
        <p:spPr>
          <a:xfrm>
            <a:off x="380790" y="2072440"/>
            <a:ext cx="4839119" cy="4618120"/>
          </a:xfrm>
          <a:prstGeom prst="rect">
            <a:avLst/>
          </a:prstGeom>
        </p:spPr>
      </p:pic>
      <p:sp>
        <p:nvSpPr>
          <p:cNvPr id="5" name="TextBox 4">
            <a:extLst>
              <a:ext uri="{FF2B5EF4-FFF2-40B4-BE49-F238E27FC236}">
                <a16:creationId xmlns:a16="http://schemas.microsoft.com/office/drawing/2014/main" id="{3B5BA7F0-85CE-4F4F-AF21-46B5408727D9}"/>
              </a:ext>
            </a:extLst>
          </p:cNvPr>
          <p:cNvSpPr txBox="1"/>
          <p:nvPr/>
        </p:nvSpPr>
        <p:spPr>
          <a:xfrm>
            <a:off x="7210218" y="3247898"/>
            <a:ext cx="4171950" cy="1631216"/>
          </a:xfrm>
          <a:prstGeom prst="rect">
            <a:avLst/>
          </a:prstGeom>
          <a:noFill/>
        </p:spPr>
        <p:txBody>
          <a:bodyPr wrap="square" rtlCol="0">
            <a:spAutoFit/>
          </a:bodyPr>
          <a:lstStyle/>
          <a:p>
            <a:pPr marL="342900" indent="-342900">
              <a:buAutoNum type="arabicPeriod"/>
            </a:pPr>
            <a:r>
              <a:rPr lang="en-IN" sz="2000" dirty="0"/>
              <a:t>PURPLE CLUSTER</a:t>
            </a:r>
          </a:p>
          <a:p>
            <a:pPr marL="342900" indent="-342900">
              <a:buAutoNum type="arabicPeriod"/>
            </a:pPr>
            <a:r>
              <a:rPr lang="en-IN" sz="2000" dirty="0"/>
              <a:t>BLUE CLUSTER</a:t>
            </a:r>
          </a:p>
          <a:p>
            <a:pPr marL="342900" indent="-342900">
              <a:buAutoNum type="arabicPeriod"/>
            </a:pPr>
            <a:r>
              <a:rPr lang="en-IN" sz="2000" dirty="0"/>
              <a:t>GREEN CLUSTER</a:t>
            </a:r>
          </a:p>
          <a:p>
            <a:pPr marL="342900" indent="-342900">
              <a:buAutoNum type="arabicPeriod"/>
            </a:pPr>
            <a:r>
              <a:rPr lang="en-IN" sz="2000" dirty="0"/>
              <a:t>ORANGE CLUSTER</a:t>
            </a:r>
          </a:p>
          <a:p>
            <a:pPr marL="342900" indent="-342900">
              <a:buAutoNum type="arabicPeriod"/>
            </a:pPr>
            <a:r>
              <a:rPr lang="en-IN" sz="2000" dirty="0"/>
              <a:t>RED CLUSTER</a:t>
            </a:r>
          </a:p>
        </p:txBody>
      </p:sp>
    </p:spTree>
    <p:extLst>
      <p:ext uri="{BB962C8B-B14F-4D97-AF65-F5344CB8AC3E}">
        <p14:creationId xmlns:p14="http://schemas.microsoft.com/office/powerpoint/2010/main" val="365945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CBB3-0F4D-4927-8E7B-DEC07E72A58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57E6A30-0FEC-4F71-BC2E-8C4065ED166B}"/>
              </a:ext>
            </a:extLst>
          </p:cNvPr>
          <p:cNvSpPr>
            <a:spLocks noGrp="1"/>
          </p:cNvSpPr>
          <p:nvPr>
            <p:ph idx="1"/>
          </p:nvPr>
        </p:nvSpPr>
        <p:spPr>
          <a:xfrm>
            <a:off x="1004171" y="2432123"/>
            <a:ext cx="9613861" cy="3599316"/>
          </a:xfrm>
        </p:spPr>
        <p:txBody>
          <a:bodyPr>
            <a:normAutofit fontScale="92500" lnSpcReduction="20000"/>
          </a:bodyPr>
          <a:lstStyle/>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K-Means Clustering is a powerful technique in order to achieve a decent customer segmentation.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Customer segmentation is a good way to understand the behaviour of different customers and plan a good marketing strategy accordingly.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There is not a much difference between the spending score of men and women.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Observing the clustering plot, it can be clearly observed that the ones who spend more money in malls are young people(purple and blue cluster). They are the main target when it comes to marketing.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Although young people seem to be the ones spending the most, we can't forget there are more people we have to consider, like people who belong to the pink cluster, they are what we would commonly name after "middle class" and it seems to be the biggest 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885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9" name="Picture 11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1" name="Picture 119">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3" name="Picture 12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5" name="Rectangle 123">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25">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8" name="Rectangle 127">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29">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2" name="Rectangle 131">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26511C2-8D58-4928-A45F-AFEF596C8115}"/>
              </a:ext>
            </a:extLst>
          </p:cNvPr>
          <p:cNvSpPr txBox="1"/>
          <p:nvPr/>
        </p:nvSpPr>
        <p:spPr>
          <a:xfrm>
            <a:off x="680321" y="753228"/>
            <a:ext cx="7087552"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n w="3175" cmpd="sng">
                  <a:noFill/>
                </a:ln>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WHAT IS CUSTOMER SEGMENTATION?</a:t>
            </a:r>
          </a:p>
        </p:txBody>
      </p:sp>
      <p:pic>
        <p:nvPicPr>
          <p:cNvPr id="136" name="Picture 135">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TextBox 2">
            <a:extLst>
              <a:ext uri="{FF2B5EF4-FFF2-40B4-BE49-F238E27FC236}">
                <a16:creationId xmlns:a16="http://schemas.microsoft.com/office/drawing/2014/main" id="{9FAF9BB0-795B-4DFF-8762-32E2A237D860}"/>
              </a:ext>
            </a:extLst>
          </p:cNvPr>
          <p:cNvSpPr txBox="1"/>
          <p:nvPr/>
        </p:nvSpPr>
        <p:spPr>
          <a:xfrm>
            <a:off x="680321" y="2336873"/>
            <a:ext cx="6423211"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0" i="0" u="none" strike="noStrike" baseline="0"/>
              <a:t>Customer Segmentation is a popular application of unsupervised learning. Using clustering, identify segments of customers to target the potential user base. They divide customers into groups according to common characteristics like gender, age, interests, and spending habits so they can market to each group effectively. This illustrates how firms can construct novel and inventive approaches that provide great value. </a:t>
            </a:r>
            <a:endParaRPr lang="en-US" sz="2000"/>
          </a:p>
        </p:txBody>
      </p:sp>
      <p:pic>
        <p:nvPicPr>
          <p:cNvPr id="6" name="Picture 5" descr="Diagram&#10;&#10;Description automatically generated">
            <a:extLst>
              <a:ext uri="{FF2B5EF4-FFF2-40B4-BE49-F238E27FC236}">
                <a16:creationId xmlns:a16="http://schemas.microsoft.com/office/drawing/2014/main" id="{F4A4C017-C116-445F-841A-165B92BDC755}"/>
              </a:ext>
            </a:extLst>
          </p:cNvPr>
          <p:cNvPicPr>
            <a:picLocks noChangeAspect="1"/>
          </p:cNvPicPr>
          <p:nvPr/>
        </p:nvPicPr>
        <p:blipFill>
          <a:blip r:embed="rId5"/>
          <a:stretch>
            <a:fillRect/>
          </a:stretch>
        </p:blipFill>
        <p:spPr>
          <a:xfrm>
            <a:off x="7783854" y="2169571"/>
            <a:ext cx="4250830" cy="3061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304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6" name="Picture 25">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8" name="Rectangle 27">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BEFEB9A1-7DA5-4EA4-BC40-A025EFA2F40F}"/>
              </a:ext>
            </a:extLst>
          </p:cNvPr>
          <p:cNvSpPr txBox="1"/>
          <p:nvPr/>
        </p:nvSpPr>
        <p:spPr>
          <a:xfrm>
            <a:off x="680321" y="2336873"/>
            <a:ext cx="7461844" cy="3142077"/>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dirty="0"/>
              <a:t>Data was provided by the </a:t>
            </a:r>
            <a:r>
              <a:rPr lang="en-US" dirty="0" err="1"/>
              <a:t>Exposys</a:t>
            </a:r>
            <a:r>
              <a:rPr lang="en-US" dirty="0"/>
              <a:t> Data Labs and can be downloaded using following URL.</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a:spcAft>
                <a:spcPts val="600"/>
              </a:spcAft>
            </a:pPr>
            <a:r>
              <a:rPr lang="en-IN" dirty="0"/>
              <a:t>The dataset contains 5 columns: </a:t>
            </a:r>
          </a:p>
          <a:p>
            <a:pPr>
              <a:spcAft>
                <a:spcPts val="600"/>
              </a:spcAft>
            </a:pPr>
            <a:r>
              <a:rPr lang="en-IN" dirty="0"/>
              <a:t>‘Customer Id’, ‘Gender’, ‘Age’, ‘Annual Income (k$)’, ‘Spending Score (1-100)’</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B787C0C-1D86-45BB-AC57-A9CFE327857D}"/>
              </a:ext>
            </a:extLst>
          </p:cNvPr>
          <p:cNvSpPr txBox="1"/>
          <p:nvPr/>
        </p:nvSpPr>
        <p:spPr>
          <a:xfrm>
            <a:off x="1047721" y="3383293"/>
            <a:ext cx="10090205" cy="369332"/>
          </a:xfrm>
          <a:prstGeom prst="rect">
            <a:avLst/>
          </a:prstGeom>
          <a:noFill/>
        </p:spPr>
        <p:txBody>
          <a:bodyPr wrap="square" rtlCol="0">
            <a:spAutoFit/>
          </a:bodyPr>
          <a:lstStyle/>
          <a:p>
            <a:pPr>
              <a:spcAft>
                <a:spcPts val="600"/>
              </a:spcAft>
            </a:pPr>
            <a:r>
              <a:rPr lang="en-IN" dirty="0"/>
              <a:t>URL - </a:t>
            </a:r>
            <a:r>
              <a:rPr lang="en-IN" b="0" i="0" u="none" strike="noStrike" baseline="0" dirty="0">
                <a:solidFill>
                  <a:srgbClr val="000000"/>
                </a:solidFill>
                <a:latin typeface="Calibri" panose="020F0502020204030204" pitchFamily="34" charset="0"/>
              </a:rPr>
              <a:t>https://drive.google.com/file/d/19BOhwz52NUY3dg8XErVYglctpr5sjTy4 </a:t>
            </a:r>
            <a:endParaRPr lang="en-IN" dirty="0"/>
          </a:p>
        </p:txBody>
      </p:sp>
      <p:sp>
        <p:nvSpPr>
          <p:cNvPr id="5" name="TextBox 4">
            <a:extLst>
              <a:ext uri="{FF2B5EF4-FFF2-40B4-BE49-F238E27FC236}">
                <a16:creationId xmlns:a16="http://schemas.microsoft.com/office/drawing/2014/main" id="{0F42DA42-90EA-4F05-8C42-3CA83738A541}"/>
              </a:ext>
            </a:extLst>
          </p:cNvPr>
          <p:cNvSpPr txBox="1"/>
          <p:nvPr/>
        </p:nvSpPr>
        <p:spPr>
          <a:xfrm>
            <a:off x="1496775" y="1035480"/>
            <a:ext cx="5987845" cy="707886"/>
          </a:xfrm>
          <a:prstGeom prst="rect">
            <a:avLst/>
          </a:prstGeom>
          <a:noFill/>
        </p:spPr>
        <p:txBody>
          <a:bodyPr wrap="square" rtlCol="0">
            <a:spAutoFit/>
          </a:bodyPr>
          <a:lstStyle/>
          <a:p>
            <a:pPr>
              <a:spcAft>
                <a:spcPts val="600"/>
              </a:spcAft>
            </a:pPr>
            <a:r>
              <a:rPr lang="en-IN" sz="4000" dirty="0"/>
              <a:t>DATASET DESCRIPTION</a:t>
            </a:r>
          </a:p>
        </p:txBody>
      </p:sp>
    </p:spTree>
    <p:extLst>
      <p:ext uri="{BB962C8B-B14F-4D97-AF65-F5344CB8AC3E}">
        <p14:creationId xmlns:p14="http://schemas.microsoft.com/office/powerpoint/2010/main" val="195425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4"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5" name="Picture 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6" name="Picture 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7" name="Rectangle 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0">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0" name="Rectangle 22">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4">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07C9AEEA-5B8F-4743-934B-240915677DB6}"/>
              </a:ext>
            </a:extLst>
          </p:cNvPr>
          <p:cNvSpPr txBox="1"/>
          <p:nvPr/>
        </p:nvSpPr>
        <p:spPr>
          <a:xfrm>
            <a:off x="680322" y="2063262"/>
            <a:ext cx="3739278"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000">
                <a:latin typeface="+mj-lt"/>
                <a:ea typeface="+mj-ea"/>
                <a:cs typeface="+mj-cs"/>
              </a:rPr>
              <a:t>The dataset looks like this.</a:t>
            </a:r>
          </a:p>
        </p:txBody>
      </p:sp>
      <p:pic>
        <p:nvPicPr>
          <p:cNvPr id="3" name="Picture 2" descr="Table&#10;&#10;Description automatically generated">
            <a:extLst>
              <a:ext uri="{FF2B5EF4-FFF2-40B4-BE49-F238E27FC236}">
                <a16:creationId xmlns:a16="http://schemas.microsoft.com/office/drawing/2014/main" id="{F148E8D6-5725-4BF2-BB9E-176F009D7B54}"/>
              </a:ext>
            </a:extLst>
          </p:cNvPr>
          <p:cNvPicPr>
            <a:picLocks noChangeAspect="1"/>
          </p:cNvPicPr>
          <p:nvPr/>
        </p:nvPicPr>
        <p:blipFill>
          <a:blip r:embed="rId6"/>
          <a:stretch>
            <a:fillRect/>
          </a:stretch>
        </p:blipFill>
        <p:spPr>
          <a:xfrm>
            <a:off x="5284606" y="1746366"/>
            <a:ext cx="6260963" cy="3365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730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1E5B0-8742-45C6-8005-F8DEFFF0804C}"/>
              </a:ext>
            </a:extLst>
          </p:cNvPr>
          <p:cNvSpPr txBox="1"/>
          <p:nvPr/>
        </p:nvSpPr>
        <p:spPr>
          <a:xfrm>
            <a:off x="1659428" y="297683"/>
            <a:ext cx="2792361" cy="523220"/>
          </a:xfrm>
          <a:prstGeom prst="rect">
            <a:avLst/>
          </a:prstGeom>
          <a:noFill/>
        </p:spPr>
        <p:txBody>
          <a:bodyPr wrap="square" rtlCol="0">
            <a:spAutoFit/>
          </a:bodyPr>
          <a:lstStyle/>
          <a:p>
            <a:r>
              <a:rPr lang="en-IN" sz="2800" u="sng" dirty="0"/>
              <a:t>PURPOSE:</a:t>
            </a:r>
          </a:p>
        </p:txBody>
      </p:sp>
      <p:sp>
        <p:nvSpPr>
          <p:cNvPr id="3" name="TextBox 2">
            <a:extLst>
              <a:ext uri="{FF2B5EF4-FFF2-40B4-BE49-F238E27FC236}">
                <a16:creationId xmlns:a16="http://schemas.microsoft.com/office/drawing/2014/main" id="{A695DD21-360D-4CD0-B6CA-56A0C517CF69}"/>
              </a:ext>
            </a:extLst>
          </p:cNvPr>
          <p:cNvSpPr txBox="1"/>
          <p:nvPr/>
        </p:nvSpPr>
        <p:spPr>
          <a:xfrm>
            <a:off x="2202425" y="820903"/>
            <a:ext cx="7443019" cy="923330"/>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purpose of this project is to build a clustering model for customer segmentation of mall customers so that a proper business model can be adopted to </a:t>
            </a:r>
            <a:r>
              <a:rPr lang="en-US" sz="1800" b="0" i="0" u="none" strike="noStrike" baseline="0" dirty="0" err="1">
                <a:solidFill>
                  <a:srgbClr val="000000"/>
                </a:solidFill>
                <a:latin typeface="Calibri" panose="020F0502020204030204" pitchFamily="34" charset="0"/>
              </a:rPr>
              <a:t>maximise</a:t>
            </a:r>
            <a:r>
              <a:rPr lang="en-US" sz="1800" b="0" i="0" u="none" strike="noStrike" baseline="0" dirty="0">
                <a:solidFill>
                  <a:srgbClr val="000000"/>
                </a:solidFill>
                <a:latin typeface="Calibri" panose="020F0502020204030204" pitchFamily="34" charset="0"/>
              </a:rPr>
              <a:t> sale in the mall. </a:t>
            </a:r>
            <a:endParaRPr lang="en-IN" dirty="0"/>
          </a:p>
        </p:txBody>
      </p:sp>
      <p:sp>
        <p:nvSpPr>
          <p:cNvPr id="4" name="TextBox 3">
            <a:extLst>
              <a:ext uri="{FF2B5EF4-FFF2-40B4-BE49-F238E27FC236}">
                <a16:creationId xmlns:a16="http://schemas.microsoft.com/office/drawing/2014/main" id="{9CDB185A-AFF1-438A-9B37-082A37DE3FE7}"/>
              </a:ext>
            </a:extLst>
          </p:cNvPr>
          <p:cNvSpPr txBox="1"/>
          <p:nvPr/>
        </p:nvSpPr>
        <p:spPr>
          <a:xfrm>
            <a:off x="1659428" y="2828255"/>
            <a:ext cx="2411126" cy="523220"/>
          </a:xfrm>
          <a:prstGeom prst="rect">
            <a:avLst/>
          </a:prstGeom>
          <a:noFill/>
        </p:spPr>
        <p:txBody>
          <a:bodyPr wrap="square" rtlCol="0">
            <a:spAutoFit/>
          </a:bodyPr>
          <a:lstStyle/>
          <a:p>
            <a:r>
              <a:rPr lang="en-IN" sz="2800" u="sng" dirty="0"/>
              <a:t>OBJECTIVES:</a:t>
            </a:r>
          </a:p>
        </p:txBody>
      </p:sp>
      <p:sp>
        <p:nvSpPr>
          <p:cNvPr id="5" name="TextBox 4">
            <a:extLst>
              <a:ext uri="{FF2B5EF4-FFF2-40B4-BE49-F238E27FC236}">
                <a16:creationId xmlns:a16="http://schemas.microsoft.com/office/drawing/2014/main" id="{D898122E-B784-4EA4-B7D8-417D0B4D583B}"/>
              </a:ext>
            </a:extLst>
          </p:cNvPr>
          <p:cNvSpPr txBox="1"/>
          <p:nvPr/>
        </p:nvSpPr>
        <p:spPr>
          <a:xfrm>
            <a:off x="2202425" y="3636440"/>
            <a:ext cx="6869927" cy="1477328"/>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The objectives of this course are as follows: </a:t>
            </a:r>
          </a:p>
          <a:p>
            <a:pPr marL="285750" indent="-285750">
              <a:buFont typeface="Arial" panose="020B0604020202020204" pitchFamily="34" charset="0"/>
              <a:buChar char="•"/>
            </a:pPr>
            <a:r>
              <a:rPr lang="en-US" dirty="0">
                <a:solidFill>
                  <a:srgbClr val="000000"/>
                </a:solidFill>
                <a:latin typeface="Calibri" panose="020F0502020204030204" pitchFamily="34" charset="0"/>
              </a:rPr>
              <a:t>Implementing Clustering Algorithms to group the customers of a mall in customer dataset.</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Identify th</a:t>
            </a:r>
            <a:r>
              <a:rPr lang="en-US" dirty="0">
                <a:solidFill>
                  <a:srgbClr val="000000"/>
                </a:solidFill>
                <a:latin typeface="Calibri" panose="020F0502020204030204" pitchFamily="34" charset="0"/>
              </a:rPr>
              <a:t>e potential customer base for selling the product.</a:t>
            </a:r>
            <a:r>
              <a:rPr lang="en-US" sz="1800" b="0" i="0" u="none" strike="noStrike" baseline="0" dirty="0">
                <a:solidFill>
                  <a:srgbClr val="000000"/>
                </a:solidFill>
                <a:latin typeface="Calibri" panose="020F0502020204030204" pitchFamily="34" charset="0"/>
              </a:rPr>
              <a:t> </a:t>
            </a:r>
          </a:p>
          <a:p>
            <a:endParaRPr lang="en-IN" dirty="0"/>
          </a:p>
        </p:txBody>
      </p:sp>
    </p:spTree>
    <p:extLst>
      <p:ext uri="{BB962C8B-B14F-4D97-AF65-F5344CB8AC3E}">
        <p14:creationId xmlns:p14="http://schemas.microsoft.com/office/powerpoint/2010/main" val="132392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2961C86-CDFB-4AB0-8FB0-3C5E427898C8}"/>
              </a:ext>
            </a:extLst>
          </p:cNvPr>
          <p:cNvPicPr>
            <a:picLocks noChangeAspect="1"/>
          </p:cNvPicPr>
          <p:nvPr/>
        </p:nvPicPr>
        <p:blipFill rotWithShape="1">
          <a:blip r:embed="rId5"/>
          <a:srcRect l="8391" r="529"/>
          <a:stretch/>
        </p:blipFill>
        <p:spPr>
          <a:xfrm>
            <a:off x="7550980" y="10"/>
            <a:ext cx="4637843" cy="6857990"/>
          </a:xfrm>
          <a:prstGeom prst="rect">
            <a:avLst/>
          </a:prstGeom>
          <a:ln>
            <a:noFill/>
          </a:ln>
          <a:effectLst/>
        </p:spPr>
      </p:pic>
      <p:pic>
        <p:nvPicPr>
          <p:cNvPr id="19" name="Picture 18">
            <a:extLst>
              <a:ext uri="{FF2B5EF4-FFF2-40B4-BE49-F238E27FC236}">
                <a16:creationId xmlns:a16="http://schemas.microsoft.com/office/drawing/2014/main" id="{644EE71C-DC3A-487A-8C8C-AF7DF167DB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21" name="Rectangle 20">
            <a:extLst>
              <a:ext uri="{FF2B5EF4-FFF2-40B4-BE49-F238E27FC236}">
                <a16:creationId xmlns:a16="http://schemas.microsoft.com/office/drawing/2014/main" id="{8DF98E5E-94E4-48A3-8B63-E82760939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AD02EEF-2795-468A-8088-B42835FB4D16}"/>
              </a:ext>
            </a:extLst>
          </p:cNvPr>
          <p:cNvSpPr txBox="1"/>
          <p:nvPr/>
        </p:nvSpPr>
        <p:spPr>
          <a:xfrm>
            <a:off x="680322" y="2733709"/>
            <a:ext cx="6752110" cy="137307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600" b="1" u="sng">
                <a:latin typeface="+mj-lt"/>
                <a:ea typeface="+mj-ea"/>
                <a:cs typeface="+mj-cs"/>
              </a:rPr>
              <a:t>K – MEANS CLUSTERING ALGORITHMS:</a:t>
            </a:r>
          </a:p>
        </p:txBody>
      </p:sp>
    </p:spTree>
    <p:extLst>
      <p:ext uri="{BB962C8B-B14F-4D97-AF65-F5344CB8AC3E}">
        <p14:creationId xmlns:p14="http://schemas.microsoft.com/office/powerpoint/2010/main" val="14937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9D14AF-F0A3-4B5D-8BE5-55F0B930FC1D}"/>
              </a:ext>
            </a:extLst>
          </p:cNvPr>
          <p:cNvSpPr>
            <a:spLocks noGrp="1"/>
          </p:cNvSpPr>
          <p:nvPr>
            <p:ph type="title"/>
          </p:nvPr>
        </p:nvSpPr>
        <p:spPr>
          <a:xfrm>
            <a:off x="680321" y="2063262"/>
            <a:ext cx="3739279" cy="2661052"/>
          </a:xfrm>
        </p:spPr>
        <p:txBody>
          <a:bodyPr>
            <a:normAutofit/>
          </a:bodyPr>
          <a:lstStyle/>
          <a:p>
            <a:pPr algn="r"/>
            <a:r>
              <a:rPr lang="en-IN" sz="4400"/>
              <a:t>Methodology</a:t>
            </a:r>
          </a:p>
        </p:txBody>
      </p:sp>
      <p:graphicFrame>
        <p:nvGraphicFramePr>
          <p:cNvPr id="5" name="Content Placeholder 2">
            <a:extLst>
              <a:ext uri="{FF2B5EF4-FFF2-40B4-BE49-F238E27FC236}">
                <a16:creationId xmlns:a16="http://schemas.microsoft.com/office/drawing/2014/main" id="{F292B719-CAD5-4C0A-9332-6C479AD69DB0}"/>
              </a:ext>
            </a:extLst>
          </p:cNvPr>
          <p:cNvGraphicFramePr>
            <a:graphicFrameLocks noGrp="1"/>
          </p:cNvGraphicFramePr>
          <p:nvPr>
            <p:ph idx="1"/>
            <p:extLst>
              <p:ext uri="{D42A27DB-BD31-4B8C-83A1-F6EECF244321}">
                <p14:modId xmlns:p14="http://schemas.microsoft.com/office/powerpoint/2010/main" val="209440615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232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95F4-3700-4030-A8B9-014053EB3A48}"/>
              </a:ext>
            </a:extLst>
          </p:cNvPr>
          <p:cNvSpPr>
            <a:spLocks noGrp="1"/>
          </p:cNvSpPr>
          <p:nvPr>
            <p:ph type="title"/>
          </p:nvPr>
        </p:nvSpPr>
        <p:spPr/>
        <p:txBody>
          <a:bodyPr/>
          <a:lstStyle/>
          <a:p>
            <a:r>
              <a:rPr lang="en-IN" dirty="0"/>
              <a:t>Exploratory Data Analysis</a:t>
            </a:r>
          </a:p>
        </p:txBody>
      </p:sp>
      <p:pic>
        <p:nvPicPr>
          <p:cNvPr id="3" name="Picture 2">
            <a:extLst>
              <a:ext uri="{FF2B5EF4-FFF2-40B4-BE49-F238E27FC236}">
                <a16:creationId xmlns:a16="http://schemas.microsoft.com/office/drawing/2014/main" id="{C0A6CDA5-B67D-444A-BCC0-E3312A28E246}"/>
              </a:ext>
            </a:extLst>
          </p:cNvPr>
          <p:cNvPicPr>
            <a:picLocks noChangeAspect="1"/>
          </p:cNvPicPr>
          <p:nvPr/>
        </p:nvPicPr>
        <p:blipFill rotWithShape="1">
          <a:blip r:embed="rId2"/>
          <a:srcRect l="8145" r="20723"/>
          <a:stretch/>
        </p:blipFill>
        <p:spPr>
          <a:xfrm>
            <a:off x="309225" y="3018435"/>
            <a:ext cx="7495596" cy="3609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F7B528CE-93A0-4427-8F5D-C69E3706E850}"/>
              </a:ext>
            </a:extLst>
          </p:cNvPr>
          <p:cNvPicPr>
            <a:picLocks noChangeAspect="1"/>
          </p:cNvPicPr>
          <p:nvPr/>
        </p:nvPicPr>
        <p:blipFill rotWithShape="1">
          <a:blip r:embed="rId3"/>
          <a:srcRect l="9145" r="23574"/>
          <a:stretch/>
        </p:blipFill>
        <p:spPr>
          <a:xfrm>
            <a:off x="8084134" y="3018435"/>
            <a:ext cx="3270387" cy="3609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D0741402-E63E-4210-B90F-78901C09C68F}"/>
              </a:ext>
            </a:extLst>
          </p:cNvPr>
          <p:cNvSpPr txBox="1"/>
          <p:nvPr/>
        </p:nvSpPr>
        <p:spPr>
          <a:xfrm>
            <a:off x="609600" y="2257425"/>
            <a:ext cx="10420350" cy="369332"/>
          </a:xfrm>
          <a:prstGeom prst="rect">
            <a:avLst/>
          </a:prstGeom>
          <a:noFill/>
        </p:spPr>
        <p:txBody>
          <a:bodyPr wrap="square" rtlCol="0">
            <a:spAutoFit/>
          </a:bodyPr>
          <a:lstStyle/>
          <a:p>
            <a:r>
              <a:rPr lang="en-IN" dirty="0"/>
              <a:t>It is always good to check the </a:t>
            </a:r>
            <a:r>
              <a:rPr lang="en-IN" dirty="0" err="1"/>
              <a:t>correleation</a:t>
            </a:r>
            <a:r>
              <a:rPr lang="en-IN" dirty="0"/>
              <a:t> between the features of the </a:t>
            </a:r>
            <a:r>
              <a:rPr lang="en-IN" dirty="0" err="1"/>
              <a:t>datset</a:t>
            </a:r>
            <a:r>
              <a:rPr lang="en-IN" dirty="0"/>
              <a:t>.</a:t>
            </a:r>
          </a:p>
        </p:txBody>
      </p:sp>
    </p:spTree>
    <p:extLst>
      <p:ext uri="{BB962C8B-B14F-4D97-AF65-F5344CB8AC3E}">
        <p14:creationId xmlns:p14="http://schemas.microsoft.com/office/powerpoint/2010/main" val="122394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24F96-0B40-4962-A211-A52C54F3640A}"/>
              </a:ext>
            </a:extLst>
          </p:cNvPr>
          <p:cNvSpPr txBox="1"/>
          <p:nvPr/>
        </p:nvSpPr>
        <p:spPr>
          <a:xfrm>
            <a:off x="419100" y="323850"/>
            <a:ext cx="7820025" cy="1938992"/>
          </a:xfrm>
          <a:prstGeom prst="rect">
            <a:avLst/>
          </a:prstGeom>
          <a:noFill/>
        </p:spPr>
        <p:txBody>
          <a:bodyPr wrap="square" rtlCol="0">
            <a:spAutoFit/>
          </a:bodyPr>
          <a:lstStyle/>
          <a:p>
            <a:r>
              <a:rPr lang="en-IN" sz="4000"/>
              <a:t>Next, let us visualize the data through distplot to get the sense of data distribution.</a:t>
            </a:r>
            <a:endParaRPr lang="en-IN" sz="4000" dirty="0"/>
          </a:p>
        </p:txBody>
      </p:sp>
      <p:pic>
        <p:nvPicPr>
          <p:cNvPr id="4" name="Picture 3">
            <a:extLst>
              <a:ext uri="{FF2B5EF4-FFF2-40B4-BE49-F238E27FC236}">
                <a16:creationId xmlns:a16="http://schemas.microsoft.com/office/drawing/2014/main" id="{E03FB533-F0CE-417E-B592-AFF1FF136F32}"/>
              </a:ext>
            </a:extLst>
          </p:cNvPr>
          <p:cNvPicPr>
            <a:picLocks noChangeAspect="1"/>
          </p:cNvPicPr>
          <p:nvPr/>
        </p:nvPicPr>
        <p:blipFill>
          <a:blip r:embed="rId2"/>
          <a:stretch>
            <a:fillRect/>
          </a:stretch>
        </p:blipFill>
        <p:spPr>
          <a:xfrm>
            <a:off x="635798" y="2445864"/>
            <a:ext cx="6403178" cy="3604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7ED50F7F-6284-4E8D-BBAE-91D51AC45972}"/>
              </a:ext>
            </a:extLst>
          </p:cNvPr>
          <p:cNvSpPr txBox="1"/>
          <p:nvPr/>
        </p:nvSpPr>
        <p:spPr>
          <a:xfrm>
            <a:off x="7734300" y="3295650"/>
            <a:ext cx="3914775" cy="1754326"/>
          </a:xfrm>
          <a:prstGeom prst="rect">
            <a:avLst/>
          </a:prstGeom>
          <a:noFill/>
        </p:spPr>
        <p:txBody>
          <a:bodyPr wrap="square" rtlCol="0">
            <a:spAutoFit/>
          </a:bodyPr>
          <a:lstStyle/>
          <a:p>
            <a:r>
              <a:rPr lang="en-IN" dirty="0"/>
              <a:t>From the plots we can see that distribution of these values resembles a gaussian distribution, where the vast majority of the values lay in the middle with some exception in the extremes.</a:t>
            </a:r>
          </a:p>
        </p:txBody>
      </p:sp>
    </p:spTree>
    <p:extLst>
      <p:ext uri="{BB962C8B-B14F-4D97-AF65-F5344CB8AC3E}">
        <p14:creationId xmlns:p14="http://schemas.microsoft.com/office/powerpoint/2010/main" val="18905734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TM04033917[[fn=Berlin]]</Template>
  <TotalTime>291</TotalTime>
  <Words>549</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Symbol</vt:lpstr>
      <vt:lpstr>Trebuchet MS</vt:lpstr>
      <vt:lpstr>Berlin</vt:lpstr>
      <vt:lpstr>CUSTOMER SEGMENTATION</vt:lpstr>
      <vt:lpstr>PowerPoint Presentation</vt:lpstr>
      <vt:lpstr>PowerPoint Presentation</vt:lpstr>
      <vt:lpstr>PowerPoint Presentation</vt:lpstr>
      <vt:lpstr>PowerPoint Presentation</vt:lpstr>
      <vt:lpstr>PowerPoint Presentation</vt:lpstr>
      <vt:lpstr>Methodology</vt:lpstr>
      <vt:lpstr>Exploratory Data Analysis</vt:lpstr>
      <vt:lpstr>PowerPoint Presentation</vt:lpstr>
      <vt:lpstr>Gender Distribution</vt:lpstr>
      <vt:lpstr>AGE AND ANNUAL INCOME</vt:lpstr>
      <vt:lpstr>SPENDING SCORE AND ANNUAL INCOME</vt:lpstr>
      <vt:lpstr>AGE AND SPENDING SCORE</vt:lpstr>
      <vt:lpstr>IMPLEMENTATION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anshu raj</dc:creator>
  <cp:lastModifiedBy>bipin kumar</cp:lastModifiedBy>
  <cp:revision>23</cp:revision>
  <dcterms:created xsi:type="dcterms:W3CDTF">2021-05-27T03:41:12Z</dcterms:created>
  <dcterms:modified xsi:type="dcterms:W3CDTF">2022-08-08T17:42:52Z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