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4"/>
  </p:sldMasterIdLst>
  <p:sldIdLst>
    <p:sldId id="268" r:id="rId5"/>
    <p:sldId id="348" r:id="rId6"/>
    <p:sldId id="343" r:id="rId7"/>
    <p:sldId id="282" r:id="rId8"/>
    <p:sldId id="314" r:id="rId9"/>
    <p:sldId id="349" r:id="rId10"/>
    <p:sldId id="350" r:id="rId11"/>
    <p:sldId id="352" r:id="rId12"/>
    <p:sldId id="353" r:id="rId13"/>
    <p:sldId id="351" r:id="rId14"/>
    <p:sldId id="354" r:id="rId15"/>
    <p:sldId id="356" r:id="rId16"/>
    <p:sldId id="357" r:id="rId17"/>
    <p:sldId id="365" r:id="rId18"/>
    <p:sldId id="361" r:id="rId19"/>
    <p:sldId id="362" r:id="rId20"/>
    <p:sldId id="364" r:id="rId21"/>
    <p:sldId id="317" r:id="rId22"/>
    <p:sldId id="3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85" d="100"/>
          <a:sy n="85" d="100"/>
        </p:scale>
        <p:origin x="49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pPr/>
              <a:t>10/8/2023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0303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605336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583574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8390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BC1A878D-07A3-41D4-969A-CEC7DA643945}"/>
              </a:ext>
            </a:extLst>
          </p:cNvPr>
          <p:cNvSpPr>
            <a:spLocks noGrp="1"/>
          </p:cNvSpPr>
          <p:nvPr>
            <p:ph type="pic" sz="quarter" idx="14" hasCustomPrompt="1"/>
          </p:nvPr>
        </p:nvSpPr>
        <p:spPr>
          <a:xfrm>
            <a:off x="0" y="0"/>
            <a:ext cx="12198767" cy="6857999"/>
          </a:xfrm>
          <a:custGeom>
            <a:avLst/>
            <a:gdLst>
              <a:gd name="connsiteX0" fmla="*/ 0 w 12192000"/>
              <a:gd name="connsiteY0" fmla="*/ 6857999 h 6857999"/>
              <a:gd name="connsiteX1" fmla="*/ 6219862 w 12192000"/>
              <a:gd name="connsiteY1" fmla="*/ 0 h 6857999"/>
              <a:gd name="connsiteX2" fmla="*/ 12192000 w 12192000"/>
              <a:gd name="connsiteY2" fmla="*/ 0 h 6857999"/>
              <a:gd name="connsiteX3" fmla="*/ 5972138 w 12192000"/>
              <a:gd name="connsiteY3" fmla="*/ 6857999 h 6857999"/>
              <a:gd name="connsiteX4" fmla="*/ 0 w 12192000"/>
              <a:gd name="connsiteY4" fmla="*/ 6857999 h 6857999"/>
              <a:gd name="connsiteX0" fmla="*/ 0 w 12198767"/>
              <a:gd name="connsiteY0" fmla="*/ 6857999 h 6857999"/>
              <a:gd name="connsiteX1" fmla="*/ 6219862 w 12198767"/>
              <a:gd name="connsiteY1" fmla="*/ 0 h 6857999"/>
              <a:gd name="connsiteX2" fmla="*/ 12192000 w 12198767"/>
              <a:gd name="connsiteY2" fmla="*/ 0 h 6857999"/>
              <a:gd name="connsiteX3" fmla="*/ 12198767 w 12198767"/>
              <a:gd name="connsiteY3" fmla="*/ 6857999 h 6857999"/>
              <a:gd name="connsiteX4" fmla="*/ 0 w 12198767"/>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8767" h="6857999">
                <a:moveTo>
                  <a:pt x="0" y="6857999"/>
                </a:moveTo>
                <a:lnTo>
                  <a:pt x="6219862" y="0"/>
                </a:lnTo>
                <a:lnTo>
                  <a:pt x="12192000" y="0"/>
                </a:lnTo>
                <a:cubicBezTo>
                  <a:pt x="12194256" y="2286000"/>
                  <a:pt x="12196511" y="4571999"/>
                  <a:pt x="12198767" y="6857999"/>
                </a:cubicBezTo>
                <a:lnTo>
                  <a:pt x="0" y="6857999"/>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906123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02974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19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9292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3532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64503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1885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5128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502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404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pPr/>
              <a:t>10/8/2023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1536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pPr/>
              <a:t>10/8/2023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8">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808231"/>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307641" y="1085110"/>
            <a:ext cx="3739278" cy="2661138"/>
          </a:xfrm>
        </p:spPr>
        <p:txBody>
          <a:bodyPr anchor="ctr">
            <a:normAutofit/>
          </a:bodyPr>
          <a:lstStyle/>
          <a:p>
            <a:r>
              <a:rPr lang="en-US" sz="3800" dirty="0"/>
              <a:t>Credit Card Consumption Prediction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4536383" y="3622122"/>
            <a:ext cx="4267590" cy="1116622"/>
          </a:xfrm>
        </p:spPr>
        <p:txBody>
          <a:bodyPr>
            <a:normAutofit/>
          </a:bodyPr>
          <a:lstStyle/>
          <a:p>
            <a:r>
              <a:rPr lang="en-US" dirty="0"/>
              <a:t>  </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7321462" y="358588"/>
            <a:ext cx="3765038" cy="5577840"/>
          </a:xfrm>
          <a:prstGeom prst="rect">
            <a:avLst/>
          </a:prstGeom>
          <a:ln>
            <a:noFill/>
          </a:ln>
          <a:effectLst>
            <a:outerShdw blurRad="76200" dist="63500" dir="5040000" algn="tl" rotWithShape="0">
              <a:srgbClr val="000000">
                <a:alpha val="41000"/>
              </a:srgbClr>
            </a:outerShdw>
          </a:effectLst>
        </p:spPr>
      </p:pic>
      <p:sp>
        <p:nvSpPr>
          <p:cNvPr id="4" name="TextBox 3">
            <a:extLst>
              <a:ext uri="{FF2B5EF4-FFF2-40B4-BE49-F238E27FC236}">
                <a16:creationId xmlns:a16="http://schemas.microsoft.com/office/drawing/2014/main" id="{20246C47-A122-4BF3-B875-ED5745788ABD}"/>
              </a:ext>
            </a:extLst>
          </p:cNvPr>
          <p:cNvSpPr txBox="1"/>
          <p:nvPr/>
        </p:nvSpPr>
        <p:spPr>
          <a:xfrm>
            <a:off x="380307" y="4663616"/>
            <a:ext cx="4267590" cy="723275"/>
          </a:xfrm>
          <a:prstGeom prst="rect">
            <a:avLst/>
          </a:prstGeom>
          <a:noFill/>
        </p:spPr>
        <p:txBody>
          <a:bodyPr wrap="square" rtlCol="0">
            <a:spAutoFit/>
          </a:bodyPr>
          <a:lstStyle/>
          <a:p>
            <a:pPr>
              <a:spcAft>
                <a:spcPts val="600"/>
              </a:spcAft>
            </a:pPr>
            <a:r>
              <a:rPr lang="en-IN" dirty="0"/>
              <a:t>BY – </a:t>
            </a:r>
            <a:r>
              <a:rPr lang="en-IN" dirty="0">
                <a:solidFill>
                  <a:srgbClr val="00B0F0"/>
                </a:solidFill>
              </a:rPr>
              <a:t>BIPIN KUMAR</a:t>
            </a:r>
          </a:p>
          <a:p>
            <a:pPr>
              <a:spcAft>
                <a:spcPts val="600"/>
              </a:spcAft>
            </a:pPr>
            <a:r>
              <a:rPr lang="en-IN"/>
              <a:t>EMAIL- </a:t>
            </a:r>
            <a:r>
              <a:rPr lang="en-IN">
                <a:solidFill>
                  <a:srgbClr val="00B0F0"/>
                </a:solidFill>
              </a:rPr>
              <a:t>Bipin07bn@gmail.</a:t>
            </a:r>
            <a:r>
              <a:rPr lang="en-IN" dirty="0">
                <a:solidFill>
                  <a:srgbClr val="00B0F0"/>
                </a:solidFill>
              </a:rPr>
              <a:t>com</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D0DF46-6061-9173-7097-043615694444}"/>
              </a:ext>
            </a:extLst>
          </p:cNvPr>
          <p:cNvPicPr>
            <a:picLocks noChangeAspect="1"/>
          </p:cNvPicPr>
          <p:nvPr/>
        </p:nvPicPr>
        <p:blipFill>
          <a:blip r:embed="rId2"/>
          <a:stretch>
            <a:fillRect/>
          </a:stretch>
        </p:blipFill>
        <p:spPr>
          <a:xfrm>
            <a:off x="98612" y="1325095"/>
            <a:ext cx="4204447" cy="4775947"/>
          </a:xfrm>
          <a:prstGeom prst="rect">
            <a:avLst/>
          </a:prstGeom>
        </p:spPr>
      </p:pic>
      <p:pic>
        <p:nvPicPr>
          <p:cNvPr id="7" name="Picture 6">
            <a:extLst>
              <a:ext uri="{FF2B5EF4-FFF2-40B4-BE49-F238E27FC236}">
                <a16:creationId xmlns:a16="http://schemas.microsoft.com/office/drawing/2014/main" id="{EC68A1CA-1F9F-35EA-51E9-2014B3573F9F}"/>
              </a:ext>
            </a:extLst>
          </p:cNvPr>
          <p:cNvPicPr>
            <a:picLocks noChangeAspect="1"/>
          </p:cNvPicPr>
          <p:nvPr/>
        </p:nvPicPr>
        <p:blipFill>
          <a:blip r:embed="rId3"/>
          <a:stretch>
            <a:fillRect/>
          </a:stretch>
        </p:blipFill>
        <p:spPr>
          <a:xfrm>
            <a:off x="7987552" y="1325095"/>
            <a:ext cx="4204447" cy="4819650"/>
          </a:xfrm>
          <a:prstGeom prst="rect">
            <a:avLst/>
          </a:prstGeom>
        </p:spPr>
      </p:pic>
      <p:sp>
        <p:nvSpPr>
          <p:cNvPr id="9" name="TextBox 8">
            <a:extLst>
              <a:ext uri="{FF2B5EF4-FFF2-40B4-BE49-F238E27FC236}">
                <a16:creationId xmlns:a16="http://schemas.microsoft.com/office/drawing/2014/main" id="{F2191127-9F15-6931-D996-F8F7EFC4F242}"/>
              </a:ext>
            </a:extLst>
          </p:cNvPr>
          <p:cNvSpPr txBox="1"/>
          <p:nvPr/>
        </p:nvSpPr>
        <p:spPr>
          <a:xfrm>
            <a:off x="2557182" y="160475"/>
            <a:ext cx="6100482" cy="369332"/>
          </a:xfrm>
          <a:prstGeom prst="rect">
            <a:avLst/>
          </a:prstGeom>
          <a:noFill/>
        </p:spPr>
        <p:txBody>
          <a:bodyPr wrap="square">
            <a:spAutoFit/>
          </a:bodyPr>
          <a:lstStyle/>
          <a:p>
            <a:r>
              <a:rPr lang="en-US" dirty="0">
                <a:solidFill>
                  <a:srgbClr val="FFFF00"/>
                </a:solidFill>
              </a:rPr>
              <a:t>Percentage of missing value present in the  new dataset</a:t>
            </a:r>
          </a:p>
        </p:txBody>
      </p:sp>
      <p:sp>
        <p:nvSpPr>
          <p:cNvPr id="11" name="TextBox 10">
            <a:extLst>
              <a:ext uri="{FF2B5EF4-FFF2-40B4-BE49-F238E27FC236}">
                <a16:creationId xmlns:a16="http://schemas.microsoft.com/office/drawing/2014/main" id="{82D01AB1-2CF3-1220-F53B-5069DC3432CF}"/>
              </a:ext>
            </a:extLst>
          </p:cNvPr>
          <p:cNvSpPr txBox="1"/>
          <p:nvPr/>
        </p:nvSpPr>
        <p:spPr>
          <a:xfrm>
            <a:off x="4568638" y="3429000"/>
            <a:ext cx="3153335" cy="923330"/>
          </a:xfrm>
          <a:prstGeom prst="rect">
            <a:avLst/>
          </a:prstGeom>
          <a:noFill/>
        </p:spPr>
        <p:txBody>
          <a:bodyPr wrap="square">
            <a:spAutoFit/>
          </a:bodyPr>
          <a:lstStyle/>
          <a:p>
            <a:r>
              <a:rPr lang="en-IN" dirty="0"/>
              <a:t>Loan Enquiry has still got 98% Null values in both test and train dataset.</a:t>
            </a:r>
          </a:p>
        </p:txBody>
      </p:sp>
    </p:spTree>
    <p:extLst>
      <p:ext uri="{BB962C8B-B14F-4D97-AF65-F5344CB8AC3E}">
        <p14:creationId xmlns:p14="http://schemas.microsoft.com/office/powerpoint/2010/main" val="137311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78A63B-3CFD-7EB5-346B-9B728A69215B}"/>
              </a:ext>
            </a:extLst>
          </p:cNvPr>
          <p:cNvSpPr txBox="1"/>
          <p:nvPr/>
        </p:nvSpPr>
        <p:spPr>
          <a:xfrm>
            <a:off x="154641" y="339768"/>
            <a:ext cx="6100482" cy="369332"/>
          </a:xfrm>
          <a:prstGeom prst="rect">
            <a:avLst/>
          </a:prstGeom>
          <a:noFill/>
        </p:spPr>
        <p:txBody>
          <a:bodyPr wrap="square">
            <a:spAutoFit/>
          </a:bodyPr>
          <a:lstStyle/>
          <a:p>
            <a:r>
              <a:rPr lang="en-US" dirty="0">
                <a:latin typeface="Helvetica Neue"/>
              </a:rPr>
              <a:t>R</a:t>
            </a:r>
            <a:r>
              <a:rPr lang="en-US" b="0" i="0" dirty="0">
                <a:effectLst/>
                <a:latin typeface="Helvetica Neue"/>
              </a:rPr>
              <a:t>eplace Y with 1 and N</a:t>
            </a:r>
            <a:r>
              <a:rPr lang="en-US" dirty="0">
                <a:latin typeface="Helvetica Neue"/>
              </a:rPr>
              <a:t>an</a:t>
            </a:r>
            <a:r>
              <a:rPr lang="en-US" b="0" i="0" dirty="0">
                <a:effectLst/>
                <a:latin typeface="Helvetica Neue"/>
              </a:rPr>
              <a:t> with zero in </a:t>
            </a:r>
            <a:r>
              <a:rPr lang="en-IN" dirty="0"/>
              <a:t>Loan Enquiry .</a:t>
            </a:r>
            <a:r>
              <a:rPr lang="en-US" b="0" i="0" dirty="0">
                <a:effectLst/>
                <a:latin typeface="Helvetica Neue"/>
              </a:rPr>
              <a:t> </a:t>
            </a:r>
            <a:endParaRPr lang="en-IN" dirty="0"/>
          </a:p>
        </p:txBody>
      </p:sp>
      <p:pic>
        <p:nvPicPr>
          <p:cNvPr id="5" name="Picture 4">
            <a:extLst>
              <a:ext uri="{FF2B5EF4-FFF2-40B4-BE49-F238E27FC236}">
                <a16:creationId xmlns:a16="http://schemas.microsoft.com/office/drawing/2014/main" id="{076653C8-B413-6634-1E09-026D731B10AA}"/>
              </a:ext>
            </a:extLst>
          </p:cNvPr>
          <p:cNvPicPr>
            <a:picLocks noChangeAspect="1"/>
          </p:cNvPicPr>
          <p:nvPr/>
        </p:nvPicPr>
        <p:blipFill>
          <a:blip r:embed="rId2"/>
          <a:stretch>
            <a:fillRect/>
          </a:stretch>
        </p:blipFill>
        <p:spPr>
          <a:xfrm>
            <a:off x="154641" y="793377"/>
            <a:ext cx="6734175" cy="1828800"/>
          </a:xfrm>
          <a:prstGeom prst="rect">
            <a:avLst/>
          </a:prstGeom>
        </p:spPr>
      </p:pic>
      <p:sp>
        <p:nvSpPr>
          <p:cNvPr id="7" name="TextBox 6">
            <a:extLst>
              <a:ext uri="{FF2B5EF4-FFF2-40B4-BE49-F238E27FC236}">
                <a16:creationId xmlns:a16="http://schemas.microsoft.com/office/drawing/2014/main" id="{9C35A30E-D083-3DA0-FEEF-D5D439C0DCB0}"/>
              </a:ext>
            </a:extLst>
          </p:cNvPr>
          <p:cNvSpPr txBox="1"/>
          <p:nvPr/>
        </p:nvSpPr>
        <p:spPr>
          <a:xfrm>
            <a:off x="154641" y="2894709"/>
            <a:ext cx="6100482" cy="646331"/>
          </a:xfrm>
          <a:prstGeom prst="rect">
            <a:avLst/>
          </a:prstGeom>
          <a:noFill/>
        </p:spPr>
        <p:txBody>
          <a:bodyPr wrap="square">
            <a:spAutoFit/>
          </a:bodyPr>
          <a:lstStyle/>
          <a:p>
            <a:r>
              <a:rPr lang="en-IN" dirty="0"/>
              <a:t>After that identify columns with missing values and fill with zero.</a:t>
            </a:r>
          </a:p>
        </p:txBody>
      </p:sp>
      <p:pic>
        <p:nvPicPr>
          <p:cNvPr id="9" name="Picture 8">
            <a:extLst>
              <a:ext uri="{FF2B5EF4-FFF2-40B4-BE49-F238E27FC236}">
                <a16:creationId xmlns:a16="http://schemas.microsoft.com/office/drawing/2014/main" id="{81118747-E125-E2AD-260E-74199C957D3F}"/>
              </a:ext>
            </a:extLst>
          </p:cNvPr>
          <p:cNvPicPr>
            <a:picLocks noChangeAspect="1"/>
          </p:cNvPicPr>
          <p:nvPr/>
        </p:nvPicPr>
        <p:blipFill>
          <a:blip r:embed="rId3"/>
          <a:stretch>
            <a:fillRect/>
          </a:stretch>
        </p:blipFill>
        <p:spPr>
          <a:xfrm>
            <a:off x="154641" y="3716430"/>
            <a:ext cx="7105650" cy="1258981"/>
          </a:xfrm>
          <a:prstGeom prst="rect">
            <a:avLst/>
          </a:prstGeom>
        </p:spPr>
      </p:pic>
    </p:spTree>
    <p:extLst>
      <p:ext uri="{BB962C8B-B14F-4D97-AF65-F5344CB8AC3E}">
        <p14:creationId xmlns:p14="http://schemas.microsoft.com/office/powerpoint/2010/main" val="129906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150122"/>
            <a:ext cx="11573197" cy="724247"/>
          </a:xfrm>
        </p:spPr>
        <p:txBody>
          <a:bodyPr>
            <a:normAutofit fontScale="70000" lnSpcReduction="20000"/>
          </a:bodyPr>
          <a:lstStyle/>
          <a:p>
            <a:r>
              <a:rPr lang="en-IN" b="1" dirty="0">
                <a:solidFill>
                  <a:schemeClr val="tx1"/>
                </a:solidFill>
              </a:rPr>
              <a:t>Exploratory Data Analysis</a:t>
            </a:r>
            <a:endParaRPr lang="en-US" dirty="0">
              <a:solidFill>
                <a:schemeClr val="tx1"/>
              </a:solidFill>
            </a:endParaRPr>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432126"/>
            <a:ext cx="2275890" cy="1322403"/>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749314" y="1468582"/>
            <a:ext cx="3343559" cy="369332"/>
          </a:xfrm>
          <a:prstGeom prst="rect">
            <a:avLst/>
          </a:prstGeom>
          <a:noFill/>
        </p:spPr>
        <p:txBody>
          <a:bodyPr wrap="square" rtlCol="0">
            <a:spAutoFit/>
          </a:bodyPr>
          <a:lstStyle/>
          <a:p>
            <a:r>
              <a:rPr lang="en-US" dirty="0">
                <a:solidFill>
                  <a:schemeClr val="bg1"/>
                </a:solidFill>
              </a:rPr>
              <a:t>Correlation Matrix</a:t>
            </a:r>
          </a:p>
        </p:txBody>
      </p:sp>
      <p:pic>
        <p:nvPicPr>
          <p:cNvPr id="4" name="Picture 3">
            <a:extLst>
              <a:ext uri="{FF2B5EF4-FFF2-40B4-BE49-F238E27FC236}">
                <a16:creationId xmlns:a16="http://schemas.microsoft.com/office/drawing/2014/main" id="{8220EC6A-CDE6-60C6-2DA8-4640929FB529}"/>
              </a:ext>
            </a:extLst>
          </p:cNvPr>
          <p:cNvPicPr>
            <a:picLocks noChangeAspect="1"/>
          </p:cNvPicPr>
          <p:nvPr/>
        </p:nvPicPr>
        <p:blipFill>
          <a:blip r:embed="rId2"/>
          <a:stretch>
            <a:fillRect/>
          </a:stretch>
        </p:blipFill>
        <p:spPr>
          <a:xfrm>
            <a:off x="44165" y="1468582"/>
            <a:ext cx="7672387" cy="4486275"/>
          </a:xfrm>
          <a:prstGeom prst="rect">
            <a:avLst/>
          </a:prstGeom>
        </p:spPr>
      </p:pic>
    </p:spTree>
    <p:extLst>
      <p:ext uri="{BB962C8B-B14F-4D97-AF65-F5344CB8AC3E}">
        <p14:creationId xmlns:p14="http://schemas.microsoft.com/office/powerpoint/2010/main" val="385108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42847" y="106058"/>
            <a:ext cx="10523765" cy="724247"/>
          </a:xfrm>
        </p:spPr>
        <p:txBody>
          <a:bodyPr>
            <a:normAutofit fontScale="70000" lnSpcReduction="20000"/>
          </a:bodyPr>
          <a:lstStyle/>
          <a:p>
            <a:r>
              <a:rPr lang="en-IN" b="1" dirty="0">
                <a:solidFill>
                  <a:schemeClr val="tx1"/>
                </a:solidFill>
              </a:rPr>
              <a:t>Exploratory Data Analysis</a:t>
            </a:r>
            <a:endParaRPr lang="en-US" dirty="0">
              <a:solidFill>
                <a:schemeClr val="tx1"/>
              </a:solidFill>
            </a:endParaRPr>
          </a:p>
        </p:txBody>
      </p:sp>
      <p:sp>
        <p:nvSpPr>
          <p:cNvPr id="8" name="Freeform 3">
            <a:extLst>
              <a:ext uri="{FF2B5EF4-FFF2-40B4-BE49-F238E27FC236}">
                <a16:creationId xmlns:a16="http://schemas.microsoft.com/office/drawing/2014/main" id="{6A6566FA-25BF-4D7E-8A23-90DC19A78740}"/>
              </a:ext>
            </a:extLst>
          </p:cNvPr>
          <p:cNvSpPr/>
          <p:nvPr/>
        </p:nvSpPr>
        <p:spPr>
          <a:xfrm>
            <a:off x="19049" y="4279483"/>
            <a:ext cx="11563351" cy="1774158"/>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319009" y="3665227"/>
            <a:ext cx="2275890" cy="921682"/>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423053" y="919341"/>
            <a:ext cx="3343559" cy="369332"/>
          </a:xfrm>
          <a:prstGeom prst="rect">
            <a:avLst/>
          </a:prstGeom>
          <a:noFill/>
        </p:spPr>
        <p:txBody>
          <a:bodyPr wrap="square" rtlCol="0">
            <a:spAutoFit/>
          </a:bodyPr>
          <a:lstStyle/>
          <a:p>
            <a:r>
              <a:rPr lang="en-US" dirty="0"/>
              <a:t>Outliers present in Data</a:t>
            </a:r>
          </a:p>
        </p:txBody>
      </p:sp>
      <p:pic>
        <p:nvPicPr>
          <p:cNvPr id="4" name="Picture 3"/>
          <p:cNvPicPr>
            <a:picLocks noChangeAspect="1"/>
          </p:cNvPicPr>
          <p:nvPr/>
        </p:nvPicPr>
        <p:blipFill>
          <a:blip r:embed="rId2"/>
          <a:stretch>
            <a:fillRect/>
          </a:stretch>
        </p:blipFill>
        <p:spPr>
          <a:xfrm>
            <a:off x="49438" y="981247"/>
            <a:ext cx="5965527" cy="4027326"/>
          </a:xfrm>
          <a:prstGeom prst="rect">
            <a:avLst/>
          </a:prstGeom>
        </p:spPr>
      </p:pic>
      <p:sp>
        <p:nvSpPr>
          <p:cNvPr id="5" name="TextBox 4">
            <a:extLst>
              <a:ext uri="{FF2B5EF4-FFF2-40B4-BE49-F238E27FC236}">
                <a16:creationId xmlns:a16="http://schemas.microsoft.com/office/drawing/2014/main" id="{3927AF6B-BEDB-0824-3499-04461A720062}"/>
              </a:ext>
            </a:extLst>
          </p:cNvPr>
          <p:cNvSpPr txBox="1"/>
          <p:nvPr/>
        </p:nvSpPr>
        <p:spPr>
          <a:xfrm>
            <a:off x="6992620" y="1277548"/>
            <a:ext cx="4372535" cy="1477328"/>
          </a:xfrm>
          <a:prstGeom prst="rect">
            <a:avLst/>
          </a:prstGeom>
          <a:noFill/>
        </p:spPr>
        <p:txBody>
          <a:bodyPr wrap="square">
            <a:spAutoFit/>
          </a:bodyPr>
          <a:lstStyle/>
          <a:p>
            <a:r>
              <a:rPr lang="en-US" b="0" i="0" dirty="0">
                <a:effectLst/>
                <a:latin typeface="Helvetica Neue"/>
              </a:rPr>
              <a:t>we can observe that the consumption is not normally distributed. From the boxplot we can observe that the dataset has too many outliers. So lets try removing the outliers from the data</a:t>
            </a:r>
            <a:endParaRPr lang="en-IN" dirty="0"/>
          </a:p>
        </p:txBody>
      </p:sp>
      <p:pic>
        <p:nvPicPr>
          <p:cNvPr id="7" name="Picture 6">
            <a:extLst>
              <a:ext uri="{FF2B5EF4-FFF2-40B4-BE49-F238E27FC236}">
                <a16:creationId xmlns:a16="http://schemas.microsoft.com/office/drawing/2014/main" id="{E03C351F-FCA5-33B2-57DE-03C3C9D8C65A}"/>
              </a:ext>
            </a:extLst>
          </p:cNvPr>
          <p:cNvPicPr>
            <a:picLocks noChangeAspect="1"/>
          </p:cNvPicPr>
          <p:nvPr/>
        </p:nvPicPr>
        <p:blipFill>
          <a:blip r:embed="rId3"/>
          <a:stretch>
            <a:fillRect/>
          </a:stretch>
        </p:blipFill>
        <p:spPr>
          <a:xfrm>
            <a:off x="708212" y="5166562"/>
            <a:ext cx="5191125" cy="762000"/>
          </a:xfrm>
          <a:prstGeom prst="rect">
            <a:avLst/>
          </a:prstGeom>
        </p:spPr>
      </p:pic>
      <p:sp>
        <p:nvSpPr>
          <p:cNvPr id="16" name="TextBox 15">
            <a:extLst>
              <a:ext uri="{FF2B5EF4-FFF2-40B4-BE49-F238E27FC236}">
                <a16:creationId xmlns:a16="http://schemas.microsoft.com/office/drawing/2014/main" id="{6262CF5C-1408-4AF4-40C4-F51A955AFE36}"/>
              </a:ext>
            </a:extLst>
          </p:cNvPr>
          <p:cNvSpPr txBox="1"/>
          <p:nvPr/>
        </p:nvSpPr>
        <p:spPr>
          <a:xfrm>
            <a:off x="9571875" y="3848245"/>
            <a:ext cx="2743485" cy="1477328"/>
          </a:xfrm>
          <a:prstGeom prst="rect">
            <a:avLst/>
          </a:prstGeom>
          <a:noFill/>
        </p:spPr>
        <p:txBody>
          <a:bodyPr wrap="square">
            <a:spAutoFit/>
          </a:bodyPr>
          <a:lstStyle/>
          <a:p>
            <a:r>
              <a:rPr lang="en-IN" dirty="0"/>
              <a:t>There are only 96 rows with value more than 100000 so drop these outliers</a:t>
            </a:r>
          </a:p>
          <a:p>
            <a:endParaRPr lang="en-IN" dirty="0"/>
          </a:p>
        </p:txBody>
      </p:sp>
    </p:spTree>
    <p:extLst>
      <p:ext uri="{BB962C8B-B14F-4D97-AF65-F5344CB8AC3E}">
        <p14:creationId xmlns:p14="http://schemas.microsoft.com/office/powerpoint/2010/main" val="139269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42847" y="106058"/>
            <a:ext cx="10523765" cy="724247"/>
          </a:xfrm>
        </p:spPr>
        <p:txBody>
          <a:bodyPr>
            <a:normAutofit fontScale="70000" lnSpcReduction="20000"/>
          </a:bodyPr>
          <a:lstStyle/>
          <a:p>
            <a:r>
              <a:rPr lang="en-IN" b="1" dirty="0">
                <a:solidFill>
                  <a:schemeClr val="tx1"/>
                </a:solidFill>
              </a:rPr>
              <a:t>Exploratory Data Analysis</a:t>
            </a:r>
            <a:endParaRPr lang="en-US" dirty="0">
              <a:solidFill>
                <a:schemeClr val="tx1"/>
              </a:solidFill>
            </a:endParaRPr>
          </a:p>
        </p:txBody>
      </p:sp>
      <p:sp>
        <p:nvSpPr>
          <p:cNvPr id="8" name="Freeform 3">
            <a:extLst>
              <a:ext uri="{FF2B5EF4-FFF2-40B4-BE49-F238E27FC236}">
                <a16:creationId xmlns:a16="http://schemas.microsoft.com/office/drawing/2014/main" id="{6A6566FA-25BF-4D7E-8A23-90DC19A78740}"/>
              </a:ext>
            </a:extLst>
          </p:cNvPr>
          <p:cNvSpPr/>
          <p:nvPr/>
        </p:nvSpPr>
        <p:spPr>
          <a:xfrm>
            <a:off x="19049" y="4279483"/>
            <a:ext cx="11563351" cy="1774158"/>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319009" y="3665227"/>
            <a:ext cx="2275890" cy="921682"/>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423053" y="919341"/>
            <a:ext cx="3343559" cy="369332"/>
          </a:xfrm>
          <a:prstGeom prst="rect">
            <a:avLst/>
          </a:prstGeom>
          <a:noFill/>
        </p:spPr>
        <p:txBody>
          <a:bodyPr wrap="square" rtlCol="0">
            <a:spAutoFit/>
          </a:bodyPr>
          <a:lstStyle/>
          <a:p>
            <a:r>
              <a:rPr lang="en-US" dirty="0"/>
              <a:t>Outliers present in Data</a:t>
            </a:r>
          </a:p>
        </p:txBody>
      </p:sp>
      <p:sp>
        <p:nvSpPr>
          <p:cNvPr id="16" name="TextBox 15">
            <a:extLst>
              <a:ext uri="{FF2B5EF4-FFF2-40B4-BE49-F238E27FC236}">
                <a16:creationId xmlns:a16="http://schemas.microsoft.com/office/drawing/2014/main" id="{6262CF5C-1408-4AF4-40C4-F51A955AFE36}"/>
              </a:ext>
            </a:extLst>
          </p:cNvPr>
          <p:cNvSpPr txBox="1"/>
          <p:nvPr/>
        </p:nvSpPr>
        <p:spPr>
          <a:xfrm>
            <a:off x="7638360" y="2106691"/>
            <a:ext cx="2743485" cy="1200329"/>
          </a:xfrm>
          <a:prstGeom prst="rect">
            <a:avLst/>
          </a:prstGeom>
          <a:noFill/>
        </p:spPr>
        <p:txBody>
          <a:bodyPr wrap="square">
            <a:spAutoFit/>
          </a:bodyPr>
          <a:lstStyle/>
          <a:p>
            <a:r>
              <a:rPr lang="en-US" dirty="0"/>
              <a:t>There are only 25 rows with age more than 100 and also it is unreal so drop these outliers</a:t>
            </a:r>
            <a:endParaRPr lang="en-IN" dirty="0"/>
          </a:p>
        </p:txBody>
      </p:sp>
      <p:pic>
        <p:nvPicPr>
          <p:cNvPr id="3" name="Picture 2">
            <a:extLst>
              <a:ext uri="{FF2B5EF4-FFF2-40B4-BE49-F238E27FC236}">
                <a16:creationId xmlns:a16="http://schemas.microsoft.com/office/drawing/2014/main" id="{956E73F6-FE71-3EDD-1271-6778FADDF1D3}"/>
              </a:ext>
            </a:extLst>
          </p:cNvPr>
          <p:cNvPicPr>
            <a:picLocks noChangeAspect="1"/>
          </p:cNvPicPr>
          <p:nvPr/>
        </p:nvPicPr>
        <p:blipFill>
          <a:blip r:embed="rId2"/>
          <a:stretch>
            <a:fillRect/>
          </a:stretch>
        </p:blipFill>
        <p:spPr>
          <a:xfrm>
            <a:off x="2801" y="1261543"/>
            <a:ext cx="7038975" cy="4686300"/>
          </a:xfrm>
          <a:prstGeom prst="rect">
            <a:avLst/>
          </a:prstGeom>
        </p:spPr>
      </p:pic>
    </p:spTree>
    <p:extLst>
      <p:ext uri="{BB962C8B-B14F-4D97-AF65-F5344CB8AC3E}">
        <p14:creationId xmlns:p14="http://schemas.microsoft.com/office/powerpoint/2010/main" val="428999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70000" lnSpcReduction="20000"/>
          </a:bodyPr>
          <a:lstStyle/>
          <a:p>
            <a:r>
              <a:rPr lang="en-IN" b="1" dirty="0">
                <a:solidFill>
                  <a:schemeClr val="tx1"/>
                </a:solidFill>
              </a:rPr>
              <a:t>Exploratory Data Analysis</a:t>
            </a:r>
            <a:endParaRPr lang="en-US" dirty="0">
              <a:solidFill>
                <a:schemeClr val="tx1"/>
              </a:solidFill>
            </a:endParaRPr>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817091"/>
            <a:ext cx="2275890" cy="937438"/>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650233" y="1147777"/>
            <a:ext cx="3343559" cy="646331"/>
          </a:xfrm>
          <a:prstGeom prst="rect">
            <a:avLst/>
          </a:prstGeom>
          <a:noFill/>
        </p:spPr>
        <p:txBody>
          <a:bodyPr wrap="square" rtlCol="0">
            <a:spAutoFit/>
          </a:bodyPr>
          <a:lstStyle/>
          <a:p>
            <a:r>
              <a:rPr lang="en-US" dirty="0"/>
              <a:t>CC Consumptions and Account Type</a:t>
            </a:r>
          </a:p>
        </p:txBody>
      </p:sp>
      <p:pic>
        <p:nvPicPr>
          <p:cNvPr id="3" name="Picture 2"/>
          <p:cNvPicPr>
            <a:picLocks noChangeAspect="1"/>
          </p:cNvPicPr>
          <p:nvPr/>
        </p:nvPicPr>
        <p:blipFill>
          <a:blip r:embed="rId2"/>
          <a:stretch>
            <a:fillRect/>
          </a:stretch>
        </p:blipFill>
        <p:spPr>
          <a:xfrm>
            <a:off x="125446" y="1132733"/>
            <a:ext cx="6332862" cy="4836634"/>
          </a:xfrm>
          <a:prstGeom prst="rect">
            <a:avLst/>
          </a:prstGeom>
        </p:spPr>
      </p:pic>
    </p:spTree>
    <p:extLst>
      <p:ext uri="{BB962C8B-B14F-4D97-AF65-F5344CB8AC3E}">
        <p14:creationId xmlns:p14="http://schemas.microsoft.com/office/powerpoint/2010/main" val="182072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normAutofit fontScale="70000" lnSpcReduction="20000"/>
          </a:bodyPr>
          <a:lstStyle/>
          <a:p>
            <a:r>
              <a:rPr lang="en-IN" b="1" dirty="0">
                <a:solidFill>
                  <a:schemeClr val="tx1"/>
                </a:solidFill>
              </a:rPr>
              <a:t>Exploratory Data Analysis</a:t>
            </a:r>
            <a:endParaRPr lang="en-US" dirty="0">
              <a:solidFill>
                <a:schemeClr val="tx1"/>
              </a:solidFill>
            </a:endParaRPr>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432126"/>
            <a:ext cx="2275890" cy="1322403"/>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617616" y="1466585"/>
            <a:ext cx="3409408" cy="646331"/>
          </a:xfrm>
          <a:prstGeom prst="rect">
            <a:avLst/>
          </a:prstGeom>
          <a:noFill/>
        </p:spPr>
        <p:txBody>
          <a:bodyPr wrap="square" rtlCol="0">
            <a:spAutoFit/>
          </a:bodyPr>
          <a:lstStyle/>
          <a:p>
            <a:r>
              <a:rPr lang="en-US" dirty="0"/>
              <a:t>Mostly Happens in Current Account Type</a:t>
            </a:r>
          </a:p>
        </p:txBody>
      </p:sp>
      <p:pic>
        <p:nvPicPr>
          <p:cNvPr id="3" name="Picture 2"/>
          <p:cNvPicPr>
            <a:picLocks noChangeAspect="1"/>
          </p:cNvPicPr>
          <p:nvPr/>
        </p:nvPicPr>
        <p:blipFill>
          <a:blip r:embed="rId2"/>
          <a:stretch>
            <a:fillRect/>
          </a:stretch>
        </p:blipFill>
        <p:spPr>
          <a:xfrm>
            <a:off x="174381" y="1519237"/>
            <a:ext cx="7387941" cy="4447454"/>
          </a:xfrm>
          <a:prstGeom prst="rect">
            <a:avLst/>
          </a:prstGeom>
        </p:spPr>
      </p:pic>
    </p:spTree>
    <p:extLst>
      <p:ext uri="{BB962C8B-B14F-4D97-AF65-F5344CB8AC3E}">
        <p14:creationId xmlns:p14="http://schemas.microsoft.com/office/powerpoint/2010/main" val="276816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168675"/>
            <a:ext cx="11573197" cy="724247"/>
          </a:xfrm>
        </p:spPr>
        <p:txBody>
          <a:bodyPr>
            <a:normAutofit fontScale="70000" lnSpcReduction="20000"/>
          </a:bodyPr>
          <a:lstStyle/>
          <a:p>
            <a:r>
              <a:rPr lang="en-IN" b="1" dirty="0">
                <a:solidFill>
                  <a:schemeClr val="tx1"/>
                </a:solidFill>
              </a:rPr>
              <a:t>Exploratory Data Analysis</a:t>
            </a:r>
            <a:endParaRPr lang="en-US" dirty="0">
              <a:solidFill>
                <a:schemeClr val="tx1"/>
              </a:solidFill>
            </a:endParaRPr>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432126"/>
            <a:ext cx="2275890" cy="1322403"/>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617615" y="1466584"/>
            <a:ext cx="3345949" cy="923330"/>
          </a:xfrm>
          <a:prstGeom prst="rect">
            <a:avLst/>
          </a:prstGeom>
          <a:noFill/>
        </p:spPr>
        <p:txBody>
          <a:bodyPr wrap="square" rtlCol="0">
            <a:spAutoFit/>
          </a:bodyPr>
          <a:lstStyle/>
          <a:p>
            <a:r>
              <a:rPr lang="en-US" dirty="0"/>
              <a:t>Credit Card Consumption is changed to Log Function Transformation</a:t>
            </a:r>
          </a:p>
        </p:txBody>
      </p:sp>
      <p:pic>
        <p:nvPicPr>
          <p:cNvPr id="3" name="Picture 2"/>
          <p:cNvPicPr>
            <a:picLocks noChangeAspect="1"/>
          </p:cNvPicPr>
          <p:nvPr/>
        </p:nvPicPr>
        <p:blipFill>
          <a:blip r:embed="rId2"/>
          <a:stretch>
            <a:fillRect/>
          </a:stretch>
        </p:blipFill>
        <p:spPr>
          <a:xfrm>
            <a:off x="50780" y="1010720"/>
            <a:ext cx="7490835" cy="4762007"/>
          </a:xfrm>
          <a:prstGeom prst="rect">
            <a:avLst/>
          </a:prstGeom>
        </p:spPr>
      </p:pic>
    </p:spTree>
    <p:extLst>
      <p:ext uri="{BB962C8B-B14F-4D97-AF65-F5344CB8AC3E}">
        <p14:creationId xmlns:p14="http://schemas.microsoft.com/office/powerpoint/2010/main" val="239796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21AB5421-29C1-49EC-84B3-37F6D1B39CAE}"/>
              </a:ext>
            </a:extLst>
          </p:cNvPr>
          <p:cNvGrpSpPr/>
          <p:nvPr/>
        </p:nvGrpSpPr>
        <p:grpSpPr>
          <a:xfrm>
            <a:off x="5070764" y="2459265"/>
            <a:ext cx="7416136" cy="1603558"/>
            <a:chOff x="8070434" y="2008132"/>
            <a:chExt cx="3187472" cy="1935510"/>
          </a:xfrm>
        </p:grpSpPr>
        <p:sp>
          <p:nvSpPr>
            <p:cNvPr id="5" name="TextBox 4">
              <a:extLst>
                <a:ext uri="{FF2B5EF4-FFF2-40B4-BE49-F238E27FC236}">
                  <a16:creationId xmlns:a16="http://schemas.microsoft.com/office/drawing/2014/main" id="{F465B737-AE97-40D4-A67A-5013F27248B3}"/>
                </a:ext>
              </a:extLst>
            </p:cNvPr>
            <p:cNvSpPr txBox="1"/>
            <p:nvPr/>
          </p:nvSpPr>
          <p:spPr>
            <a:xfrm>
              <a:off x="8070434" y="2008132"/>
              <a:ext cx="2925465" cy="408638"/>
            </a:xfrm>
            <a:prstGeom prst="rect">
              <a:avLst/>
            </a:prstGeom>
            <a:noFill/>
          </p:spPr>
          <p:txBody>
            <a:bodyPr wrap="square" lIns="108000" rIns="108000" rtlCol="0">
              <a:spAutoFit/>
            </a:bodyPr>
            <a:lstStyle/>
            <a:p>
              <a:endParaRPr lang="en-US" altLang="ko-KR" sz="1600" dirty="0">
                <a:solidFill>
                  <a:schemeClr val="bg1"/>
                </a:solidFill>
                <a:ea typeface="FZShuTi" pitchFamily="2" charset="-122"/>
                <a:cs typeface="Arial" pitchFamily="34" charset="0"/>
              </a:endParaRPr>
            </a:p>
          </p:txBody>
        </p:sp>
        <p:sp>
          <p:nvSpPr>
            <p:cNvPr id="6" name="TextBox 5">
              <a:extLst>
                <a:ext uri="{FF2B5EF4-FFF2-40B4-BE49-F238E27FC236}">
                  <a16:creationId xmlns:a16="http://schemas.microsoft.com/office/drawing/2014/main" id="{079A9EE6-5DBB-4DF4-880D-CFE574AA2404}"/>
                </a:ext>
              </a:extLst>
            </p:cNvPr>
            <p:cNvSpPr txBox="1"/>
            <p:nvPr/>
          </p:nvSpPr>
          <p:spPr>
            <a:xfrm>
              <a:off x="8332441" y="3497855"/>
              <a:ext cx="2925465" cy="445787"/>
            </a:xfrm>
            <a:prstGeom prst="rect">
              <a:avLst/>
            </a:prstGeom>
            <a:noFill/>
          </p:spPr>
          <p:txBody>
            <a:bodyPr wrap="square" lIns="108000" rIns="108000" rtlCol="0" anchor="ctr">
              <a:spAutoFit/>
            </a:bodyPr>
            <a:lstStyle/>
            <a:p>
              <a:endParaRPr lang="ko-KR" altLang="en-US" b="1" i="1" dirty="0">
                <a:solidFill>
                  <a:schemeClr val="accent2"/>
                </a:solidFill>
                <a:cs typeface="Arial" pitchFamily="34" charset="0"/>
              </a:endParaRPr>
            </a:p>
          </p:txBody>
        </p:sp>
      </p:grpSp>
      <p:sp>
        <p:nvSpPr>
          <p:cNvPr id="8" name="TextBox 7">
            <a:extLst>
              <a:ext uri="{FF2B5EF4-FFF2-40B4-BE49-F238E27FC236}">
                <a16:creationId xmlns:a16="http://schemas.microsoft.com/office/drawing/2014/main" id="{48FBE041-01C8-49AF-94C0-9F5A3600CA69}"/>
              </a:ext>
            </a:extLst>
          </p:cNvPr>
          <p:cNvSpPr txBox="1"/>
          <p:nvPr/>
        </p:nvSpPr>
        <p:spPr>
          <a:xfrm>
            <a:off x="7191397" y="3342924"/>
            <a:ext cx="4685903" cy="276999"/>
          </a:xfrm>
          <a:prstGeom prst="rect">
            <a:avLst/>
          </a:prstGeom>
          <a:noFill/>
        </p:spPr>
        <p:txBody>
          <a:bodyPr wrap="square" lIns="108000" rIns="108000" rtlCol="0">
            <a:spAutoFit/>
          </a:bodyPr>
          <a:lstStyle/>
          <a:p>
            <a:endParaRPr lang="en-US" altLang="ko-KR" sz="1200" dirty="0">
              <a:solidFill>
                <a:schemeClr val="bg1"/>
              </a:solidFill>
              <a:ea typeface="FZShuTi" pitchFamily="2" charset="-122"/>
              <a:cs typeface="Arial" pitchFamily="34" charset="0"/>
            </a:endParaRPr>
          </a:p>
        </p:txBody>
      </p:sp>
      <p:sp>
        <p:nvSpPr>
          <p:cNvPr id="9" name="TextBox 8">
            <a:extLst>
              <a:ext uri="{FF2B5EF4-FFF2-40B4-BE49-F238E27FC236}">
                <a16:creationId xmlns:a16="http://schemas.microsoft.com/office/drawing/2014/main" id="{F02076ED-BFB9-46C8-BC27-4CCFED762BF8}"/>
              </a:ext>
            </a:extLst>
          </p:cNvPr>
          <p:cNvSpPr txBox="1"/>
          <p:nvPr/>
        </p:nvSpPr>
        <p:spPr>
          <a:xfrm>
            <a:off x="259224" y="186577"/>
            <a:ext cx="11932776" cy="830997"/>
          </a:xfrm>
          <a:prstGeom prst="rect">
            <a:avLst/>
          </a:prstGeom>
          <a:noFill/>
        </p:spPr>
        <p:txBody>
          <a:bodyPr wrap="square" rtlCol="0" anchor="ctr">
            <a:spAutoFit/>
          </a:bodyPr>
          <a:lstStyle/>
          <a:p>
            <a:r>
              <a:rPr lang="en-US" altLang="ko-KR" sz="4800" b="1" dirty="0">
                <a:solidFill>
                  <a:srgbClr val="FFC000"/>
                </a:solidFill>
                <a:cs typeface="Arial" pitchFamily="34" charset="0"/>
              </a:rPr>
              <a:t>ML Model Implementation &amp; Selection</a:t>
            </a:r>
            <a:endParaRPr lang="ko-KR" altLang="en-US" sz="4800" b="1" dirty="0">
              <a:solidFill>
                <a:srgbClr val="FFC000"/>
              </a:solidFill>
              <a:cs typeface="Arial" pitchFamily="34" charset="0"/>
            </a:endParaRPr>
          </a:p>
        </p:txBody>
      </p:sp>
      <p:sp>
        <p:nvSpPr>
          <p:cNvPr id="3" name="TextBox 2">
            <a:extLst>
              <a:ext uri="{FF2B5EF4-FFF2-40B4-BE49-F238E27FC236}">
                <a16:creationId xmlns:a16="http://schemas.microsoft.com/office/drawing/2014/main" id="{6E267DF9-89B9-12D8-9565-7CA421000FDF}"/>
              </a:ext>
            </a:extLst>
          </p:cNvPr>
          <p:cNvSpPr txBox="1"/>
          <p:nvPr/>
        </p:nvSpPr>
        <p:spPr>
          <a:xfrm>
            <a:off x="259224" y="1017574"/>
            <a:ext cx="6109446" cy="646331"/>
          </a:xfrm>
          <a:prstGeom prst="rect">
            <a:avLst/>
          </a:prstGeom>
          <a:noFill/>
        </p:spPr>
        <p:txBody>
          <a:bodyPr wrap="square">
            <a:spAutoFit/>
          </a:bodyPr>
          <a:lstStyle/>
          <a:p>
            <a:r>
              <a:rPr lang="en-US" altLang="ko-KR" sz="1800" dirty="0">
                <a:cs typeface="Arial" pitchFamily="34" charset="0"/>
              </a:rPr>
              <a:t>Trying different ML models &amp; selecting the best performing model.</a:t>
            </a:r>
          </a:p>
        </p:txBody>
      </p:sp>
      <p:pic>
        <p:nvPicPr>
          <p:cNvPr id="10" name="Picture 9">
            <a:extLst>
              <a:ext uri="{FF2B5EF4-FFF2-40B4-BE49-F238E27FC236}">
                <a16:creationId xmlns:a16="http://schemas.microsoft.com/office/drawing/2014/main" id="{09A6A48C-0C04-F117-F266-D7223B01300F}"/>
              </a:ext>
            </a:extLst>
          </p:cNvPr>
          <p:cNvPicPr>
            <a:picLocks noChangeAspect="1"/>
          </p:cNvPicPr>
          <p:nvPr/>
        </p:nvPicPr>
        <p:blipFill>
          <a:blip r:embed="rId2"/>
          <a:stretch>
            <a:fillRect/>
          </a:stretch>
        </p:blipFill>
        <p:spPr>
          <a:xfrm>
            <a:off x="1" y="1848571"/>
            <a:ext cx="5000603" cy="4059170"/>
          </a:xfrm>
          <a:prstGeom prst="rect">
            <a:avLst/>
          </a:prstGeom>
        </p:spPr>
      </p:pic>
      <p:pic>
        <p:nvPicPr>
          <p:cNvPr id="12" name="Picture 11">
            <a:extLst>
              <a:ext uri="{FF2B5EF4-FFF2-40B4-BE49-F238E27FC236}">
                <a16:creationId xmlns:a16="http://schemas.microsoft.com/office/drawing/2014/main" id="{6D07CFB4-731C-97CB-D9D7-86BA66884DCA}"/>
              </a:ext>
            </a:extLst>
          </p:cNvPr>
          <p:cNvPicPr>
            <a:picLocks noChangeAspect="1"/>
          </p:cNvPicPr>
          <p:nvPr/>
        </p:nvPicPr>
        <p:blipFill>
          <a:blip r:embed="rId3"/>
          <a:stretch>
            <a:fillRect/>
          </a:stretch>
        </p:blipFill>
        <p:spPr>
          <a:xfrm>
            <a:off x="6239389" y="2060824"/>
            <a:ext cx="5708072" cy="3779602"/>
          </a:xfrm>
          <a:prstGeom prst="rect">
            <a:avLst/>
          </a:prstGeom>
        </p:spPr>
      </p:pic>
    </p:spTree>
    <p:extLst>
      <p:ext uri="{BB962C8B-B14F-4D97-AF65-F5344CB8AC3E}">
        <p14:creationId xmlns:p14="http://schemas.microsoft.com/office/powerpoint/2010/main" val="140433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8BECEA-39EC-3927-8F20-0033EC833B39}"/>
              </a:ext>
            </a:extLst>
          </p:cNvPr>
          <p:cNvSpPr txBox="1"/>
          <p:nvPr/>
        </p:nvSpPr>
        <p:spPr>
          <a:xfrm>
            <a:off x="181536" y="1710624"/>
            <a:ext cx="6100482" cy="1754326"/>
          </a:xfrm>
          <a:prstGeom prst="rect">
            <a:avLst/>
          </a:prstGeom>
          <a:noFill/>
        </p:spPr>
        <p:txBody>
          <a:bodyPr wrap="square">
            <a:spAutoFit/>
          </a:bodyPr>
          <a:lstStyle/>
          <a:p>
            <a:r>
              <a:rPr lang="en-US" b="0" i="0" dirty="0">
                <a:effectLst/>
                <a:latin typeface="Söhne"/>
              </a:rPr>
              <a:t>Huber regression is a linear regression technique that uses a modified loss function to balance robustness against outliers and efficiency in parameter estimation. It iteratively adjusts model parameters to minimize the Huber loss and provides a linear model for predicting the target variable based on input features.</a:t>
            </a:r>
            <a:endParaRPr lang="en-IN" dirty="0"/>
          </a:p>
        </p:txBody>
      </p:sp>
      <p:sp>
        <p:nvSpPr>
          <p:cNvPr id="5" name="TextBox 4">
            <a:extLst>
              <a:ext uri="{FF2B5EF4-FFF2-40B4-BE49-F238E27FC236}">
                <a16:creationId xmlns:a16="http://schemas.microsoft.com/office/drawing/2014/main" id="{DBA87859-8EAD-21FD-A56A-0ADB92A07920}"/>
              </a:ext>
            </a:extLst>
          </p:cNvPr>
          <p:cNvSpPr txBox="1"/>
          <p:nvPr/>
        </p:nvSpPr>
        <p:spPr>
          <a:xfrm>
            <a:off x="181536" y="1266509"/>
            <a:ext cx="6100482" cy="369332"/>
          </a:xfrm>
          <a:prstGeom prst="rect">
            <a:avLst/>
          </a:prstGeom>
          <a:noFill/>
        </p:spPr>
        <p:txBody>
          <a:bodyPr wrap="square">
            <a:spAutoFit/>
          </a:bodyPr>
          <a:lstStyle/>
          <a:p>
            <a:r>
              <a:rPr lang="en-US" altLang="ko-KR" sz="1800" u="sng" dirty="0">
                <a:cs typeface="Arial" pitchFamily="34" charset="0"/>
              </a:rPr>
              <a:t>HUBER REGRESSION</a:t>
            </a:r>
          </a:p>
        </p:txBody>
      </p:sp>
      <p:sp>
        <p:nvSpPr>
          <p:cNvPr id="7" name="TextBox 6">
            <a:extLst>
              <a:ext uri="{FF2B5EF4-FFF2-40B4-BE49-F238E27FC236}">
                <a16:creationId xmlns:a16="http://schemas.microsoft.com/office/drawing/2014/main" id="{2CE35F16-9C24-54A1-911C-7A6D7825675C}"/>
              </a:ext>
            </a:extLst>
          </p:cNvPr>
          <p:cNvSpPr txBox="1"/>
          <p:nvPr/>
        </p:nvSpPr>
        <p:spPr>
          <a:xfrm>
            <a:off x="692523" y="187368"/>
            <a:ext cx="8666630" cy="523220"/>
          </a:xfrm>
          <a:prstGeom prst="rect">
            <a:avLst/>
          </a:prstGeom>
          <a:noFill/>
        </p:spPr>
        <p:txBody>
          <a:bodyPr wrap="square">
            <a:spAutoFit/>
          </a:bodyPr>
          <a:lstStyle/>
          <a:p>
            <a:r>
              <a:rPr lang="en-US" sz="2800" b="1" dirty="0">
                <a:solidFill>
                  <a:srgbClr val="FFC000"/>
                </a:solidFill>
              </a:rPr>
              <a:t>Approached Models and Evaluation Scores</a:t>
            </a:r>
          </a:p>
        </p:txBody>
      </p:sp>
      <p:sp>
        <p:nvSpPr>
          <p:cNvPr id="9" name="TextBox 8">
            <a:extLst>
              <a:ext uri="{FF2B5EF4-FFF2-40B4-BE49-F238E27FC236}">
                <a16:creationId xmlns:a16="http://schemas.microsoft.com/office/drawing/2014/main" id="{6992A6C2-FCF6-55E3-F285-82F6C266AB58}"/>
              </a:ext>
            </a:extLst>
          </p:cNvPr>
          <p:cNvSpPr txBox="1"/>
          <p:nvPr/>
        </p:nvSpPr>
        <p:spPr>
          <a:xfrm>
            <a:off x="181536" y="4065058"/>
            <a:ext cx="6100482" cy="646331"/>
          </a:xfrm>
          <a:prstGeom prst="rect">
            <a:avLst/>
          </a:prstGeom>
          <a:noFill/>
        </p:spPr>
        <p:txBody>
          <a:bodyPr wrap="square">
            <a:spAutoFit/>
          </a:bodyPr>
          <a:lstStyle/>
          <a:p>
            <a:r>
              <a:rPr lang="en-US" b="1" dirty="0">
                <a:solidFill>
                  <a:schemeClr val="accent5">
                    <a:lumMod val="20000"/>
                    <a:lumOff val="80000"/>
                  </a:schemeClr>
                </a:solidFill>
              </a:rPr>
              <a:t>RMLSE</a:t>
            </a:r>
            <a:r>
              <a:rPr lang="en-US" dirty="0">
                <a:solidFill>
                  <a:schemeClr val="accent5">
                    <a:lumMod val="20000"/>
                    <a:lumOff val="80000"/>
                  </a:schemeClr>
                </a:solidFill>
              </a:rPr>
              <a:t> using Huber Regression : </a:t>
            </a:r>
            <a:r>
              <a:rPr lang="en-US" b="1" dirty="0">
                <a:solidFill>
                  <a:schemeClr val="accent5">
                    <a:lumMod val="20000"/>
                    <a:lumOff val="80000"/>
                  </a:schemeClr>
                </a:solidFill>
              </a:rPr>
              <a:t>1.214381</a:t>
            </a:r>
          </a:p>
          <a:p>
            <a:r>
              <a:rPr lang="en-US" b="1" dirty="0">
                <a:solidFill>
                  <a:schemeClr val="accent5">
                    <a:lumMod val="20000"/>
                    <a:lumOff val="80000"/>
                  </a:schemeClr>
                </a:solidFill>
              </a:rPr>
              <a:t>R2</a:t>
            </a:r>
            <a:r>
              <a:rPr lang="en-US" dirty="0">
                <a:solidFill>
                  <a:schemeClr val="accent5">
                    <a:lumMod val="20000"/>
                    <a:lumOff val="80000"/>
                  </a:schemeClr>
                </a:solidFill>
              </a:rPr>
              <a:t> using Huber Regression : </a:t>
            </a:r>
            <a:r>
              <a:rPr lang="en-US" b="1" dirty="0">
                <a:solidFill>
                  <a:schemeClr val="accent5">
                    <a:lumMod val="20000"/>
                    <a:lumOff val="80000"/>
                  </a:schemeClr>
                </a:solidFill>
              </a:rPr>
              <a:t>0.105568</a:t>
            </a:r>
          </a:p>
        </p:txBody>
      </p:sp>
    </p:spTree>
    <p:extLst>
      <p:ext uri="{BB962C8B-B14F-4D97-AF65-F5344CB8AC3E}">
        <p14:creationId xmlns:p14="http://schemas.microsoft.com/office/powerpoint/2010/main" val="2305355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780217" y="594721"/>
            <a:ext cx="9823955" cy="2083660"/>
            <a:chOff x="1724087" y="486693"/>
            <a:chExt cx="9823955" cy="2083660"/>
          </a:xfrm>
        </p:grpSpPr>
        <p:sp>
          <p:nvSpPr>
            <p:cNvPr id="8" name="TextBox 7">
              <a:extLst>
                <a:ext uri="{FF2B5EF4-FFF2-40B4-BE49-F238E27FC236}">
                  <a16:creationId xmlns:a16="http://schemas.microsoft.com/office/drawing/2014/main" id="{5CF5BDA4-10C7-46A6-AC30-523A3FC438AC}"/>
                </a:ext>
              </a:extLst>
            </p:cNvPr>
            <p:cNvSpPr txBox="1"/>
            <p:nvPr/>
          </p:nvSpPr>
          <p:spPr>
            <a:xfrm>
              <a:off x="1724087" y="486693"/>
              <a:ext cx="8400727" cy="830997"/>
            </a:xfrm>
            <a:prstGeom prst="rect">
              <a:avLst/>
            </a:prstGeom>
            <a:noFill/>
          </p:spPr>
          <p:txBody>
            <a:bodyPr wrap="square" rtlCol="0" anchor="ctr">
              <a:spAutoFit/>
            </a:bodyPr>
            <a:lstStyle/>
            <a:p>
              <a:r>
                <a:rPr lang="en-US" altLang="ko-KR" sz="4800" b="1" dirty="0">
                  <a:latin typeface="+mj-lt"/>
                  <a:cs typeface="Arial" pitchFamily="34" charset="0"/>
                </a:rPr>
                <a:t>PROBLEM STATEMENT</a:t>
              </a:r>
              <a:endParaRPr lang="ko-KR" altLang="en-US" sz="4800" b="1" dirty="0">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5956845" y="1616053"/>
              <a:ext cx="5591197" cy="954300"/>
            </a:xfrm>
            <a:prstGeom prst="rect">
              <a:avLst/>
            </a:prstGeom>
            <a:noFill/>
          </p:spPr>
          <p:txBody>
            <a:bodyPr wrap="square" rtlCol="0" anchor="ctr">
              <a:spAutoFit/>
            </a:bodyPr>
            <a:lstStyle/>
            <a:p>
              <a:r>
                <a:rPr lang="en-US" altLang="ko-KR" sz="1867" dirty="0">
                  <a:solidFill>
                    <a:schemeClr val="accent5">
                      <a:lumMod val="20000"/>
                      <a:lumOff val="80000"/>
                    </a:schemeClr>
                  </a:solidFill>
                  <a:cs typeface="Arial" pitchFamily="34" charset="0"/>
                </a:rPr>
                <a:t>A regression problem where you need to predict the average spend of customers for the next 3 months.</a:t>
              </a:r>
            </a:p>
          </p:txBody>
        </p:sp>
      </p:grpSp>
      <p:grpSp>
        <p:nvGrpSpPr>
          <p:cNvPr id="5" name="그룹 4">
            <a:extLst>
              <a:ext uri="{FF2B5EF4-FFF2-40B4-BE49-F238E27FC236}">
                <a16:creationId xmlns:a16="http://schemas.microsoft.com/office/drawing/2014/main" id="{F3727215-C7DE-42B8-BA5F-7A948D5237C7}"/>
              </a:ext>
            </a:extLst>
          </p:cNvPr>
          <p:cNvGrpSpPr/>
          <p:nvPr/>
        </p:nvGrpSpPr>
        <p:grpSpPr>
          <a:xfrm>
            <a:off x="-222293" y="2711374"/>
            <a:ext cx="4480861" cy="3185443"/>
            <a:chOff x="595505" y="2676523"/>
            <a:chExt cx="3699190" cy="2629754"/>
          </a:xfrm>
        </p:grpSpPr>
        <p:grpSp>
          <p:nvGrpSpPr>
            <p:cNvPr id="7" name="Group 6">
              <a:extLst>
                <a:ext uri="{FF2B5EF4-FFF2-40B4-BE49-F238E27FC236}">
                  <a16:creationId xmlns:a16="http://schemas.microsoft.com/office/drawing/2014/main" id="{0F3A63C4-22C6-4B2C-A17E-6E68AC2FB7D5}"/>
                </a:ext>
              </a:extLst>
            </p:cNvPr>
            <p:cNvGrpSpPr/>
            <p:nvPr/>
          </p:nvGrpSpPr>
          <p:grpSpPr>
            <a:xfrm>
              <a:off x="595505" y="2676523"/>
              <a:ext cx="2943711" cy="2629754"/>
              <a:chOff x="-218628" y="1563638"/>
              <a:chExt cx="2943711" cy="2629754"/>
            </a:xfrm>
          </p:grpSpPr>
          <p:sp>
            <p:nvSpPr>
              <p:cNvPr id="21" name="Oval 20">
                <a:extLst>
                  <a:ext uri="{FF2B5EF4-FFF2-40B4-BE49-F238E27FC236}">
                    <a16:creationId xmlns:a16="http://schemas.microsoft.com/office/drawing/2014/main" id="{665FA36F-5D25-4490-8848-8877DDAE4323}"/>
                  </a:ext>
                </a:extLst>
              </p:cNvPr>
              <p:cNvSpPr/>
              <p:nvPr/>
            </p:nvSpPr>
            <p:spPr>
              <a:xfrm>
                <a:off x="-218628" y="3808671"/>
                <a:ext cx="2232248" cy="384721"/>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grpSp>
            <p:nvGrpSpPr>
              <p:cNvPr id="22" name="Group 21">
                <a:extLst>
                  <a:ext uri="{FF2B5EF4-FFF2-40B4-BE49-F238E27FC236}">
                    <a16:creationId xmlns:a16="http://schemas.microsoft.com/office/drawing/2014/main" id="{0760EA5D-668A-42DD-B7CB-362341B3BD9F}"/>
                  </a:ext>
                </a:extLst>
              </p:cNvPr>
              <p:cNvGrpSpPr/>
              <p:nvPr/>
            </p:nvGrpSpPr>
            <p:grpSpPr>
              <a:xfrm>
                <a:off x="276811" y="1563638"/>
                <a:ext cx="2448272" cy="2448272"/>
                <a:chOff x="276811" y="1563638"/>
                <a:chExt cx="2448272" cy="2448272"/>
              </a:xfrm>
              <a:scene3d>
                <a:camera prst="perspectiveRight">
                  <a:rot lat="0" lon="18299991" rev="900000"/>
                </a:camera>
                <a:lightRig rig="threePt" dir="t"/>
              </a:scene3d>
            </p:grpSpPr>
            <p:sp>
              <p:nvSpPr>
                <p:cNvPr id="23" name="Oval 22">
                  <a:extLst>
                    <a:ext uri="{FF2B5EF4-FFF2-40B4-BE49-F238E27FC236}">
                      <a16:creationId xmlns:a16="http://schemas.microsoft.com/office/drawing/2014/main" id="{F436C191-30B9-4ED7-A311-D92C0F151C4E}"/>
                    </a:ext>
                  </a:extLst>
                </p:cNvPr>
                <p:cNvSpPr/>
                <p:nvPr/>
              </p:nvSpPr>
              <p:spPr>
                <a:xfrm>
                  <a:off x="276811" y="1563638"/>
                  <a:ext cx="2448272" cy="2448272"/>
                </a:xfrm>
                <a:prstGeom prst="ellipse">
                  <a:avLst/>
                </a:prstGeom>
                <a:solidFill>
                  <a:schemeClr val="accent1"/>
                </a:solidFill>
                <a:ln>
                  <a:no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sp>
              <p:nvSpPr>
                <p:cNvPr id="24" name="Oval 23">
                  <a:extLst>
                    <a:ext uri="{FF2B5EF4-FFF2-40B4-BE49-F238E27FC236}">
                      <a16:creationId xmlns:a16="http://schemas.microsoft.com/office/drawing/2014/main" id="{2A10BD30-44F3-4422-8AB8-AEFDCE6BDB98}"/>
                    </a:ext>
                  </a:extLst>
                </p:cNvPr>
                <p:cNvSpPr/>
                <p:nvPr/>
              </p:nvSpPr>
              <p:spPr>
                <a:xfrm>
                  <a:off x="492835" y="1779662"/>
                  <a:ext cx="2016224" cy="2016224"/>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5" name="Oval 24">
                  <a:extLst>
                    <a:ext uri="{FF2B5EF4-FFF2-40B4-BE49-F238E27FC236}">
                      <a16:creationId xmlns:a16="http://schemas.microsoft.com/office/drawing/2014/main" id="{5CAD9BB8-D01F-41C4-8530-793DAF0D89A7}"/>
                    </a:ext>
                  </a:extLst>
                </p:cNvPr>
                <p:cNvSpPr/>
                <p:nvPr/>
              </p:nvSpPr>
              <p:spPr>
                <a:xfrm>
                  <a:off x="677047" y="1963874"/>
                  <a:ext cx="1647800" cy="1647800"/>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sp>
              <p:nvSpPr>
                <p:cNvPr id="26" name="Oval 25">
                  <a:extLst>
                    <a:ext uri="{FF2B5EF4-FFF2-40B4-BE49-F238E27FC236}">
                      <a16:creationId xmlns:a16="http://schemas.microsoft.com/office/drawing/2014/main" id="{23468910-5B60-465F-BDD1-483AC6D18125}"/>
                    </a:ext>
                  </a:extLst>
                </p:cNvPr>
                <p:cNvSpPr/>
                <p:nvPr/>
              </p:nvSpPr>
              <p:spPr>
                <a:xfrm>
                  <a:off x="861259" y="2148086"/>
                  <a:ext cx="1279376" cy="1279376"/>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sp>
              <p:nvSpPr>
                <p:cNvPr id="27" name="Oval 26">
                  <a:extLst>
                    <a:ext uri="{FF2B5EF4-FFF2-40B4-BE49-F238E27FC236}">
                      <a16:creationId xmlns:a16="http://schemas.microsoft.com/office/drawing/2014/main" id="{B509F7C2-9DE2-4132-8862-C6BEB3619A8E}"/>
                    </a:ext>
                  </a:extLst>
                </p:cNvPr>
                <p:cNvSpPr/>
                <p:nvPr/>
              </p:nvSpPr>
              <p:spPr>
                <a:xfrm>
                  <a:off x="1045471" y="2332298"/>
                  <a:ext cx="910952" cy="910952"/>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8" name="Oval 27">
                  <a:extLst>
                    <a:ext uri="{FF2B5EF4-FFF2-40B4-BE49-F238E27FC236}">
                      <a16:creationId xmlns:a16="http://schemas.microsoft.com/office/drawing/2014/main" id="{4095B9BC-6C36-4DCB-ADDF-ED46D271006A}"/>
                    </a:ext>
                  </a:extLst>
                </p:cNvPr>
                <p:cNvSpPr/>
                <p:nvPr/>
              </p:nvSpPr>
              <p:spPr>
                <a:xfrm>
                  <a:off x="1229522" y="2516349"/>
                  <a:ext cx="542851" cy="542851"/>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9" name="Oval 28">
                  <a:extLst>
                    <a:ext uri="{FF2B5EF4-FFF2-40B4-BE49-F238E27FC236}">
                      <a16:creationId xmlns:a16="http://schemas.microsoft.com/office/drawing/2014/main" id="{8EB52E4D-FABE-4315-AF7A-FA84B0F2E24F}"/>
                    </a:ext>
                  </a:extLst>
                </p:cNvPr>
                <p:cNvSpPr/>
                <p:nvPr/>
              </p:nvSpPr>
              <p:spPr>
                <a:xfrm>
                  <a:off x="1377891" y="2664718"/>
                  <a:ext cx="246112" cy="246112"/>
                </a:xfrm>
                <a:prstGeom prst="ellipse">
                  <a:avLst/>
                </a:prstGeom>
                <a:solidFill>
                  <a:schemeClr val="bg1"/>
                </a:solid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grpSp>
        <p:grpSp>
          <p:nvGrpSpPr>
            <p:cNvPr id="10" name="Group 9">
              <a:extLst>
                <a:ext uri="{FF2B5EF4-FFF2-40B4-BE49-F238E27FC236}">
                  <a16:creationId xmlns:a16="http://schemas.microsoft.com/office/drawing/2014/main" id="{096975ED-87FB-4E18-BED1-4FE6CAC594D1}"/>
                </a:ext>
              </a:extLst>
            </p:cNvPr>
            <p:cNvGrpSpPr/>
            <p:nvPr/>
          </p:nvGrpSpPr>
          <p:grpSpPr>
            <a:xfrm>
              <a:off x="2284260" y="2825026"/>
              <a:ext cx="2010435" cy="954090"/>
              <a:chOff x="1719925" y="2675941"/>
              <a:chExt cx="2010435" cy="954090"/>
            </a:xfrm>
          </p:grpSpPr>
          <p:sp>
            <p:nvSpPr>
              <p:cNvPr id="11" name="Parallelogram 10">
                <a:extLst>
                  <a:ext uri="{FF2B5EF4-FFF2-40B4-BE49-F238E27FC236}">
                    <a16:creationId xmlns:a16="http://schemas.microsoft.com/office/drawing/2014/main" id="{E690E8E7-45ED-4F19-8502-72D4A9FAFD25}"/>
                  </a:ext>
                </a:extLst>
              </p:cNvPr>
              <p:cNvSpPr/>
              <p:nvPr/>
            </p:nvSpPr>
            <p:spPr>
              <a:xfrm rot="8894940">
                <a:off x="2608993" y="2707412"/>
                <a:ext cx="1054848" cy="208549"/>
              </a:xfrm>
              <a:prstGeom prst="parallelogram">
                <a:avLst>
                  <a:gd name="adj" fmla="val 1922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12" name="Rectangle 34">
                <a:extLst>
                  <a:ext uri="{FF2B5EF4-FFF2-40B4-BE49-F238E27FC236}">
                    <a16:creationId xmlns:a16="http://schemas.microsoft.com/office/drawing/2014/main" id="{11B364F9-7832-4BDE-AA21-A279904D2344}"/>
                  </a:ext>
                </a:extLst>
              </p:cNvPr>
              <p:cNvSpPr/>
              <p:nvPr/>
            </p:nvSpPr>
            <p:spPr>
              <a:xfrm rot="19800000">
                <a:off x="1719925" y="3606561"/>
                <a:ext cx="459118" cy="23470"/>
              </a:xfrm>
              <a:custGeom>
                <a:avLst/>
                <a:gdLst/>
                <a:ahLst/>
                <a:cxnLst/>
                <a:rect l="l" t="t" r="r" b="b"/>
                <a:pathLst>
                  <a:path w="704227" h="36000">
                    <a:moveTo>
                      <a:pt x="0" y="0"/>
                    </a:moveTo>
                    <a:lnTo>
                      <a:pt x="704227" y="0"/>
                    </a:lnTo>
                    <a:lnTo>
                      <a:pt x="704227" y="36000"/>
                    </a:lnTo>
                    <a:lnTo>
                      <a:pt x="0" y="36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grpSp>
            <p:nvGrpSpPr>
              <p:cNvPr id="13" name="Group 12">
                <a:extLst>
                  <a:ext uri="{FF2B5EF4-FFF2-40B4-BE49-F238E27FC236}">
                    <a16:creationId xmlns:a16="http://schemas.microsoft.com/office/drawing/2014/main" id="{2A9161FA-104B-4045-AC6A-4A91D04EA870}"/>
                  </a:ext>
                </a:extLst>
              </p:cNvPr>
              <p:cNvGrpSpPr/>
              <p:nvPr/>
            </p:nvGrpSpPr>
            <p:grpSpPr>
              <a:xfrm rot="19800000">
                <a:off x="1953619" y="2675941"/>
                <a:ext cx="1776741" cy="850143"/>
                <a:chOff x="1475656" y="3331348"/>
                <a:chExt cx="2725289" cy="1304008"/>
              </a:xfrm>
            </p:grpSpPr>
            <p:sp>
              <p:nvSpPr>
                <p:cNvPr id="14" name="Parallelogram 13">
                  <a:extLst>
                    <a:ext uri="{FF2B5EF4-FFF2-40B4-BE49-F238E27FC236}">
                      <a16:creationId xmlns:a16="http://schemas.microsoft.com/office/drawing/2014/main" id="{821DB0C5-2D61-49C6-9998-24BEA1FD9D94}"/>
                    </a:ext>
                  </a:extLst>
                </p:cNvPr>
                <p:cNvSpPr/>
                <p:nvPr/>
              </p:nvSpPr>
              <p:spPr>
                <a:xfrm rot="10680000" flipH="1">
                  <a:off x="2793781" y="4038221"/>
                  <a:ext cx="1201834" cy="597135"/>
                </a:xfrm>
                <a:prstGeom prst="parallelogram">
                  <a:avLst>
                    <a:gd name="adj" fmla="val 62269"/>
                  </a:avLst>
                </a:prstGeom>
                <a:gradFill>
                  <a:gsLst>
                    <a:gs pos="0">
                      <a:schemeClr val="accent1">
                        <a:lumMod val="60000"/>
                      </a:schemeClr>
                    </a:gs>
                    <a:gs pos="100000">
                      <a:schemeClr val="accent1">
                        <a:lumMod val="6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15" name="Parallelogram 14">
                  <a:extLst>
                    <a:ext uri="{FF2B5EF4-FFF2-40B4-BE49-F238E27FC236}">
                      <a16:creationId xmlns:a16="http://schemas.microsoft.com/office/drawing/2014/main" id="{5B2B1A08-D02A-4B27-8BE9-A19BBE39AEF8}"/>
                    </a:ext>
                  </a:extLst>
                </p:cNvPr>
                <p:cNvSpPr/>
                <p:nvPr/>
              </p:nvSpPr>
              <p:spPr>
                <a:xfrm rot="10920000">
                  <a:off x="2793780" y="3331348"/>
                  <a:ext cx="1201834" cy="597136"/>
                </a:xfrm>
                <a:prstGeom prst="parallelogram">
                  <a:avLst>
                    <a:gd name="adj" fmla="val 622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grpSp>
              <p:nvGrpSpPr>
                <p:cNvPr id="16" name="Group 15">
                  <a:extLst>
                    <a:ext uri="{FF2B5EF4-FFF2-40B4-BE49-F238E27FC236}">
                      <a16:creationId xmlns:a16="http://schemas.microsoft.com/office/drawing/2014/main" id="{4CBE3276-8AFC-4429-A40A-AE5718C20F0F}"/>
                    </a:ext>
                  </a:extLst>
                </p:cNvPr>
                <p:cNvGrpSpPr/>
                <p:nvPr/>
              </p:nvGrpSpPr>
              <p:grpSpPr>
                <a:xfrm>
                  <a:off x="1475656" y="3862964"/>
                  <a:ext cx="2152334" cy="246090"/>
                  <a:chOff x="1688158" y="3440846"/>
                  <a:chExt cx="1659706" cy="379529"/>
                </a:xfrm>
              </p:grpSpPr>
              <p:sp>
                <p:nvSpPr>
                  <p:cNvPr id="18" name="Trapezoid 33">
                    <a:extLst>
                      <a:ext uri="{FF2B5EF4-FFF2-40B4-BE49-F238E27FC236}">
                        <a16:creationId xmlns:a16="http://schemas.microsoft.com/office/drawing/2014/main" id="{7AC3EDAA-3004-4E1B-B7AB-58746DCAD2F5}"/>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19" name="Chord 18">
                    <a:extLst>
                      <a:ext uri="{FF2B5EF4-FFF2-40B4-BE49-F238E27FC236}">
                        <a16:creationId xmlns:a16="http://schemas.microsoft.com/office/drawing/2014/main" id="{9B2F9F41-3644-45A5-90D9-41B3F4BC8111}"/>
                      </a:ext>
                    </a:extLst>
                  </p:cNvPr>
                  <p:cNvSpPr/>
                  <p:nvPr/>
                </p:nvSpPr>
                <p:spPr>
                  <a:xfrm>
                    <a:off x="1688158" y="3454556"/>
                    <a:ext cx="155575" cy="352111"/>
                  </a:xfrm>
                  <a:prstGeom prst="chord">
                    <a:avLst>
                      <a:gd name="adj1" fmla="val 5391179"/>
                      <a:gd name="adj2" fmla="val 1620000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20" name="Trapezoid 37">
                    <a:extLst>
                      <a:ext uri="{FF2B5EF4-FFF2-40B4-BE49-F238E27FC236}">
                        <a16:creationId xmlns:a16="http://schemas.microsoft.com/office/drawing/2014/main" id="{1224DBD8-E2AB-4301-B952-55C51D2AF44C}"/>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grpSp>
            <p:sp>
              <p:nvSpPr>
                <p:cNvPr id="17" name="Parallelogram 16">
                  <a:extLst>
                    <a:ext uri="{FF2B5EF4-FFF2-40B4-BE49-F238E27FC236}">
                      <a16:creationId xmlns:a16="http://schemas.microsoft.com/office/drawing/2014/main" id="{741E1F43-2DA0-4E78-85B7-E6C9AD8A8A38}"/>
                    </a:ext>
                  </a:extLst>
                </p:cNvPr>
                <p:cNvSpPr/>
                <p:nvPr/>
              </p:nvSpPr>
              <p:spPr>
                <a:xfrm rot="10800000" flipH="1">
                  <a:off x="2788579" y="3979133"/>
                  <a:ext cx="1412366" cy="268133"/>
                </a:xfrm>
                <a:prstGeom prst="parallelogram">
                  <a:avLst>
                    <a:gd name="adj" fmla="val 2058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grpSp>
        </p:grpSp>
      </p:grpSp>
      <p:sp>
        <p:nvSpPr>
          <p:cNvPr id="2" name="TextBox 1"/>
          <p:cNvSpPr txBox="1"/>
          <p:nvPr/>
        </p:nvSpPr>
        <p:spPr>
          <a:xfrm>
            <a:off x="3523171" y="4033859"/>
            <a:ext cx="4643676" cy="1200329"/>
          </a:xfrm>
          <a:prstGeom prst="rect">
            <a:avLst/>
          </a:prstGeom>
          <a:noFill/>
        </p:spPr>
        <p:txBody>
          <a:bodyPr wrap="square" rtlCol="0">
            <a:spAutoFit/>
          </a:bodyPr>
          <a:lstStyle/>
          <a:p>
            <a:r>
              <a:rPr lang="en-US" altLang="ko-KR" dirty="0">
                <a:solidFill>
                  <a:schemeClr val="accent5">
                    <a:lumMod val="20000"/>
                    <a:lumOff val="80000"/>
                  </a:schemeClr>
                </a:solidFill>
                <a:cs typeface="Arial" pitchFamily="34" charset="0"/>
              </a:rPr>
              <a:t>Target Variable :</a:t>
            </a:r>
          </a:p>
          <a:p>
            <a:r>
              <a:rPr lang="en-US" altLang="ko-KR" dirty="0">
                <a:solidFill>
                  <a:schemeClr val="accent5">
                    <a:lumMod val="20000"/>
                    <a:lumOff val="80000"/>
                  </a:schemeClr>
                </a:solidFill>
                <a:cs typeface="Arial" pitchFamily="34" charset="0"/>
              </a:rPr>
              <a:t>cc cons(Average Credit Card Spend in next three months)</a:t>
            </a:r>
            <a:endParaRPr lang="ko-KR" altLang="en-US" dirty="0">
              <a:solidFill>
                <a:schemeClr val="accent5">
                  <a:lumMod val="20000"/>
                  <a:lumOff val="80000"/>
                </a:schemeClr>
              </a:solidFill>
              <a:cs typeface="Arial" pitchFamily="34" charset="0"/>
            </a:endParaRPr>
          </a:p>
          <a:p>
            <a:endParaRPr lang="en-US" dirty="0">
              <a:solidFill>
                <a:schemeClr val="accent5">
                  <a:lumMod val="20000"/>
                  <a:lumOff val="80000"/>
                </a:schemeClr>
              </a:solidFill>
            </a:endParaRPr>
          </a:p>
        </p:txBody>
      </p:sp>
    </p:spTree>
    <p:extLst>
      <p:ext uri="{BB962C8B-B14F-4D97-AF65-F5344CB8AC3E}">
        <p14:creationId xmlns:p14="http://schemas.microsoft.com/office/powerpoint/2010/main" val="7298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6579FB-80AA-4EBF-AE14-BA4BC4C2CF12}"/>
              </a:ext>
            </a:extLst>
          </p:cNvPr>
          <p:cNvSpPr txBox="1"/>
          <p:nvPr/>
        </p:nvSpPr>
        <p:spPr>
          <a:xfrm>
            <a:off x="447479" y="4681932"/>
            <a:ext cx="3945227" cy="923330"/>
          </a:xfrm>
          <a:prstGeom prst="rect">
            <a:avLst/>
          </a:prstGeom>
          <a:noFill/>
        </p:spPr>
        <p:txBody>
          <a:bodyPr wrap="square" rtlCol="0" anchor="ctr">
            <a:spAutoFit/>
          </a:bodyPr>
          <a:lstStyle/>
          <a:p>
            <a:r>
              <a:rPr lang="en-US" altLang="ko-KR" sz="5400" dirty="0">
                <a:solidFill>
                  <a:schemeClr val="accent2"/>
                </a:solidFill>
                <a:cs typeface="Arial" pitchFamily="34" charset="0"/>
              </a:rPr>
              <a:t>Approach</a:t>
            </a:r>
            <a:endParaRPr lang="ko-KR" altLang="en-US" sz="5400" dirty="0">
              <a:solidFill>
                <a:schemeClr val="accent2"/>
              </a:solidFill>
              <a:cs typeface="Arial" pitchFamily="34" charset="0"/>
            </a:endParaRPr>
          </a:p>
        </p:txBody>
      </p:sp>
      <p:sp>
        <p:nvSpPr>
          <p:cNvPr id="6" name="TextBox 5">
            <a:extLst>
              <a:ext uri="{FF2B5EF4-FFF2-40B4-BE49-F238E27FC236}">
                <a16:creationId xmlns:a16="http://schemas.microsoft.com/office/drawing/2014/main" id="{43C636F2-0816-4614-AFA1-E55F356556FF}"/>
              </a:ext>
            </a:extLst>
          </p:cNvPr>
          <p:cNvSpPr txBox="1"/>
          <p:nvPr/>
        </p:nvSpPr>
        <p:spPr>
          <a:xfrm>
            <a:off x="4904869" y="583494"/>
            <a:ext cx="1431024" cy="1015663"/>
          </a:xfrm>
          <a:prstGeom prst="rect">
            <a:avLst/>
          </a:prstGeom>
          <a:noFill/>
        </p:spPr>
        <p:txBody>
          <a:bodyPr wrap="square" lIns="108000" rIns="108000" rtlCol="0">
            <a:spAutoFit/>
          </a:bodyPr>
          <a:lstStyle/>
          <a:p>
            <a:pPr algn="ctr"/>
            <a:r>
              <a:rPr lang="en-US" altLang="ko-KR" sz="6000" b="1" dirty="0">
                <a:cs typeface="Arial" pitchFamily="34" charset="0"/>
              </a:rPr>
              <a:t>01</a:t>
            </a:r>
            <a:endParaRPr lang="ko-KR" altLang="en-US" sz="6000" b="1" dirty="0">
              <a:cs typeface="Arial" pitchFamily="34" charset="0"/>
            </a:endParaRPr>
          </a:p>
        </p:txBody>
      </p:sp>
      <p:grpSp>
        <p:nvGrpSpPr>
          <p:cNvPr id="8" name="Group 7">
            <a:extLst>
              <a:ext uri="{FF2B5EF4-FFF2-40B4-BE49-F238E27FC236}">
                <a16:creationId xmlns:a16="http://schemas.microsoft.com/office/drawing/2014/main" id="{986671B3-47BD-4CD4-945A-2BDD2F45B8D0}"/>
              </a:ext>
            </a:extLst>
          </p:cNvPr>
          <p:cNvGrpSpPr/>
          <p:nvPr/>
        </p:nvGrpSpPr>
        <p:grpSpPr>
          <a:xfrm>
            <a:off x="6365128" y="1075381"/>
            <a:ext cx="5029703" cy="644783"/>
            <a:chOff x="6963012" y="1368649"/>
            <a:chExt cx="4661841" cy="644783"/>
          </a:xfrm>
        </p:grpSpPr>
        <p:sp>
          <p:nvSpPr>
            <p:cNvPr id="9" name="TextBox 8">
              <a:extLst>
                <a:ext uri="{FF2B5EF4-FFF2-40B4-BE49-F238E27FC236}">
                  <a16:creationId xmlns:a16="http://schemas.microsoft.com/office/drawing/2014/main" id="{95541FF2-40B3-46DA-BFBE-49DE21CED4C6}"/>
                </a:ext>
              </a:extLst>
            </p:cNvPr>
            <p:cNvSpPr txBox="1"/>
            <p:nvPr/>
          </p:nvSpPr>
          <p:spPr>
            <a:xfrm>
              <a:off x="6963013" y="1736433"/>
              <a:ext cx="4661840" cy="276999"/>
            </a:xfrm>
            <a:prstGeom prst="rect">
              <a:avLst/>
            </a:prstGeom>
            <a:noFill/>
          </p:spPr>
          <p:txBody>
            <a:bodyPr wrap="square" rtlCol="0">
              <a:spAutoFit/>
            </a:bodyPr>
            <a:lstStyle/>
            <a:p>
              <a:r>
                <a:rPr lang="en-US" altLang="ko-KR" sz="1200" dirty="0">
                  <a:cs typeface="Arial" pitchFamily="34" charset="0"/>
                </a:rPr>
                <a:t>Cleaning the raw data and making it useful for further analysis.</a:t>
              </a:r>
            </a:p>
          </p:txBody>
        </p:sp>
        <p:sp>
          <p:nvSpPr>
            <p:cNvPr id="10" name="TextBox 9">
              <a:extLst>
                <a:ext uri="{FF2B5EF4-FFF2-40B4-BE49-F238E27FC236}">
                  <a16:creationId xmlns:a16="http://schemas.microsoft.com/office/drawing/2014/main" id="{ABDECA7D-2190-45BA-9B91-21A2E0FE232D}"/>
                </a:ext>
              </a:extLst>
            </p:cNvPr>
            <p:cNvSpPr txBox="1"/>
            <p:nvPr/>
          </p:nvSpPr>
          <p:spPr>
            <a:xfrm>
              <a:off x="6963012" y="1368649"/>
              <a:ext cx="4661840" cy="400110"/>
            </a:xfrm>
            <a:prstGeom prst="rect">
              <a:avLst/>
            </a:prstGeom>
            <a:noFill/>
          </p:spPr>
          <p:txBody>
            <a:bodyPr wrap="square" lIns="108000" rIns="108000" rtlCol="0">
              <a:spAutoFit/>
            </a:bodyPr>
            <a:lstStyle/>
            <a:p>
              <a:r>
                <a:rPr lang="en-US" altLang="ko-KR" sz="2000" b="1" dirty="0">
                  <a:solidFill>
                    <a:schemeClr val="accent4">
                      <a:lumMod val="75000"/>
                    </a:schemeClr>
                  </a:solidFill>
                  <a:cs typeface="Arial" pitchFamily="34" charset="0"/>
                </a:rPr>
                <a:t>Data Wrangling</a:t>
              </a:r>
              <a:endParaRPr lang="ko-KR" altLang="en-US" sz="2000" b="1" dirty="0">
                <a:solidFill>
                  <a:schemeClr val="accent4">
                    <a:lumMod val="75000"/>
                  </a:schemeClr>
                </a:solidFill>
                <a:cs typeface="Arial" pitchFamily="34" charset="0"/>
              </a:endParaRPr>
            </a:p>
          </p:txBody>
        </p:sp>
      </p:grpSp>
      <p:sp>
        <p:nvSpPr>
          <p:cNvPr id="12" name="TextBox 11">
            <a:extLst>
              <a:ext uri="{FF2B5EF4-FFF2-40B4-BE49-F238E27FC236}">
                <a16:creationId xmlns:a16="http://schemas.microsoft.com/office/drawing/2014/main" id="{DFDB437A-128A-43AC-9643-B97B4FBDB228}"/>
              </a:ext>
            </a:extLst>
          </p:cNvPr>
          <p:cNvSpPr txBox="1"/>
          <p:nvPr/>
        </p:nvSpPr>
        <p:spPr>
          <a:xfrm>
            <a:off x="4904869" y="1829038"/>
            <a:ext cx="1431024" cy="1015663"/>
          </a:xfrm>
          <a:prstGeom prst="rect">
            <a:avLst/>
          </a:prstGeom>
          <a:noFill/>
        </p:spPr>
        <p:txBody>
          <a:bodyPr wrap="square" lIns="108000" rIns="108000" rtlCol="0">
            <a:spAutoFit/>
          </a:bodyPr>
          <a:lstStyle/>
          <a:p>
            <a:pPr algn="ctr"/>
            <a:r>
              <a:rPr lang="en-US" altLang="ko-KR" sz="6000" b="1" dirty="0">
                <a:cs typeface="Arial" pitchFamily="34" charset="0"/>
              </a:rPr>
              <a:t>02</a:t>
            </a:r>
            <a:endParaRPr lang="ko-KR" altLang="en-US" sz="6000" b="1" dirty="0">
              <a:cs typeface="Arial" pitchFamily="34" charset="0"/>
            </a:endParaRPr>
          </a:p>
        </p:txBody>
      </p:sp>
      <p:grpSp>
        <p:nvGrpSpPr>
          <p:cNvPr id="13" name="Group 12">
            <a:extLst>
              <a:ext uri="{FF2B5EF4-FFF2-40B4-BE49-F238E27FC236}">
                <a16:creationId xmlns:a16="http://schemas.microsoft.com/office/drawing/2014/main" id="{92711CC6-BCDB-435E-8124-ECA672D56B3C}"/>
              </a:ext>
            </a:extLst>
          </p:cNvPr>
          <p:cNvGrpSpPr/>
          <p:nvPr/>
        </p:nvGrpSpPr>
        <p:grpSpPr>
          <a:xfrm>
            <a:off x="6365129" y="2320925"/>
            <a:ext cx="5029702" cy="644783"/>
            <a:chOff x="6963013" y="1368649"/>
            <a:chExt cx="4661840" cy="644783"/>
          </a:xfrm>
        </p:grpSpPr>
        <p:sp>
          <p:nvSpPr>
            <p:cNvPr id="14" name="TextBox 13">
              <a:extLst>
                <a:ext uri="{FF2B5EF4-FFF2-40B4-BE49-F238E27FC236}">
                  <a16:creationId xmlns:a16="http://schemas.microsoft.com/office/drawing/2014/main" id="{EF5A1BB9-7C0C-4E88-B8E5-3D22838D833F}"/>
                </a:ext>
              </a:extLst>
            </p:cNvPr>
            <p:cNvSpPr txBox="1"/>
            <p:nvPr/>
          </p:nvSpPr>
          <p:spPr>
            <a:xfrm>
              <a:off x="6963013" y="1736433"/>
              <a:ext cx="4661840" cy="276999"/>
            </a:xfrm>
            <a:prstGeom prst="rect">
              <a:avLst/>
            </a:prstGeom>
            <a:noFill/>
          </p:spPr>
          <p:txBody>
            <a:bodyPr wrap="square" rtlCol="0">
              <a:spAutoFit/>
            </a:bodyPr>
            <a:lstStyle/>
            <a:p>
              <a:r>
                <a:rPr lang="en-US" altLang="ko-KR" sz="1200" dirty="0">
                  <a:cs typeface="Arial" pitchFamily="34" charset="0"/>
                </a:rPr>
                <a:t>Gaining insights from the data to find correlated features.</a:t>
              </a:r>
            </a:p>
          </p:txBody>
        </p:sp>
        <p:sp>
          <p:nvSpPr>
            <p:cNvPr id="15" name="TextBox 14">
              <a:extLst>
                <a:ext uri="{FF2B5EF4-FFF2-40B4-BE49-F238E27FC236}">
                  <a16:creationId xmlns:a16="http://schemas.microsoft.com/office/drawing/2014/main" id="{6B8645ED-3FD3-4ADD-B6FE-098302E03009}"/>
                </a:ext>
              </a:extLst>
            </p:cNvPr>
            <p:cNvSpPr txBox="1"/>
            <p:nvPr/>
          </p:nvSpPr>
          <p:spPr>
            <a:xfrm>
              <a:off x="6963013" y="1368649"/>
              <a:ext cx="4661840" cy="400110"/>
            </a:xfrm>
            <a:prstGeom prst="rect">
              <a:avLst/>
            </a:prstGeom>
            <a:noFill/>
          </p:spPr>
          <p:txBody>
            <a:bodyPr wrap="square" lIns="108000" rIns="108000" rtlCol="0">
              <a:spAutoFit/>
            </a:bodyPr>
            <a:lstStyle/>
            <a:p>
              <a:r>
                <a:rPr lang="en-US" altLang="ko-KR" sz="2000" b="1" dirty="0">
                  <a:solidFill>
                    <a:schemeClr val="accent4">
                      <a:lumMod val="75000"/>
                    </a:schemeClr>
                  </a:solidFill>
                  <a:cs typeface="Arial" pitchFamily="34" charset="0"/>
                </a:rPr>
                <a:t>Data</a:t>
              </a:r>
              <a:r>
                <a:rPr lang="en-US" altLang="ko-KR" sz="2000" b="1" dirty="0">
                  <a:cs typeface="Arial" pitchFamily="34" charset="0"/>
                </a:rPr>
                <a:t> </a:t>
              </a:r>
              <a:r>
                <a:rPr lang="en-US" altLang="ko-KR" sz="2000" b="1" dirty="0">
                  <a:solidFill>
                    <a:schemeClr val="accent4">
                      <a:lumMod val="75000"/>
                    </a:schemeClr>
                  </a:solidFill>
                  <a:cs typeface="Arial" pitchFamily="34" charset="0"/>
                </a:rPr>
                <a:t>Exploration</a:t>
              </a:r>
              <a:r>
                <a:rPr lang="en-US" altLang="ko-KR" sz="2000" b="1" dirty="0">
                  <a:cs typeface="Arial" pitchFamily="34" charset="0"/>
                </a:rPr>
                <a:t> </a:t>
              </a:r>
              <a:endParaRPr lang="ko-KR" altLang="en-US" sz="2000" b="1" dirty="0">
                <a:cs typeface="Arial" pitchFamily="34" charset="0"/>
              </a:endParaRPr>
            </a:p>
          </p:txBody>
        </p:sp>
      </p:grpSp>
      <p:sp>
        <p:nvSpPr>
          <p:cNvPr id="17" name="TextBox 16">
            <a:extLst>
              <a:ext uri="{FF2B5EF4-FFF2-40B4-BE49-F238E27FC236}">
                <a16:creationId xmlns:a16="http://schemas.microsoft.com/office/drawing/2014/main" id="{767A6024-9C4B-45F0-B5F3-7609F40CCC66}"/>
              </a:ext>
            </a:extLst>
          </p:cNvPr>
          <p:cNvSpPr txBox="1"/>
          <p:nvPr/>
        </p:nvSpPr>
        <p:spPr>
          <a:xfrm>
            <a:off x="4904869" y="3074582"/>
            <a:ext cx="1431024" cy="1015663"/>
          </a:xfrm>
          <a:prstGeom prst="rect">
            <a:avLst/>
          </a:prstGeom>
          <a:noFill/>
        </p:spPr>
        <p:txBody>
          <a:bodyPr wrap="square" lIns="108000" rIns="108000" rtlCol="0">
            <a:spAutoFit/>
          </a:bodyPr>
          <a:lstStyle/>
          <a:p>
            <a:pPr algn="ctr"/>
            <a:r>
              <a:rPr lang="en-US" altLang="ko-KR" sz="6000" b="1" dirty="0">
                <a:cs typeface="Arial" pitchFamily="34" charset="0"/>
              </a:rPr>
              <a:t>03</a:t>
            </a:r>
            <a:endParaRPr lang="ko-KR" altLang="en-US" sz="6000" b="1" dirty="0">
              <a:cs typeface="Arial" pitchFamily="34" charset="0"/>
            </a:endParaRPr>
          </a:p>
        </p:txBody>
      </p:sp>
      <p:grpSp>
        <p:nvGrpSpPr>
          <p:cNvPr id="18" name="Group 17">
            <a:extLst>
              <a:ext uri="{FF2B5EF4-FFF2-40B4-BE49-F238E27FC236}">
                <a16:creationId xmlns:a16="http://schemas.microsoft.com/office/drawing/2014/main" id="{379533F7-CF51-4707-A355-7879EFFE629F}"/>
              </a:ext>
            </a:extLst>
          </p:cNvPr>
          <p:cNvGrpSpPr/>
          <p:nvPr/>
        </p:nvGrpSpPr>
        <p:grpSpPr>
          <a:xfrm>
            <a:off x="6335891" y="3366414"/>
            <a:ext cx="5300296" cy="844838"/>
            <a:chOff x="6935915" y="1168594"/>
            <a:chExt cx="4912644" cy="844838"/>
          </a:xfrm>
        </p:grpSpPr>
        <p:sp>
          <p:nvSpPr>
            <p:cNvPr id="19" name="TextBox 18">
              <a:extLst>
                <a:ext uri="{FF2B5EF4-FFF2-40B4-BE49-F238E27FC236}">
                  <a16:creationId xmlns:a16="http://schemas.microsoft.com/office/drawing/2014/main" id="{D5147575-D528-49A9-9372-D76B86476306}"/>
                </a:ext>
              </a:extLst>
            </p:cNvPr>
            <p:cNvSpPr txBox="1"/>
            <p:nvPr/>
          </p:nvSpPr>
          <p:spPr>
            <a:xfrm>
              <a:off x="6963013" y="1736433"/>
              <a:ext cx="4661840" cy="276999"/>
            </a:xfrm>
            <a:prstGeom prst="rect">
              <a:avLst/>
            </a:prstGeom>
            <a:noFill/>
          </p:spPr>
          <p:txBody>
            <a:bodyPr wrap="square" rtlCol="0">
              <a:spAutoFit/>
            </a:bodyPr>
            <a:lstStyle/>
            <a:p>
              <a:r>
                <a:rPr lang="en-US" altLang="ko-KR" sz="1200" dirty="0">
                  <a:cs typeface="Arial" pitchFamily="34" charset="0"/>
                </a:rPr>
                <a:t>Trying different ML models &amp; selecting the best performing model.</a:t>
              </a:r>
            </a:p>
          </p:txBody>
        </p:sp>
        <p:sp>
          <p:nvSpPr>
            <p:cNvPr id="21" name="TextBox 20">
              <a:extLst>
                <a:ext uri="{FF2B5EF4-FFF2-40B4-BE49-F238E27FC236}">
                  <a16:creationId xmlns:a16="http://schemas.microsoft.com/office/drawing/2014/main" id="{6DCB7FD9-8691-48E1-8914-18CE48F1A6F7}"/>
                </a:ext>
              </a:extLst>
            </p:cNvPr>
            <p:cNvSpPr txBox="1"/>
            <p:nvPr/>
          </p:nvSpPr>
          <p:spPr>
            <a:xfrm>
              <a:off x="6935915" y="1168594"/>
              <a:ext cx="4912644" cy="400110"/>
            </a:xfrm>
            <a:prstGeom prst="rect">
              <a:avLst/>
            </a:prstGeom>
            <a:noFill/>
          </p:spPr>
          <p:txBody>
            <a:bodyPr wrap="square" lIns="108000" rIns="108000" rtlCol="0">
              <a:spAutoFit/>
            </a:bodyPr>
            <a:lstStyle/>
            <a:p>
              <a:r>
                <a:rPr lang="en-US" altLang="ko-KR" sz="2000" b="1" dirty="0">
                  <a:solidFill>
                    <a:schemeClr val="accent4">
                      <a:lumMod val="75000"/>
                    </a:schemeClr>
                  </a:solidFill>
                  <a:cs typeface="Arial" pitchFamily="34" charset="0"/>
                </a:rPr>
                <a:t>ML Model Implementation &amp; Selection</a:t>
              </a:r>
              <a:endParaRPr lang="ko-KR" altLang="en-US" sz="2000" b="1" dirty="0">
                <a:solidFill>
                  <a:schemeClr val="accent4">
                    <a:lumMod val="75000"/>
                  </a:schemeClr>
                </a:solidFill>
                <a:cs typeface="Arial" pitchFamily="34" charset="0"/>
              </a:endParaRPr>
            </a:p>
          </p:txBody>
        </p:sp>
      </p:grpSp>
      <p:sp>
        <p:nvSpPr>
          <p:cNvPr id="23" name="TextBox 22">
            <a:extLst>
              <a:ext uri="{FF2B5EF4-FFF2-40B4-BE49-F238E27FC236}">
                <a16:creationId xmlns:a16="http://schemas.microsoft.com/office/drawing/2014/main" id="{B71EA0BB-C2B6-4B3C-9767-01EFEF97C857}"/>
              </a:ext>
            </a:extLst>
          </p:cNvPr>
          <p:cNvSpPr txBox="1"/>
          <p:nvPr/>
        </p:nvSpPr>
        <p:spPr>
          <a:xfrm>
            <a:off x="4904869" y="4320126"/>
            <a:ext cx="1431024" cy="1015663"/>
          </a:xfrm>
          <a:prstGeom prst="rect">
            <a:avLst/>
          </a:prstGeom>
          <a:noFill/>
        </p:spPr>
        <p:txBody>
          <a:bodyPr wrap="square" lIns="108000" rIns="108000" rtlCol="0">
            <a:spAutoFit/>
          </a:bodyPr>
          <a:lstStyle/>
          <a:p>
            <a:pPr algn="ctr"/>
            <a:r>
              <a:rPr lang="en-US" altLang="ko-KR" sz="6000" b="1" dirty="0">
                <a:cs typeface="Arial" pitchFamily="34" charset="0"/>
              </a:rPr>
              <a:t>04</a:t>
            </a:r>
            <a:endParaRPr lang="ko-KR" altLang="en-US" sz="6000" b="1" dirty="0">
              <a:cs typeface="Arial" pitchFamily="34" charset="0"/>
            </a:endParaRPr>
          </a:p>
        </p:txBody>
      </p:sp>
      <p:grpSp>
        <p:nvGrpSpPr>
          <p:cNvPr id="24" name="Group 23">
            <a:extLst>
              <a:ext uri="{FF2B5EF4-FFF2-40B4-BE49-F238E27FC236}">
                <a16:creationId xmlns:a16="http://schemas.microsoft.com/office/drawing/2014/main" id="{DF734FE2-0AE6-4809-8681-97C791C25744}"/>
              </a:ext>
            </a:extLst>
          </p:cNvPr>
          <p:cNvGrpSpPr/>
          <p:nvPr/>
        </p:nvGrpSpPr>
        <p:grpSpPr>
          <a:xfrm>
            <a:off x="6365129" y="4812013"/>
            <a:ext cx="5029702" cy="644783"/>
            <a:chOff x="6963013" y="1368649"/>
            <a:chExt cx="4661840" cy="644783"/>
          </a:xfrm>
        </p:grpSpPr>
        <p:sp>
          <p:nvSpPr>
            <p:cNvPr id="25" name="TextBox 24">
              <a:extLst>
                <a:ext uri="{FF2B5EF4-FFF2-40B4-BE49-F238E27FC236}">
                  <a16:creationId xmlns:a16="http://schemas.microsoft.com/office/drawing/2014/main" id="{451F0382-3DA8-44F1-AE8B-5E4B8B5682FC}"/>
                </a:ext>
              </a:extLst>
            </p:cNvPr>
            <p:cNvSpPr txBox="1"/>
            <p:nvPr/>
          </p:nvSpPr>
          <p:spPr>
            <a:xfrm>
              <a:off x="6963013" y="1736433"/>
              <a:ext cx="4661840" cy="276999"/>
            </a:xfrm>
            <a:prstGeom prst="rect">
              <a:avLst/>
            </a:prstGeom>
            <a:noFill/>
          </p:spPr>
          <p:txBody>
            <a:bodyPr wrap="square" rtlCol="0">
              <a:spAutoFit/>
            </a:bodyPr>
            <a:lstStyle/>
            <a:p>
              <a:r>
                <a:rPr lang="en-US" altLang="ko-KR" sz="1200" dirty="0">
                  <a:cs typeface="Arial" pitchFamily="34" charset="0"/>
                </a:rPr>
                <a:t>Understanding the Best Model to Implement on the Test Data</a:t>
              </a:r>
            </a:p>
          </p:txBody>
        </p:sp>
        <p:sp>
          <p:nvSpPr>
            <p:cNvPr id="26" name="TextBox 25">
              <a:extLst>
                <a:ext uri="{FF2B5EF4-FFF2-40B4-BE49-F238E27FC236}">
                  <a16:creationId xmlns:a16="http://schemas.microsoft.com/office/drawing/2014/main" id="{DBD9DEDB-BE8F-4A0E-9CF6-BDDB8461916D}"/>
                </a:ext>
              </a:extLst>
            </p:cNvPr>
            <p:cNvSpPr txBox="1"/>
            <p:nvPr/>
          </p:nvSpPr>
          <p:spPr>
            <a:xfrm>
              <a:off x="6963013" y="1368649"/>
              <a:ext cx="4661840" cy="400110"/>
            </a:xfrm>
            <a:prstGeom prst="rect">
              <a:avLst/>
            </a:prstGeom>
            <a:noFill/>
          </p:spPr>
          <p:txBody>
            <a:bodyPr wrap="square" lIns="108000" rIns="108000" rtlCol="0">
              <a:spAutoFit/>
            </a:bodyPr>
            <a:lstStyle/>
            <a:p>
              <a:r>
                <a:rPr lang="en-US" altLang="ko-KR" sz="2000" b="1" dirty="0">
                  <a:solidFill>
                    <a:schemeClr val="accent4">
                      <a:lumMod val="75000"/>
                    </a:schemeClr>
                  </a:solidFill>
                  <a:cs typeface="Arial" pitchFamily="34" charset="0"/>
                </a:rPr>
                <a:t>Implementation on Data</a:t>
              </a:r>
              <a:endParaRPr lang="ko-KR" altLang="en-US" sz="2000" b="1" dirty="0">
                <a:solidFill>
                  <a:schemeClr val="accent4">
                    <a:lumMod val="75000"/>
                  </a:schemeClr>
                </a:solidFill>
                <a:cs typeface="Arial" pitchFamily="34" charset="0"/>
              </a:endParaRPr>
            </a:p>
          </p:txBody>
        </p:sp>
      </p:grpSp>
    </p:spTree>
    <p:extLst>
      <p:ext uri="{BB962C8B-B14F-4D97-AF65-F5344CB8AC3E}">
        <p14:creationId xmlns:p14="http://schemas.microsoft.com/office/powerpoint/2010/main" val="187481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Triangle 16">
            <a:extLst>
              <a:ext uri="{FF2B5EF4-FFF2-40B4-BE49-F238E27FC236}">
                <a16:creationId xmlns:a16="http://schemas.microsoft.com/office/drawing/2014/main" id="{D06CF03F-AC6D-4ABF-A14F-6646CC936CBA}"/>
              </a:ext>
            </a:extLst>
          </p:cNvPr>
          <p:cNvSpPr/>
          <p:nvPr/>
        </p:nvSpPr>
        <p:spPr>
          <a:xfrm flipH="1">
            <a:off x="2660072" y="0"/>
            <a:ext cx="9531927" cy="6945745"/>
          </a:xfrm>
          <a:prstGeom prst="rtTriangl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0754AF-BEEB-45CD-AB18-D2048EC899F0}"/>
              </a:ext>
            </a:extLst>
          </p:cNvPr>
          <p:cNvSpPr txBox="1"/>
          <p:nvPr/>
        </p:nvSpPr>
        <p:spPr>
          <a:xfrm>
            <a:off x="112788" y="76750"/>
            <a:ext cx="7747357" cy="923330"/>
          </a:xfrm>
          <a:prstGeom prst="rect">
            <a:avLst/>
          </a:prstGeom>
          <a:noFill/>
        </p:spPr>
        <p:txBody>
          <a:bodyPr wrap="square" rtlCol="0" anchor="ctr">
            <a:spAutoFit/>
          </a:bodyPr>
          <a:lstStyle/>
          <a:p>
            <a:r>
              <a:rPr lang="en-US" altLang="ko-KR" sz="5400" dirty="0">
                <a:solidFill>
                  <a:schemeClr val="accent1">
                    <a:lumMod val="75000"/>
                  </a:schemeClr>
                </a:solidFill>
                <a:cs typeface="Arial" pitchFamily="34" charset="0"/>
              </a:rPr>
              <a:t>Structure of the Dataset</a:t>
            </a:r>
            <a:endParaRPr lang="ko-KR" altLang="en-US" sz="5400" dirty="0">
              <a:solidFill>
                <a:schemeClr val="accent1">
                  <a:lumMod val="75000"/>
                </a:schemeClr>
              </a:solidFill>
              <a:cs typeface="Arial" pitchFamily="34" charset="0"/>
            </a:endParaRPr>
          </a:p>
        </p:txBody>
      </p:sp>
      <p:sp>
        <p:nvSpPr>
          <p:cNvPr id="16" name="TextBox 15">
            <a:extLst>
              <a:ext uri="{FF2B5EF4-FFF2-40B4-BE49-F238E27FC236}">
                <a16:creationId xmlns:a16="http://schemas.microsoft.com/office/drawing/2014/main" id="{335B91C1-18AF-45CD-B694-CC8401F6FD4E}"/>
              </a:ext>
            </a:extLst>
          </p:cNvPr>
          <p:cNvSpPr txBox="1"/>
          <p:nvPr/>
        </p:nvSpPr>
        <p:spPr>
          <a:xfrm>
            <a:off x="185934" y="1369943"/>
            <a:ext cx="4002484" cy="307777"/>
          </a:xfrm>
          <a:prstGeom prst="rect">
            <a:avLst/>
          </a:prstGeom>
          <a:noFill/>
        </p:spPr>
        <p:txBody>
          <a:bodyPr wrap="square" lIns="36000" tIns="0" rIns="36000" bIns="0" rtlCol="0" anchor="ctr">
            <a:spAutoFit/>
          </a:bodyPr>
          <a:lstStyle/>
          <a:p>
            <a:r>
              <a:rPr lang="en-US" altLang="ko-KR" sz="2000" dirty="0"/>
              <a:t>Training Data: (32820, 43)</a:t>
            </a:r>
            <a:endParaRPr lang="ko-KR" altLang="en-US" sz="2000" dirty="0"/>
          </a:p>
        </p:txBody>
      </p:sp>
      <p:sp>
        <p:nvSpPr>
          <p:cNvPr id="10" name="TextBox 9">
            <a:extLst>
              <a:ext uri="{FF2B5EF4-FFF2-40B4-BE49-F238E27FC236}">
                <a16:creationId xmlns:a16="http://schemas.microsoft.com/office/drawing/2014/main" id="{335B91C1-18AF-45CD-B694-CC8401F6FD4E}"/>
              </a:ext>
            </a:extLst>
          </p:cNvPr>
          <p:cNvSpPr txBox="1"/>
          <p:nvPr/>
        </p:nvSpPr>
        <p:spPr>
          <a:xfrm>
            <a:off x="7612682" y="1377251"/>
            <a:ext cx="4002484" cy="307777"/>
          </a:xfrm>
          <a:prstGeom prst="rect">
            <a:avLst/>
          </a:prstGeom>
          <a:noFill/>
        </p:spPr>
        <p:txBody>
          <a:bodyPr wrap="square" lIns="36000" tIns="0" rIns="36000" bIns="0" rtlCol="0" anchor="ctr">
            <a:spAutoFit/>
          </a:bodyPr>
          <a:lstStyle/>
          <a:p>
            <a:r>
              <a:rPr lang="en-US" altLang="ko-KR" sz="2000" dirty="0"/>
              <a:t>Test Data: </a:t>
            </a:r>
            <a:r>
              <a:rPr lang="en-US" dirty="0"/>
              <a:t>(14067, 42)</a:t>
            </a:r>
            <a:endParaRPr lang="ko-KR" altLang="en-US" sz="2000" dirty="0"/>
          </a:p>
        </p:txBody>
      </p:sp>
      <p:pic>
        <p:nvPicPr>
          <p:cNvPr id="7" name="Picture 6">
            <a:extLst>
              <a:ext uri="{FF2B5EF4-FFF2-40B4-BE49-F238E27FC236}">
                <a16:creationId xmlns:a16="http://schemas.microsoft.com/office/drawing/2014/main" id="{D279FB55-7C76-825C-2615-2322F0EB1FC6}"/>
              </a:ext>
            </a:extLst>
          </p:cNvPr>
          <p:cNvPicPr>
            <a:picLocks noChangeAspect="1"/>
          </p:cNvPicPr>
          <p:nvPr/>
        </p:nvPicPr>
        <p:blipFill>
          <a:blip r:embed="rId2"/>
          <a:stretch>
            <a:fillRect/>
          </a:stretch>
        </p:blipFill>
        <p:spPr>
          <a:xfrm>
            <a:off x="0" y="1818531"/>
            <a:ext cx="4730201" cy="4308764"/>
          </a:xfrm>
          <a:prstGeom prst="rect">
            <a:avLst/>
          </a:prstGeom>
        </p:spPr>
      </p:pic>
      <p:pic>
        <p:nvPicPr>
          <p:cNvPr id="12" name="Picture 11">
            <a:extLst>
              <a:ext uri="{FF2B5EF4-FFF2-40B4-BE49-F238E27FC236}">
                <a16:creationId xmlns:a16="http://schemas.microsoft.com/office/drawing/2014/main" id="{C0F12575-AC00-29AF-D670-A422645BF466}"/>
              </a:ext>
            </a:extLst>
          </p:cNvPr>
          <p:cNvPicPr>
            <a:picLocks noChangeAspect="1"/>
          </p:cNvPicPr>
          <p:nvPr/>
        </p:nvPicPr>
        <p:blipFill>
          <a:blip r:embed="rId3"/>
          <a:stretch>
            <a:fillRect/>
          </a:stretch>
        </p:blipFill>
        <p:spPr>
          <a:xfrm>
            <a:off x="7048086" y="1818530"/>
            <a:ext cx="5131676" cy="4308765"/>
          </a:xfrm>
          <a:prstGeom prst="rect">
            <a:avLst/>
          </a:prstGeom>
        </p:spPr>
      </p:pic>
    </p:spTree>
    <p:extLst>
      <p:ext uri="{BB962C8B-B14F-4D97-AF65-F5344CB8AC3E}">
        <p14:creationId xmlns:p14="http://schemas.microsoft.com/office/powerpoint/2010/main" val="160482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C9AEEA-5B8F-4743-934B-240915677DB6}"/>
              </a:ext>
            </a:extLst>
          </p:cNvPr>
          <p:cNvSpPr txBox="1"/>
          <p:nvPr/>
        </p:nvSpPr>
        <p:spPr>
          <a:xfrm>
            <a:off x="680322" y="2063262"/>
            <a:ext cx="3739278" cy="266113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5000">
                <a:latin typeface="+mj-lt"/>
                <a:ea typeface="+mj-ea"/>
                <a:cs typeface="+mj-cs"/>
              </a:rPr>
              <a:t>The dataset looks like this.</a:t>
            </a:r>
          </a:p>
        </p:txBody>
      </p:sp>
      <p:pic>
        <p:nvPicPr>
          <p:cNvPr id="5" name="Picture 4">
            <a:extLst>
              <a:ext uri="{FF2B5EF4-FFF2-40B4-BE49-F238E27FC236}">
                <a16:creationId xmlns:a16="http://schemas.microsoft.com/office/drawing/2014/main" id="{54E2CF9E-3718-F938-58E7-426AECE4E20F}"/>
              </a:ext>
            </a:extLst>
          </p:cNvPr>
          <p:cNvPicPr>
            <a:picLocks noChangeAspect="1"/>
          </p:cNvPicPr>
          <p:nvPr/>
        </p:nvPicPr>
        <p:blipFill>
          <a:blip r:embed="rId2"/>
          <a:stretch>
            <a:fillRect/>
          </a:stretch>
        </p:blipFill>
        <p:spPr>
          <a:xfrm>
            <a:off x="5164666" y="907549"/>
            <a:ext cx="6347012" cy="4326715"/>
          </a:xfrm>
          <a:prstGeom prst="rect">
            <a:avLst/>
          </a:prstGeom>
        </p:spPr>
      </p:pic>
    </p:spTree>
    <p:extLst>
      <p:ext uri="{BB962C8B-B14F-4D97-AF65-F5344CB8AC3E}">
        <p14:creationId xmlns:p14="http://schemas.microsoft.com/office/powerpoint/2010/main" val="340730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64906" y="-64625"/>
            <a:ext cx="11573197" cy="724247"/>
          </a:xfrm>
        </p:spPr>
        <p:txBody>
          <a:bodyPr>
            <a:normAutofit fontScale="70000" lnSpcReduction="20000"/>
          </a:bodyPr>
          <a:lstStyle/>
          <a:p>
            <a:r>
              <a:rPr lang="en-US" dirty="0">
                <a:solidFill>
                  <a:srgbClr val="FFFF00"/>
                </a:solidFill>
              </a:rPr>
              <a:t>Attributes of the Dataset</a:t>
            </a:r>
          </a:p>
        </p:txBody>
      </p:sp>
      <p:grpSp>
        <p:nvGrpSpPr>
          <p:cNvPr id="3" name="Group 2">
            <a:extLst>
              <a:ext uri="{FF2B5EF4-FFF2-40B4-BE49-F238E27FC236}">
                <a16:creationId xmlns:a16="http://schemas.microsoft.com/office/drawing/2014/main" id="{D9A2F634-032B-484C-8C9B-B716A01F7514}"/>
              </a:ext>
            </a:extLst>
          </p:cNvPr>
          <p:cNvGrpSpPr/>
          <p:nvPr/>
        </p:nvGrpSpPr>
        <p:grpSpPr>
          <a:xfrm>
            <a:off x="3030948" y="1435663"/>
            <a:ext cx="2467343" cy="2300281"/>
            <a:chOff x="2172634" y="2045123"/>
            <a:chExt cx="2333995" cy="2175965"/>
          </a:xfrm>
        </p:grpSpPr>
        <p:sp>
          <p:nvSpPr>
            <p:cNvPr id="4" name="Oval 3">
              <a:extLst>
                <a:ext uri="{FF2B5EF4-FFF2-40B4-BE49-F238E27FC236}">
                  <a16:creationId xmlns:a16="http://schemas.microsoft.com/office/drawing/2014/main" id="{651E278A-67F8-4122-A551-76797C208886}"/>
                </a:ext>
              </a:extLst>
            </p:cNvPr>
            <p:cNvSpPr/>
            <p:nvPr/>
          </p:nvSpPr>
          <p:spPr>
            <a:xfrm>
              <a:off x="3370129" y="3084588"/>
              <a:ext cx="1136500" cy="1136500"/>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5" name="Oval 4">
              <a:extLst>
                <a:ext uri="{FF2B5EF4-FFF2-40B4-BE49-F238E27FC236}">
                  <a16:creationId xmlns:a16="http://schemas.microsoft.com/office/drawing/2014/main" id="{8E14C1D2-B8AC-412E-9352-A5D868A39961}"/>
                </a:ext>
              </a:extLst>
            </p:cNvPr>
            <p:cNvSpPr/>
            <p:nvPr/>
          </p:nvSpPr>
          <p:spPr>
            <a:xfrm>
              <a:off x="2174041" y="2557739"/>
              <a:ext cx="748982" cy="748982"/>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6" name="Oval 5">
              <a:extLst>
                <a:ext uri="{FF2B5EF4-FFF2-40B4-BE49-F238E27FC236}">
                  <a16:creationId xmlns:a16="http://schemas.microsoft.com/office/drawing/2014/main" id="{248519E5-ADF0-498C-9E49-518BCBABC9F6}"/>
                </a:ext>
              </a:extLst>
            </p:cNvPr>
            <p:cNvSpPr/>
            <p:nvPr/>
          </p:nvSpPr>
          <p:spPr>
            <a:xfrm>
              <a:off x="3010011" y="2045123"/>
              <a:ext cx="748982" cy="688387"/>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7" name="Oval 6">
              <a:extLst>
                <a:ext uri="{FF2B5EF4-FFF2-40B4-BE49-F238E27FC236}">
                  <a16:creationId xmlns:a16="http://schemas.microsoft.com/office/drawing/2014/main" id="{0A7EB746-4853-4591-8184-EA5413942833}"/>
                </a:ext>
              </a:extLst>
            </p:cNvPr>
            <p:cNvSpPr/>
            <p:nvPr/>
          </p:nvSpPr>
          <p:spPr>
            <a:xfrm>
              <a:off x="2172634" y="3422072"/>
              <a:ext cx="748982" cy="748982"/>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8" name="Straight Connector 7">
              <a:extLst>
                <a:ext uri="{FF2B5EF4-FFF2-40B4-BE49-F238E27FC236}">
                  <a16:creationId xmlns:a16="http://schemas.microsoft.com/office/drawing/2014/main" id="{B3570B56-6A65-444B-B579-29604BF10910}"/>
                </a:ext>
              </a:extLst>
            </p:cNvPr>
            <p:cNvCxnSpPr>
              <a:stCxn id="4" idx="0"/>
              <a:endCxn id="6" idx="5"/>
            </p:cNvCxnSpPr>
            <p:nvPr/>
          </p:nvCxnSpPr>
          <p:spPr>
            <a:xfrm flipH="1" flipV="1">
              <a:off x="3649308" y="2632698"/>
              <a:ext cx="289072" cy="451890"/>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4FC5BF-2886-4182-B93D-740FB7582F20}"/>
                </a:ext>
              </a:extLst>
            </p:cNvPr>
            <p:cNvCxnSpPr>
              <a:stCxn id="4" idx="1"/>
              <a:endCxn id="5" idx="6"/>
            </p:cNvCxnSpPr>
            <p:nvPr/>
          </p:nvCxnSpPr>
          <p:spPr>
            <a:xfrm flipH="1" flipV="1">
              <a:off x="2923023" y="2932229"/>
              <a:ext cx="613542" cy="318795"/>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F08153-BDBB-47E3-A2CA-F3BE128F3FAB}"/>
                </a:ext>
              </a:extLst>
            </p:cNvPr>
            <p:cNvCxnSpPr>
              <a:stCxn id="4" idx="2"/>
              <a:endCxn id="7" idx="6"/>
            </p:cNvCxnSpPr>
            <p:nvPr/>
          </p:nvCxnSpPr>
          <p:spPr>
            <a:xfrm flipH="1">
              <a:off x="2921616" y="3652838"/>
              <a:ext cx="448512" cy="143725"/>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0BF1CDC1-9FAD-4FA5-8117-F47458DD4A5F}"/>
              </a:ext>
            </a:extLst>
          </p:cNvPr>
          <p:cNvGrpSpPr/>
          <p:nvPr/>
        </p:nvGrpSpPr>
        <p:grpSpPr>
          <a:xfrm flipH="1">
            <a:off x="6670875" y="1667542"/>
            <a:ext cx="2595164" cy="3334450"/>
            <a:chOff x="2051720" y="2091728"/>
            <a:chExt cx="2454909" cy="3113905"/>
          </a:xfrm>
        </p:grpSpPr>
        <p:sp>
          <p:nvSpPr>
            <p:cNvPr id="12" name="Oval 11">
              <a:extLst>
                <a:ext uri="{FF2B5EF4-FFF2-40B4-BE49-F238E27FC236}">
                  <a16:creationId xmlns:a16="http://schemas.microsoft.com/office/drawing/2014/main" id="{AA4EB99C-5E4A-4A6B-A2D4-65479B4E233B}"/>
                </a:ext>
              </a:extLst>
            </p:cNvPr>
            <p:cNvSpPr/>
            <p:nvPr/>
          </p:nvSpPr>
          <p:spPr>
            <a:xfrm>
              <a:off x="3370129" y="3084588"/>
              <a:ext cx="1136500" cy="1136500"/>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cs typeface="Arial" pitchFamily="34" charset="0"/>
              </a:endParaRPr>
            </a:p>
          </p:txBody>
        </p:sp>
        <p:sp>
          <p:nvSpPr>
            <p:cNvPr id="13" name="Oval 12">
              <a:extLst>
                <a:ext uri="{FF2B5EF4-FFF2-40B4-BE49-F238E27FC236}">
                  <a16:creationId xmlns:a16="http://schemas.microsoft.com/office/drawing/2014/main" id="{F2BA2C2F-7AD8-435A-A232-C65671A780CD}"/>
                </a:ext>
              </a:extLst>
            </p:cNvPr>
            <p:cNvSpPr/>
            <p:nvPr/>
          </p:nvSpPr>
          <p:spPr>
            <a:xfrm>
              <a:off x="2051720" y="3636566"/>
              <a:ext cx="748982" cy="748982"/>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14" name="Oval 13">
              <a:extLst>
                <a:ext uri="{FF2B5EF4-FFF2-40B4-BE49-F238E27FC236}">
                  <a16:creationId xmlns:a16="http://schemas.microsoft.com/office/drawing/2014/main" id="{6F98261A-990C-4B4B-9B98-F099D587B15E}"/>
                </a:ext>
              </a:extLst>
            </p:cNvPr>
            <p:cNvSpPr/>
            <p:nvPr/>
          </p:nvSpPr>
          <p:spPr>
            <a:xfrm>
              <a:off x="2774109" y="4456651"/>
              <a:ext cx="748982" cy="748982"/>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15" name="Straight Connector 14">
              <a:extLst>
                <a:ext uri="{FF2B5EF4-FFF2-40B4-BE49-F238E27FC236}">
                  <a16:creationId xmlns:a16="http://schemas.microsoft.com/office/drawing/2014/main" id="{22D7F64E-CC32-41ED-A7AF-5A940B82FC71}"/>
                </a:ext>
              </a:extLst>
            </p:cNvPr>
            <p:cNvCxnSpPr/>
            <p:nvPr/>
          </p:nvCxnSpPr>
          <p:spPr>
            <a:xfrm flipH="1" flipV="1">
              <a:off x="3500771" y="2739867"/>
              <a:ext cx="394012" cy="321401"/>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918052-4355-40A1-817F-1CB9B8E6FA95}"/>
                </a:ext>
              </a:extLst>
            </p:cNvPr>
            <p:cNvCxnSpPr>
              <a:endCxn id="13" idx="6"/>
            </p:cNvCxnSpPr>
            <p:nvPr/>
          </p:nvCxnSpPr>
          <p:spPr>
            <a:xfrm flipH="1">
              <a:off x="2800702" y="3908531"/>
              <a:ext cx="616774" cy="102527"/>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1681E4-EA65-424E-8385-87BE6F4A0CD8}"/>
                </a:ext>
              </a:extLst>
            </p:cNvPr>
            <p:cNvCxnSpPr>
              <a:endCxn id="14" idx="7"/>
            </p:cNvCxnSpPr>
            <p:nvPr/>
          </p:nvCxnSpPr>
          <p:spPr>
            <a:xfrm flipH="1">
              <a:off x="3413402" y="4235784"/>
              <a:ext cx="394012" cy="330553"/>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29D3B74-93A9-4764-88E5-AEC22569E4F5}"/>
                </a:ext>
              </a:extLst>
            </p:cNvPr>
            <p:cNvSpPr/>
            <p:nvPr/>
          </p:nvSpPr>
          <p:spPr>
            <a:xfrm>
              <a:off x="2873937" y="2091728"/>
              <a:ext cx="748982" cy="748982"/>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grpSp>
        <p:nvGrpSpPr>
          <p:cNvPr id="19" name="Group 18">
            <a:extLst>
              <a:ext uri="{FF2B5EF4-FFF2-40B4-BE49-F238E27FC236}">
                <a16:creationId xmlns:a16="http://schemas.microsoft.com/office/drawing/2014/main" id="{F3824928-5B00-4805-97FA-6A2931635F1C}"/>
              </a:ext>
            </a:extLst>
          </p:cNvPr>
          <p:cNvGrpSpPr/>
          <p:nvPr/>
        </p:nvGrpSpPr>
        <p:grpSpPr>
          <a:xfrm>
            <a:off x="5624622" y="2738738"/>
            <a:ext cx="955733" cy="1163729"/>
            <a:chOff x="4124817" y="3023000"/>
            <a:chExt cx="817297" cy="995165"/>
          </a:xfrm>
        </p:grpSpPr>
        <p:sp>
          <p:nvSpPr>
            <p:cNvPr id="20" name="Right Arrow 13">
              <a:extLst>
                <a:ext uri="{FF2B5EF4-FFF2-40B4-BE49-F238E27FC236}">
                  <a16:creationId xmlns:a16="http://schemas.microsoft.com/office/drawing/2014/main" id="{9DCB1D61-7E8A-4863-9ED7-D3D7E3721585}"/>
                </a:ext>
              </a:extLst>
            </p:cNvPr>
            <p:cNvSpPr/>
            <p:nvPr/>
          </p:nvSpPr>
          <p:spPr>
            <a:xfrm rot="10800000">
              <a:off x="4124817" y="3023000"/>
              <a:ext cx="576064" cy="510693"/>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1" name="Right Arrow 57">
              <a:extLst>
                <a:ext uri="{FF2B5EF4-FFF2-40B4-BE49-F238E27FC236}">
                  <a16:creationId xmlns:a16="http://schemas.microsoft.com/office/drawing/2014/main" id="{F305D5A3-D734-4808-B8BA-0BF12348C9A2}"/>
                </a:ext>
              </a:extLst>
            </p:cNvPr>
            <p:cNvSpPr/>
            <p:nvPr/>
          </p:nvSpPr>
          <p:spPr>
            <a:xfrm>
              <a:off x="4441371" y="3574246"/>
              <a:ext cx="500743" cy="443919"/>
            </a:xfrm>
            <a:prstGeom prst="rightArrow">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22" name="Group 21">
            <a:extLst>
              <a:ext uri="{FF2B5EF4-FFF2-40B4-BE49-F238E27FC236}">
                <a16:creationId xmlns:a16="http://schemas.microsoft.com/office/drawing/2014/main" id="{6CA448C9-3B5E-4207-863C-CB0C3D554C21}"/>
              </a:ext>
            </a:extLst>
          </p:cNvPr>
          <p:cNvGrpSpPr/>
          <p:nvPr/>
        </p:nvGrpSpPr>
        <p:grpSpPr>
          <a:xfrm>
            <a:off x="8389863" y="1154944"/>
            <a:ext cx="2012872" cy="658412"/>
            <a:chOff x="1696746" y="1788479"/>
            <a:chExt cx="1371977" cy="387453"/>
          </a:xfrm>
        </p:grpSpPr>
        <p:sp>
          <p:nvSpPr>
            <p:cNvPr id="23" name="TextBox 22">
              <a:extLst>
                <a:ext uri="{FF2B5EF4-FFF2-40B4-BE49-F238E27FC236}">
                  <a16:creationId xmlns:a16="http://schemas.microsoft.com/office/drawing/2014/main" id="{29370343-D8E3-4802-AED2-11D541CD4ECC}"/>
                </a:ext>
              </a:extLst>
            </p:cNvPr>
            <p:cNvSpPr txBox="1"/>
            <p:nvPr/>
          </p:nvSpPr>
          <p:spPr>
            <a:xfrm>
              <a:off x="1724504" y="2012928"/>
              <a:ext cx="1344219" cy="163004"/>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29A1257D-36C3-4601-9ADE-444A58BFE26B}"/>
                </a:ext>
              </a:extLst>
            </p:cNvPr>
            <p:cNvSpPr txBox="1"/>
            <p:nvPr/>
          </p:nvSpPr>
          <p:spPr>
            <a:xfrm>
              <a:off x="1696746" y="1788479"/>
              <a:ext cx="1349041" cy="163004"/>
            </a:xfrm>
            <a:prstGeom prst="rect">
              <a:avLst/>
            </a:prstGeom>
            <a:noFill/>
          </p:spPr>
          <p:txBody>
            <a:bodyPr wrap="square" lIns="108000" rIns="108000" rtlCol="0">
              <a:spAutoFit/>
            </a:bodyPr>
            <a:lstStyle/>
            <a:p>
              <a:endParaRPr lang="ko-KR" altLang="en-US" sz="1200" b="1" dirty="0">
                <a:solidFill>
                  <a:schemeClr val="bg1"/>
                </a:solidFill>
                <a:cs typeface="Arial" pitchFamily="34" charset="0"/>
              </a:endParaRPr>
            </a:p>
          </p:txBody>
        </p:sp>
      </p:grpSp>
      <p:sp>
        <p:nvSpPr>
          <p:cNvPr id="26" name="TextBox 25">
            <a:extLst>
              <a:ext uri="{FF2B5EF4-FFF2-40B4-BE49-F238E27FC236}">
                <a16:creationId xmlns:a16="http://schemas.microsoft.com/office/drawing/2014/main" id="{812A575D-BD4E-4211-BA6F-AF6987350C0A}"/>
              </a:ext>
            </a:extLst>
          </p:cNvPr>
          <p:cNvSpPr txBox="1"/>
          <p:nvPr/>
        </p:nvSpPr>
        <p:spPr>
          <a:xfrm>
            <a:off x="8945406" y="2300443"/>
            <a:ext cx="2180568" cy="276999"/>
          </a:xfrm>
          <a:prstGeom prst="rect">
            <a:avLst/>
          </a:prstGeom>
          <a:noFill/>
        </p:spPr>
        <p:txBody>
          <a:bodyPr wrap="square" rtlCol="0">
            <a:spAutoFit/>
          </a:bodyPr>
          <a:lstStyle/>
          <a:p>
            <a:r>
              <a:rPr lang="en-US" altLang="ko-KR" sz="1200" dirty="0">
                <a:solidFill>
                  <a:schemeClr val="accent5">
                    <a:lumMod val="20000"/>
                    <a:lumOff val="80000"/>
                  </a:schemeClr>
                </a:solidFill>
                <a:cs typeface="Arial" pitchFamily="34" charset="0"/>
              </a:rPr>
              <a:t>Maximum amount credited</a:t>
            </a:r>
          </a:p>
        </p:txBody>
      </p:sp>
      <p:grpSp>
        <p:nvGrpSpPr>
          <p:cNvPr id="28" name="Group 27">
            <a:extLst>
              <a:ext uri="{FF2B5EF4-FFF2-40B4-BE49-F238E27FC236}">
                <a16:creationId xmlns:a16="http://schemas.microsoft.com/office/drawing/2014/main" id="{6A657F6B-189B-46D2-8BF4-9BC6C3EE4588}"/>
              </a:ext>
            </a:extLst>
          </p:cNvPr>
          <p:cNvGrpSpPr/>
          <p:nvPr/>
        </p:nvGrpSpPr>
        <p:grpSpPr>
          <a:xfrm>
            <a:off x="8708729" y="4129441"/>
            <a:ext cx="3412919" cy="698746"/>
            <a:chOff x="1386207" y="2012928"/>
            <a:chExt cx="1682516" cy="968651"/>
          </a:xfrm>
        </p:grpSpPr>
        <p:sp>
          <p:nvSpPr>
            <p:cNvPr id="29" name="TextBox 28">
              <a:extLst>
                <a:ext uri="{FF2B5EF4-FFF2-40B4-BE49-F238E27FC236}">
                  <a16:creationId xmlns:a16="http://schemas.microsoft.com/office/drawing/2014/main" id="{D41B20FE-77BD-4B32-9B0E-C6521EF3A407}"/>
                </a:ext>
              </a:extLst>
            </p:cNvPr>
            <p:cNvSpPr txBox="1"/>
            <p:nvPr/>
          </p:nvSpPr>
          <p:spPr>
            <a:xfrm>
              <a:off x="1724504" y="2012928"/>
              <a:ext cx="1344219"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B73CEA89-9C4A-429E-B1F2-0D2A80963C25}"/>
                </a:ext>
              </a:extLst>
            </p:cNvPr>
            <p:cNvSpPr txBox="1"/>
            <p:nvPr/>
          </p:nvSpPr>
          <p:spPr>
            <a:xfrm>
              <a:off x="1386207" y="2519915"/>
              <a:ext cx="1349041" cy="461664"/>
            </a:xfrm>
            <a:prstGeom prst="rect">
              <a:avLst/>
            </a:prstGeom>
            <a:noFill/>
          </p:spPr>
          <p:txBody>
            <a:bodyPr wrap="square" lIns="108000" rIns="108000" rtlCol="0">
              <a:spAutoFit/>
            </a:bodyPr>
            <a:lstStyle/>
            <a:p>
              <a:r>
                <a:rPr lang="en-US" altLang="ko-KR" sz="1200" b="1" dirty="0">
                  <a:solidFill>
                    <a:schemeClr val="accent5">
                      <a:lumMod val="20000"/>
                      <a:lumOff val="80000"/>
                    </a:schemeClr>
                  </a:solidFill>
                  <a:cs typeface="Arial" pitchFamily="34" charset="0"/>
                </a:rPr>
                <a:t>Maximum Credit Card Limit</a:t>
              </a:r>
              <a:endParaRPr lang="ko-KR" altLang="en-US" sz="1200" b="1" dirty="0">
                <a:solidFill>
                  <a:schemeClr val="accent5">
                    <a:lumMod val="20000"/>
                    <a:lumOff val="80000"/>
                  </a:schemeClr>
                </a:solidFill>
                <a:cs typeface="Arial" pitchFamily="34" charset="0"/>
              </a:endParaRPr>
            </a:p>
          </p:txBody>
        </p:sp>
      </p:grpSp>
      <p:grpSp>
        <p:nvGrpSpPr>
          <p:cNvPr id="31" name="Group 30">
            <a:extLst>
              <a:ext uri="{FF2B5EF4-FFF2-40B4-BE49-F238E27FC236}">
                <a16:creationId xmlns:a16="http://schemas.microsoft.com/office/drawing/2014/main" id="{FA1A4296-77C9-4045-ABDC-D1A42C7E5707}"/>
              </a:ext>
            </a:extLst>
          </p:cNvPr>
          <p:cNvGrpSpPr/>
          <p:nvPr/>
        </p:nvGrpSpPr>
        <p:grpSpPr>
          <a:xfrm>
            <a:off x="2058707" y="1119855"/>
            <a:ext cx="1975499" cy="501448"/>
            <a:chOff x="1696746" y="1788479"/>
            <a:chExt cx="1371977" cy="501448"/>
          </a:xfrm>
        </p:grpSpPr>
        <p:sp>
          <p:nvSpPr>
            <p:cNvPr id="32" name="TextBox 31">
              <a:extLst>
                <a:ext uri="{FF2B5EF4-FFF2-40B4-BE49-F238E27FC236}">
                  <a16:creationId xmlns:a16="http://schemas.microsoft.com/office/drawing/2014/main" id="{8D0296A7-9BDF-4C17-B20E-E6156CD10DC9}"/>
                </a:ext>
              </a:extLst>
            </p:cNvPr>
            <p:cNvSpPr txBox="1"/>
            <p:nvPr/>
          </p:nvSpPr>
          <p:spPr>
            <a:xfrm>
              <a:off x="1724504" y="2012928"/>
              <a:ext cx="1344219" cy="276999"/>
            </a:xfrm>
            <a:prstGeom prst="rect">
              <a:avLst/>
            </a:prstGeom>
            <a:noFill/>
          </p:spPr>
          <p:txBody>
            <a:bodyPr wrap="square" rtlCol="0">
              <a:spAutoFit/>
            </a:bodyPr>
            <a:lstStyle/>
            <a:p>
              <a:pPr algn="r"/>
              <a:r>
                <a:rPr lang="en-US" altLang="ko-KR" sz="1200" dirty="0">
                  <a:cs typeface="Arial" pitchFamily="34" charset="0"/>
                </a:rPr>
                <a:t>Unique id for each row.</a:t>
              </a:r>
            </a:p>
          </p:txBody>
        </p:sp>
        <p:sp>
          <p:nvSpPr>
            <p:cNvPr id="33" name="TextBox 32">
              <a:extLst>
                <a:ext uri="{FF2B5EF4-FFF2-40B4-BE49-F238E27FC236}">
                  <a16:creationId xmlns:a16="http://schemas.microsoft.com/office/drawing/2014/main" id="{5960E588-4ADD-4051-ACEC-F99F1B79B2A1}"/>
                </a:ext>
              </a:extLst>
            </p:cNvPr>
            <p:cNvSpPr txBox="1"/>
            <p:nvPr/>
          </p:nvSpPr>
          <p:spPr>
            <a:xfrm>
              <a:off x="1696746" y="1788479"/>
              <a:ext cx="1349041" cy="276999"/>
            </a:xfrm>
            <a:prstGeom prst="rect">
              <a:avLst/>
            </a:prstGeom>
            <a:noFill/>
          </p:spPr>
          <p:txBody>
            <a:bodyPr wrap="square" lIns="108000" rIns="108000" rtlCol="0">
              <a:spAutoFit/>
            </a:bodyPr>
            <a:lstStyle/>
            <a:p>
              <a:pPr algn="r"/>
              <a:r>
                <a:rPr lang="en-US" altLang="ko-KR" sz="1200" b="1" dirty="0">
                  <a:cs typeface="Arial" pitchFamily="34" charset="0"/>
                </a:rPr>
                <a:t>User ID</a:t>
              </a:r>
              <a:endParaRPr lang="ko-KR" altLang="en-US" sz="1200" b="1" dirty="0">
                <a:cs typeface="Arial" pitchFamily="34" charset="0"/>
              </a:endParaRPr>
            </a:p>
          </p:txBody>
        </p:sp>
      </p:grpSp>
      <p:grpSp>
        <p:nvGrpSpPr>
          <p:cNvPr id="34" name="Group 33">
            <a:extLst>
              <a:ext uri="{FF2B5EF4-FFF2-40B4-BE49-F238E27FC236}">
                <a16:creationId xmlns:a16="http://schemas.microsoft.com/office/drawing/2014/main" id="{92C2871D-F41C-4C74-A09D-E045C97A974A}"/>
              </a:ext>
            </a:extLst>
          </p:cNvPr>
          <p:cNvGrpSpPr/>
          <p:nvPr/>
        </p:nvGrpSpPr>
        <p:grpSpPr>
          <a:xfrm>
            <a:off x="463579" y="1840175"/>
            <a:ext cx="2527693" cy="501448"/>
            <a:chOff x="1313249" y="1788479"/>
            <a:chExt cx="1755474" cy="501448"/>
          </a:xfrm>
        </p:grpSpPr>
        <p:sp>
          <p:nvSpPr>
            <p:cNvPr id="35" name="TextBox 34">
              <a:extLst>
                <a:ext uri="{FF2B5EF4-FFF2-40B4-BE49-F238E27FC236}">
                  <a16:creationId xmlns:a16="http://schemas.microsoft.com/office/drawing/2014/main" id="{CA491521-E083-48B2-AA32-572E08AFDF42}"/>
                </a:ext>
              </a:extLst>
            </p:cNvPr>
            <p:cNvSpPr txBox="1"/>
            <p:nvPr/>
          </p:nvSpPr>
          <p:spPr>
            <a:xfrm>
              <a:off x="1313249" y="2012928"/>
              <a:ext cx="1755474" cy="276999"/>
            </a:xfrm>
            <a:prstGeom prst="rect">
              <a:avLst/>
            </a:prstGeom>
            <a:noFill/>
          </p:spPr>
          <p:txBody>
            <a:bodyPr wrap="square" rtlCol="0">
              <a:spAutoFit/>
            </a:bodyPr>
            <a:lstStyle/>
            <a:p>
              <a:pPr algn="r"/>
              <a:r>
                <a:rPr lang="en-US" altLang="ko-KR" sz="1200" dirty="0">
                  <a:cs typeface="Arial" pitchFamily="34" charset="0"/>
                </a:rPr>
                <a:t>Account Type – current or saving</a:t>
              </a:r>
            </a:p>
          </p:txBody>
        </p:sp>
        <p:sp>
          <p:nvSpPr>
            <p:cNvPr id="36" name="TextBox 35">
              <a:extLst>
                <a:ext uri="{FF2B5EF4-FFF2-40B4-BE49-F238E27FC236}">
                  <a16:creationId xmlns:a16="http://schemas.microsoft.com/office/drawing/2014/main" id="{2519C89A-A65B-4331-8293-65051847099F}"/>
                </a:ext>
              </a:extLst>
            </p:cNvPr>
            <p:cNvSpPr txBox="1"/>
            <p:nvPr/>
          </p:nvSpPr>
          <p:spPr>
            <a:xfrm>
              <a:off x="1696746" y="1788479"/>
              <a:ext cx="1349041" cy="276999"/>
            </a:xfrm>
            <a:prstGeom prst="rect">
              <a:avLst/>
            </a:prstGeom>
            <a:noFill/>
          </p:spPr>
          <p:txBody>
            <a:bodyPr wrap="square" lIns="108000" rIns="108000" rtlCol="0">
              <a:spAutoFit/>
            </a:bodyPr>
            <a:lstStyle/>
            <a:p>
              <a:pPr algn="r"/>
              <a:r>
                <a:rPr lang="en-US" altLang="ko-KR" sz="1200" b="1" dirty="0">
                  <a:cs typeface="Arial" pitchFamily="34" charset="0"/>
                </a:rPr>
                <a:t>Account type</a:t>
              </a:r>
              <a:endParaRPr lang="ko-KR" altLang="en-US" sz="1200" b="1" dirty="0">
                <a:cs typeface="Arial" pitchFamily="34" charset="0"/>
              </a:endParaRPr>
            </a:p>
          </p:txBody>
        </p:sp>
      </p:grpSp>
      <p:grpSp>
        <p:nvGrpSpPr>
          <p:cNvPr id="37" name="Group 36">
            <a:extLst>
              <a:ext uri="{FF2B5EF4-FFF2-40B4-BE49-F238E27FC236}">
                <a16:creationId xmlns:a16="http://schemas.microsoft.com/office/drawing/2014/main" id="{BB495A3E-682C-4DD5-9EC0-921C69768E9C}"/>
              </a:ext>
            </a:extLst>
          </p:cNvPr>
          <p:cNvGrpSpPr/>
          <p:nvPr/>
        </p:nvGrpSpPr>
        <p:grpSpPr>
          <a:xfrm>
            <a:off x="799654" y="2915153"/>
            <a:ext cx="2255921" cy="615476"/>
            <a:chOff x="1532547" y="1583840"/>
            <a:chExt cx="1566729" cy="615476"/>
          </a:xfrm>
        </p:grpSpPr>
        <p:sp>
          <p:nvSpPr>
            <p:cNvPr id="38" name="TextBox 37">
              <a:extLst>
                <a:ext uri="{FF2B5EF4-FFF2-40B4-BE49-F238E27FC236}">
                  <a16:creationId xmlns:a16="http://schemas.microsoft.com/office/drawing/2014/main" id="{C20187C8-9202-459F-AF32-19CFD88EB569}"/>
                </a:ext>
              </a:extLst>
            </p:cNvPr>
            <p:cNvSpPr txBox="1"/>
            <p:nvPr/>
          </p:nvSpPr>
          <p:spPr>
            <a:xfrm>
              <a:off x="1532547" y="1922317"/>
              <a:ext cx="1566729" cy="276999"/>
            </a:xfrm>
            <a:prstGeom prst="rect">
              <a:avLst/>
            </a:prstGeom>
            <a:noFill/>
          </p:spPr>
          <p:txBody>
            <a:bodyPr wrap="square" rtlCol="0">
              <a:spAutoFit/>
            </a:bodyPr>
            <a:lstStyle/>
            <a:p>
              <a:pPr algn="r"/>
              <a:r>
                <a:rPr lang="en-US" altLang="ko-KR" sz="1200" dirty="0">
                  <a:cs typeface="Arial" pitchFamily="34" charset="0"/>
                </a:rPr>
                <a:t>Gender of customer </a:t>
              </a:r>
            </a:p>
          </p:txBody>
        </p:sp>
        <p:sp>
          <p:nvSpPr>
            <p:cNvPr id="39" name="TextBox 38">
              <a:extLst>
                <a:ext uri="{FF2B5EF4-FFF2-40B4-BE49-F238E27FC236}">
                  <a16:creationId xmlns:a16="http://schemas.microsoft.com/office/drawing/2014/main" id="{2CC357F5-C8F0-4CD2-9E5C-9F1FCA06E497}"/>
                </a:ext>
              </a:extLst>
            </p:cNvPr>
            <p:cNvSpPr txBox="1"/>
            <p:nvPr/>
          </p:nvSpPr>
          <p:spPr>
            <a:xfrm>
              <a:off x="1716040" y="1583840"/>
              <a:ext cx="1349041" cy="276999"/>
            </a:xfrm>
            <a:prstGeom prst="rect">
              <a:avLst/>
            </a:prstGeom>
            <a:noFill/>
          </p:spPr>
          <p:txBody>
            <a:bodyPr wrap="square" lIns="108000" rIns="108000" rtlCol="0">
              <a:spAutoFit/>
            </a:bodyPr>
            <a:lstStyle/>
            <a:p>
              <a:pPr algn="r"/>
              <a:r>
                <a:rPr lang="en-US" altLang="ko-KR" sz="1200" b="1" dirty="0">
                  <a:cs typeface="Arial" pitchFamily="34" charset="0"/>
                </a:rPr>
                <a:t>gender</a:t>
              </a:r>
              <a:endParaRPr lang="ko-KR" altLang="en-US" sz="1200" b="1" dirty="0">
                <a:cs typeface="Arial" pitchFamily="34" charset="0"/>
              </a:endParaRPr>
            </a:p>
          </p:txBody>
        </p:sp>
      </p:grpSp>
      <p:grpSp>
        <p:nvGrpSpPr>
          <p:cNvPr id="40" name="Group 39">
            <a:extLst>
              <a:ext uri="{FF2B5EF4-FFF2-40B4-BE49-F238E27FC236}">
                <a16:creationId xmlns:a16="http://schemas.microsoft.com/office/drawing/2014/main" id="{A40F6DEA-A8E4-4FB1-B4E4-C7A3FFC8BEFD}"/>
              </a:ext>
            </a:extLst>
          </p:cNvPr>
          <p:cNvGrpSpPr/>
          <p:nvPr/>
        </p:nvGrpSpPr>
        <p:grpSpPr>
          <a:xfrm>
            <a:off x="5544409" y="5431902"/>
            <a:ext cx="1248503" cy="461666"/>
            <a:chOff x="902112" y="1972487"/>
            <a:chExt cx="2901094" cy="250349"/>
          </a:xfrm>
        </p:grpSpPr>
        <p:sp>
          <p:nvSpPr>
            <p:cNvPr id="41" name="TextBox 40">
              <a:extLst>
                <a:ext uri="{FF2B5EF4-FFF2-40B4-BE49-F238E27FC236}">
                  <a16:creationId xmlns:a16="http://schemas.microsoft.com/office/drawing/2014/main" id="{9E70B600-5857-4B35-BEDA-5D8D0031AE32}"/>
                </a:ext>
              </a:extLst>
            </p:cNvPr>
            <p:cNvSpPr txBox="1"/>
            <p:nvPr/>
          </p:nvSpPr>
          <p:spPr>
            <a:xfrm>
              <a:off x="1364067" y="2012928"/>
              <a:ext cx="2439139" cy="150209"/>
            </a:xfrm>
            <a:prstGeom prst="rect">
              <a:avLst/>
            </a:prstGeom>
            <a:noFill/>
          </p:spPr>
          <p:txBody>
            <a:bodyPr wrap="square" rtlCol="0">
              <a:spAutoFit/>
            </a:bodyPr>
            <a:lstStyle/>
            <a:p>
              <a:pPr algn="r"/>
              <a:r>
                <a:rPr lang="en-US" altLang="ko-KR" sz="1200" dirty="0">
                  <a:solidFill>
                    <a:schemeClr val="bg1"/>
                  </a:solidFill>
                  <a:cs typeface="Arial" pitchFamily="34" charset="0"/>
                </a:rPr>
                <a:t> </a:t>
              </a:r>
            </a:p>
          </p:txBody>
        </p:sp>
        <p:sp>
          <p:nvSpPr>
            <p:cNvPr id="42" name="TextBox 41">
              <a:extLst>
                <a:ext uri="{FF2B5EF4-FFF2-40B4-BE49-F238E27FC236}">
                  <a16:creationId xmlns:a16="http://schemas.microsoft.com/office/drawing/2014/main" id="{098A2FB8-7D52-415A-8C44-B1D026292EE1}"/>
                </a:ext>
              </a:extLst>
            </p:cNvPr>
            <p:cNvSpPr txBox="1"/>
            <p:nvPr/>
          </p:nvSpPr>
          <p:spPr>
            <a:xfrm>
              <a:off x="902112" y="1972487"/>
              <a:ext cx="2601138" cy="250349"/>
            </a:xfrm>
            <a:prstGeom prst="rect">
              <a:avLst/>
            </a:prstGeom>
            <a:noFill/>
          </p:spPr>
          <p:txBody>
            <a:bodyPr wrap="square" lIns="108000" rIns="108000" rtlCol="0">
              <a:spAutoFit/>
            </a:bodyPr>
            <a:lstStyle/>
            <a:p>
              <a:pPr algn="r"/>
              <a:r>
                <a:rPr lang="en-US" altLang="ko-KR" sz="1200" b="1" dirty="0">
                  <a:cs typeface="Arial" pitchFamily="34" charset="0"/>
                </a:rPr>
                <a:t>Credit card spend </a:t>
              </a:r>
              <a:endParaRPr lang="ko-KR" altLang="en-US" sz="1200" b="1" dirty="0">
                <a:cs typeface="Arial" pitchFamily="34" charset="0"/>
              </a:endParaRPr>
            </a:p>
          </p:txBody>
        </p:sp>
      </p:grpSp>
      <p:grpSp>
        <p:nvGrpSpPr>
          <p:cNvPr id="43" name="Group 42">
            <a:extLst>
              <a:ext uri="{FF2B5EF4-FFF2-40B4-BE49-F238E27FC236}">
                <a16:creationId xmlns:a16="http://schemas.microsoft.com/office/drawing/2014/main" id="{DFF9492F-DBC6-4806-A396-C5256C222B40}"/>
              </a:ext>
            </a:extLst>
          </p:cNvPr>
          <p:cNvGrpSpPr/>
          <p:nvPr/>
        </p:nvGrpSpPr>
        <p:grpSpPr>
          <a:xfrm>
            <a:off x="7263634" y="5124735"/>
            <a:ext cx="3419183" cy="765246"/>
            <a:chOff x="997715" y="1766707"/>
            <a:chExt cx="2807407" cy="765246"/>
          </a:xfrm>
        </p:grpSpPr>
        <p:sp>
          <p:nvSpPr>
            <p:cNvPr id="44" name="TextBox 43">
              <a:extLst>
                <a:ext uri="{FF2B5EF4-FFF2-40B4-BE49-F238E27FC236}">
                  <a16:creationId xmlns:a16="http://schemas.microsoft.com/office/drawing/2014/main" id="{01908482-1257-4572-AFF6-8A1399AE789B}"/>
                </a:ext>
              </a:extLst>
            </p:cNvPr>
            <p:cNvSpPr txBox="1"/>
            <p:nvPr/>
          </p:nvSpPr>
          <p:spPr>
            <a:xfrm>
              <a:off x="997715" y="2254954"/>
              <a:ext cx="2439140"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45" name="TextBox 44">
              <a:extLst>
                <a:ext uri="{FF2B5EF4-FFF2-40B4-BE49-F238E27FC236}">
                  <a16:creationId xmlns:a16="http://schemas.microsoft.com/office/drawing/2014/main" id="{D55AA794-21D2-4876-B363-F1FD20DF1FF9}"/>
                </a:ext>
              </a:extLst>
            </p:cNvPr>
            <p:cNvSpPr txBox="1"/>
            <p:nvPr/>
          </p:nvSpPr>
          <p:spPr>
            <a:xfrm>
              <a:off x="1353016" y="1766707"/>
              <a:ext cx="2452106" cy="276999"/>
            </a:xfrm>
            <a:prstGeom prst="rect">
              <a:avLst/>
            </a:prstGeom>
            <a:noFill/>
          </p:spPr>
          <p:txBody>
            <a:bodyPr wrap="square" lIns="108000" rIns="108000" rtlCol="0">
              <a:spAutoFit/>
            </a:bodyPr>
            <a:lstStyle/>
            <a:p>
              <a:endParaRPr lang="ko-KR" altLang="en-US" sz="1200" b="1" dirty="0">
                <a:cs typeface="Arial" pitchFamily="34" charset="0"/>
              </a:endParaRPr>
            </a:p>
          </p:txBody>
        </p:sp>
      </p:grpSp>
      <p:sp>
        <p:nvSpPr>
          <p:cNvPr id="46" name="Rectangle 9">
            <a:extLst>
              <a:ext uri="{FF2B5EF4-FFF2-40B4-BE49-F238E27FC236}">
                <a16:creationId xmlns:a16="http://schemas.microsoft.com/office/drawing/2014/main" id="{2F5A9ADF-8A98-4C12-AA1F-7F1432B59C24}"/>
              </a:ext>
            </a:extLst>
          </p:cNvPr>
          <p:cNvSpPr/>
          <p:nvPr/>
        </p:nvSpPr>
        <p:spPr>
          <a:xfrm>
            <a:off x="4726010" y="2820168"/>
            <a:ext cx="467728" cy="46696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7" name="Round Same Side Corner Rectangle 11">
            <a:extLst>
              <a:ext uri="{FF2B5EF4-FFF2-40B4-BE49-F238E27FC236}">
                <a16:creationId xmlns:a16="http://schemas.microsoft.com/office/drawing/2014/main" id="{A6A4B021-C4F0-4666-A112-B19B2CB24D5E}"/>
              </a:ext>
            </a:extLst>
          </p:cNvPr>
          <p:cNvSpPr>
            <a:spLocks noChangeAspect="1"/>
          </p:cNvSpPr>
          <p:nvPr/>
        </p:nvSpPr>
        <p:spPr>
          <a:xfrm rot="9900000">
            <a:off x="7097606" y="3110916"/>
            <a:ext cx="498196" cy="423122"/>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8" name="Rounded Rectangle 27">
            <a:extLst>
              <a:ext uri="{FF2B5EF4-FFF2-40B4-BE49-F238E27FC236}">
                <a16:creationId xmlns:a16="http://schemas.microsoft.com/office/drawing/2014/main" id="{4FDE8370-26CF-456B-95DF-3CCD8D910D3F}"/>
              </a:ext>
            </a:extLst>
          </p:cNvPr>
          <p:cNvSpPr/>
          <p:nvPr/>
        </p:nvSpPr>
        <p:spPr>
          <a:xfrm>
            <a:off x="5842941" y="2027867"/>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9" name="Rounded Rectangle 7">
            <a:extLst>
              <a:ext uri="{FF2B5EF4-FFF2-40B4-BE49-F238E27FC236}">
                <a16:creationId xmlns:a16="http://schemas.microsoft.com/office/drawing/2014/main" id="{4CB08445-5C86-437E-B38D-484A3545076B}"/>
              </a:ext>
            </a:extLst>
          </p:cNvPr>
          <p:cNvSpPr/>
          <p:nvPr/>
        </p:nvSpPr>
        <p:spPr>
          <a:xfrm>
            <a:off x="8671509" y="3519166"/>
            <a:ext cx="352176" cy="30392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0" name="Rectangle 16">
            <a:extLst>
              <a:ext uri="{FF2B5EF4-FFF2-40B4-BE49-F238E27FC236}">
                <a16:creationId xmlns:a16="http://schemas.microsoft.com/office/drawing/2014/main" id="{D87287B4-4940-4D78-90F8-9B5BA83B569F}"/>
              </a:ext>
            </a:extLst>
          </p:cNvPr>
          <p:cNvSpPr/>
          <p:nvPr/>
        </p:nvSpPr>
        <p:spPr>
          <a:xfrm>
            <a:off x="8479356" y="2554523"/>
            <a:ext cx="394118" cy="300049"/>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1" name="Block Arc 10">
            <a:extLst>
              <a:ext uri="{FF2B5EF4-FFF2-40B4-BE49-F238E27FC236}">
                <a16:creationId xmlns:a16="http://schemas.microsoft.com/office/drawing/2014/main" id="{E9AA63CD-4C96-486F-A994-356DE4E15653}"/>
              </a:ext>
            </a:extLst>
          </p:cNvPr>
          <p:cNvSpPr/>
          <p:nvPr/>
        </p:nvSpPr>
        <p:spPr>
          <a:xfrm>
            <a:off x="7937772" y="4458289"/>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2" name="Round Same Side Corner Rectangle 36">
            <a:extLst>
              <a:ext uri="{FF2B5EF4-FFF2-40B4-BE49-F238E27FC236}">
                <a16:creationId xmlns:a16="http://schemas.microsoft.com/office/drawing/2014/main" id="{1FC4F753-A059-452B-9040-8DC1E83603B3}"/>
              </a:ext>
            </a:extLst>
          </p:cNvPr>
          <p:cNvSpPr>
            <a:spLocks noChangeAspect="1"/>
          </p:cNvSpPr>
          <p:nvPr/>
        </p:nvSpPr>
        <p:spPr>
          <a:xfrm>
            <a:off x="4162104" y="1582294"/>
            <a:ext cx="381905" cy="301940"/>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3" name="Oval 21">
            <a:extLst>
              <a:ext uri="{FF2B5EF4-FFF2-40B4-BE49-F238E27FC236}">
                <a16:creationId xmlns:a16="http://schemas.microsoft.com/office/drawing/2014/main" id="{55D334A8-61DC-44AA-9129-C6EE0D26070A}"/>
              </a:ext>
            </a:extLst>
          </p:cNvPr>
          <p:cNvSpPr>
            <a:spLocks noChangeAspect="1"/>
          </p:cNvSpPr>
          <p:nvPr/>
        </p:nvSpPr>
        <p:spPr>
          <a:xfrm>
            <a:off x="3288584" y="2101399"/>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4" name="Parallelogram 15">
            <a:extLst>
              <a:ext uri="{FF2B5EF4-FFF2-40B4-BE49-F238E27FC236}">
                <a16:creationId xmlns:a16="http://schemas.microsoft.com/office/drawing/2014/main" id="{7A9FBE9D-EE5A-4F1B-8EDD-3D011F43183E}"/>
              </a:ext>
            </a:extLst>
          </p:cNvPr>
          <p:cNvSpPr/>
          <p:nvPr/>
        </p:nvSpPr>
        <p:spPr>
          <a:xfrm flipH="1">
            <a:off x="3686305" y="4207561"/>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Oval 54">
            <a:extLst>
              <a:ext uri="{FF2B5EF4-FFF2-40B4-BE49-F238E27FC236}">
                <a16:creationId xmlns:a16="http://schemas.microsoft.com/office/drawing/2014/main" id="{0A7EB746-4853-4591-8184-EA5413942833}"/>
              </a:ext>
            </a:extLst>
          </p:cNvPr>
          <p:cNvSpPr/>
          <p:nvPr/>
        </p:nvSpPr>
        <p:spPr>
          <a:xfrm>
            <a:off x="4490135" y="4341343"/>
            <a:ext cx="791773" cy="791773"/>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56" name="Straight Connector 55">
            <a:extLst>
              <a:ext uri="{FF2B5EF4-FFF2-40B4-BE49-F238E27FC236}">
                <a16:creationId xmlns:a16="http://schemas.microsoft.com/office/drawing/2014/main" id="{44F08153-BDBB-47E3-A2CA-F3BE128F3FAB}"/>
              </a:ext>
            </a:extLst>
          </p:cNvPr>
          <p:cNvCxnSpPr>
            <a:stCxn id="4" idx="4"/>
            <a:endCxn id="55" idx="0"/>
          </p:cNvCxnSpPr>
          <p:nvPr/>
        </p:nvCxnSpPr>
        <p:spPr>
          <a:xfrm flipH="1">
            <a:off x="4886022" y="3735944"/>
            <a:ext cx="11553" cy="605399"/>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7746124" y="1777537"/>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63">
            <a:extLst>
              <a:ext uri="{FF2B5EF4-FFF2-40B4-BE49-F238E27FC236}">
                <a16:creationId xmlns:a16="http://schemas.microsoft.com/office/drawing/2014/main" id="{F2BA2C2F-7AD8-435A-A232-C65671A780CD}"/>
              </a:ext>
            </a:extLst>
          </p:cNvPr>
          <p:cNvSpPr/>
          <p:nvPr/>
        </p:nvSpPr>
        <p:spPr>
          <a:xfrm flipH="1">
            <a:off x="8244920" y="2319810"/>
            <a:ext cx="791773" cy="802029"/>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65" name="Straight Connector 64">
            <a:extLst>
              <a:ext uri="{FF2B5EF4-FFF2-40B4-BE49-F238E27FC236}">
                <a16:creationId xmlns:a16="http://schemas.microsoft.com/office/drawing/2014/main" id="{2D918052-4355-40A1-817F-1CB9B8E6FA95}"/>
              </a:ext>
            </a:extLst>
          </p:cNvPr>
          <p:cNvCxnSpPr>
            <a:stCxn id="12" idx="1"/>
            <a:endCxn id="64" idx="6"/>
          </p:cNvCxnSpPr>
          <p:nvPr/>
        </p:nvCxnSpPr>
        <p:spPr>
          <a:xfrm flipV="1">
            <a:off x="7696361" y="2720825"/>
            <a:ext cx="548559" cy="188122"/>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6A657F6B-189B-46D2-8BF4-9BC6C3EE4588}"/>
              </a:ext>
            </a:extLst>
          </p:cNvPr>
          <p:cNvGrpSpPr/>
          <p:nvPr/>
        </p:nvGrpSpPr>
        <p:grpSpPr>
          <a:xfrm>
            <a:off x="7991468" y="4540506"/>
            <a:ext cx="2939606" cy="976324"/>
            <a:chOff x="1065082" y="1789656"/>
            <a:chExt cx="2003641" cy="976324"/>
          </a:xfrm>
        </p:grpSpPr>
        <p:sp>
          <p:nvSpPr>
            <p:cNvPr id="68" name="TextBox 67">
              <a:extLst>
                <a:ext uri="{FF2B5EF4-FFF2-40B4-BE49-F238E27FC236}">
                  <a16:creationId xmlns:a16="http://schemas.microsoft.com/office/drawing/2014/main" id="{D41B20FE-77BD-4B32-9B0E-C6521EF3A407}"/>
                </a:ext>
              </a:extLst>
            </p:cNvPr>
            <p:cNvSpPr txBox="1"/>
            <p:nvPr/>
          </p:nvSpPr>
          <p:spPr>
            <a:xfrm>
              <a:off x="1065082" y="2488981"/>
              <a:ext cx="1809063" cy="276999"/>
            </a:xfrm>
            <a:prstGeom prst="rect">
              <a:avLst/>
            </a:prstGeom>
            <a:noFill/>
          </p:spPr>
          <p:txBody>
            <a:bodyPr wrap="square" rtlCol="0">
              <a:spAutoFit/>
            </a:bodyPr>
            <a:lstStyle/>
            <a:p>
              <a:r>
                <a:rPr lang="en-US" altLang="ko-KR" sz="1200" dirty="0">
                  <a:solidFill>
                    <a:schemeClr val="accent5">
                      <a:lumMod val="20000"/>
                      <a:lumOff val="80000"/>
                    </a:schemeClr>
                  </a:solidFill>
                  <a:cs typeface="Arial" pitchFamily="34" charset="0"/>
                </a:rPr>
                <a:t>Number of credit card transactions </a:t>
              </a:r>
            </a:p>
          </p:txBody>
        </p:sp>
        <p:sp>
          <p:nvSpPr>
            <p:cNvPr id="69" name="TextBox 68">
              <a:extLst>
                <a:ext uri="{FF2B5EF4-FFF2-40B4-BE49-F238E27FC236}">
                  <a16:creationId xmlns:a16="http://schemas.microsoft.com/office/drawing/2014/main" id="{B73CEA89-9C4A-429E-B1F2-0D2A80963C25}"/>
                </a:ext>
              </a:extLst>
            </p:cNvPr>
            <p:cNvSpPr txBox="1"/>
            <p:nvPr/>
          </p:nvSpPr>
          <p:spPr>
            <a:xfrm>
              <a:off x="1719682" y="1789656"/>
              <a:ext cx="1349041" cy="276999"/>
            </a:xfrm>
            <a:prstGeom prst="rect">
              <a:avLst/>
            </a:prstGeom>
            <a:noFill/>
          </p:spPr>
          <p:txBody>
            <a:bodyPr wrap="square" lIns="108000" rIns="108000" rtlCol="0">
              <a:spAutoFit/>
            </a:bodyPr>
            <a:lstStyle/>
            <a:p>
              <a:endParaRPr lang="ko-KR" altLang="en-US" sz="1200" b="1" dirty="0">
                <a:solidFill>
                  <a:schemeClr val="bg1"/>
                </a:solidFill>
                <a:cs typeface="Arial" pitchFamily="34" charset="0"/>
              </a:endParaRPr>
            </a:p>
          </p:txBody>
        </p:sp>
      </p:grpSp>
      <p:sp>
        <p:nvSpPr>
          <p:cNvPr id="70" name="Round Same Side Corner Rectangle 8">
            <a:extLst>
              <a:ext uri="{FF2B5EF4-FFF2-40B4-BE49-F238E27FC236}">
                <a16:creationId xmlns:a16="http://schemas.microsoft.com/office/drawing/2014/main" id="{DB67113F-D303-42DA-95BD-610BBED8BE92}"/>
              </a:ext>
            </a:extLst>
          </p:cNvPr>
          <p:cNvSpPr/>
          <p:nvPr/>
        </p:nvSpPr>
        <p:spPr>
          <a:xfrm>
            <a:off x="3293982" y="3169420"/>
            <a:ext cx="128637" cy="23761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Round Same Side Corner Rectangle 20">
            <a:extLst>
              <a:ext uri="{FF2B5EF4-FFF2-40B4-BE49-F238E27FC236}">
                <a16:creationId xmlns:a16="http://schemas.microsoft.com/office/drawing/2014/main" id="{64493E6A-B33B-4279-A44A-DC445D86772A}"/>
              </a:ext>
            </a:extLst>
          </p:cNvPr>
          <p:cNvSpPr/>
          <p:nvPr/>
        </p:nvSpPr>
        <p:spPr>
          <a:xfrm rot="10800000">
            <a:off x="3483165" y="3186007"/>
            <a:ext cx="160289" cy="23980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2" name="Heart 38">
            <a:extLst>
              <a:ext uri="{FF2B5EF4-FFF2-40B4-BE49-F238E27FC236}">
                <a16:creationId xmlns:a16="http://schemas.microsoft.com/office/drawing/2014/main" id="{07191768-391A-445C-9738-68FC969D5D3B}"/>
              </a:ext>
            </a:extLst>
          </p:cNvPr>
          <p:cNvSpPr/>
          <p:nvPr/>
        </p:nvSpPr>
        <p:spPr>
          <a:xfrm>
            <a:off x="4708444" y="4608637"/>
            <a:ext cx="372697" cy="320607"/>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Oval 76">
            <a:extLst>
              <a:ext uri="{FF2B5EF4-FFF2-40B4-BE49-F238E27FC236}">
                <a16:creationId xmlns:a16="http://schemas.microsoft.com/office/drawing/2014/main" id="{0A7EB746-4853-4591-8184-EA5413942833}"/>
              </a:ext>
            </a:extLst>
          </p:cNvPr>
          <p:cNvSpPr/>
          <p:nvPr/>
        </p:nvSpPr>
        <p:spPr>
          <a:xfrm>
            <a:off x="3584808" y="4026798"/>
            <a:ext cx="686435" cy="762160"/>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78" name="Straight Connector 77">
            <a:extLst>
              <a:ext uri="{FF2B5EF4-FFF2-40B4-BE49-F238E27FC236}">
                <a16:creationId xmlns:a16="http://schemas.microsoft.com/office/drawing/2014/main" id="{44F08153-BDBB-47E3-A2CA-F3BE128F3FAB}"/>
              </a:ext>
            </a:extLst>
          </p:cNvPr>
          <p:cNvCxnSpPr>
            <a:stCxn id="4" idx="3"/>
          </p:cNvCxnSpPr>
          <p:nvPr/>
        </p:nvCxnSpPr>
        <p:spPr>
          <a:xfrm flipH="1">
            <a:off x="4098573" y="3559999"/>
            <a:ext cx="374232" cy="419895"/>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A40F6DEA-A8E4-4FB1-B4E4-C7A3FFC8BEFD}"/>
              </a:ext>
            </a:extLst>
          </p:cNvPr>
          <p:cNvGrpSpPr/>
          <p:nvPr/>
        </p:nvGrpSpPr>
        <p:grpSpPr>
          <a:xfrm>
            <a:off x="565479" y="4234830"/>
            <a:ext cx="2986457" cy="523220"/>
            <a:chOff x="1353016" y="1766707"/>
            <a:chExt cx="2452106" cy="523220"/>
          </a:xfrm>
        </p:grpSpPr>
        <p:sp>
          <p:nvSpPr>
            <p:cNvPr id="82" name="TextBox 81">
              <a:extLst>
                <a:ext uri="{FF2B5EF4-FFF2-40B4-BE49-F238E27FC236}">
                  <a16:creationId xmlns:a16="http://schemas.microsoft.com/office/drawing/2014/main" id="{9E70B600-5857-4B35-BEDA-5D8D0031AE32}"/>
                </a:ext>
              </a:extLst>
            </p:cNvPr>
            <p:cNvSpPr txBox="1"/>
            <p:nvPr/>
          </p:nvSpPr>
          <p:spPr>
            <a:xfrm>
              <a:off x="1364066" y="2012928"/>
              <a:ext cx="2439140" cy="276999"/>
            </a:xfrm>
            <a:prstGeom prst="rect">
              <a:avLst/>
            </a:prstGeom>
            <a:noFill/>
          </p:spPr>
          <p:txBody>
            <a:bodyPr wrap="square" rtlCol="0">
              <a:spAutoFit/>
            </a:bodyPr>
            <a:lstStyle/>
            <a:p>
              <a:pPr algn="r"/>
              <a:r>
                <a:rPr lang="en-US" altLang="ko-KR" sz="1200" dirty="0">
                  <a:cs typeface="Arial" pitchFamily="34" charset="0"/>
                </a:rPr>
                <a:t>Age of customer</a:t>
              </a:r>
            </a:p>
          </p:txBody>
        </p:sp>
        <p:sp>
          <p:nvSpPr>
            <p:cNvPr id="83" name="TextBox 82">
              <a:extLst>
                <a:ext uri="{FF2B5EF4-FFF2-40B4-BE49-F238E27FC236}">
                  <a16:creationId xmlns:a16="http://schemas.microsoft.com/office/drawing/2014/main" id="{098A2FB8-7D52-415A-8C44-B1D026292EE1}"/>
                </a:ext>
              </a:extLst>
            </p:cNvPr>
            <p:cNvSpPr txBox="1"/>
            <p:nvPr/>
          </p:nvSpPr>
          <p:spPr>
            <a:xfrm>
              <a:off x="1353016" y="1766707"/>
              <a:ext cx="2452106" cy="276999"/>
            </a:xfrm>
            <a:prstGeom prst="rect">
              <a:avLst/>
            </a:prstGeom>
            <a:noFill/>
          </p:spPr>
          <p:txBody>
            <a:bodyPr wrap="square" lIns="108000" rIns="108000" rtlCol="0">
              <a:spAutoFit/>
            </a:bodyPr>
            <a:lstStyle/>
            <a:p>
              <a:pPr algn="r"/>
              <a:r>
                <a:rPr lang="en-US" altLang="ko-KR" sz="1200" b="1" dirty="0">
                  <a:cs typeface="Arial" pitchFamily="34" charset="0"/>
                </a:rPr>
                <a:t>age</a:t>
              </a:r>
              <a:endParaRPr lang="ko-KR" altLang="en-US" sz="1200" b="1" dirty="0">
                <a:cs typeface="Arial" pitchFamily="34" charset="0"/>
              </a:endParaRPr>
            </a:p>
          </p:txBody>
        </p:sp>
      </p:grpSp>
      <p:sp>
        <p:nvSpPr>
          <p:cNvPr id="84" name="Block Arc 11">
            <a:extLst>
              <a:ext uri="{FF2B5EF4-FFF2-40B4-BE49-F238E27FC236}">
                <a16:creationId xmlns:a16="http://schemas.microsoft.com/office/drawing/2014/main" id="{6237B46C-EE2F-45F5-A452-AEF5853F7D2C}"/>
              </a:ext>
            </a:extLst>
          </p:cNvPr>
          <p:cNvSpPr/>
          <p:nvPr/>
        </p:nvSpPr>
        <p:spPr>
          <a:xfrm rot="10800000">
            <a:off x="6658671" y="4689949"/>
            <a:ext cx="320105" cy="312043"/>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85" name="Group 84">
            <a:extLst>
              <a:ext uri="{FF2B5EF4-FFF2-40B4-BE49-F238E27FC236}">
                <a16:creationId xmlns:a16="http://schemas.microsoft.com/office/drawing/2014/main" id="{A40F6DEA-A8E4-4FB1-B4E4-C7A3FFC8BEFD}"/>
              </a:ext>
            </a:extLst>
          </p:cNvPr>
          <p:cNvGrpSpPr/>
          <p:nvPr/>
        </p:nvGrpSpPr>
        <p:grpSpPr>
          <a:xfrm>
            <a:off x="2525680" y="5049788"/>
            <a:ext cx="3014426" cy="518957"/>
            <a:chOff x="1361425" y="1508002"/>
            <a:chExt cx="2475070" cy="518957"/>
          </a:xfrm>
        </p:grpSpPr>
        <p:sp>
          <p:nvSpPr>
            <p:cNvPr id="86" name="TextBox 85">
              <a:extLst>
                <a:ext uri="{FF2B5EF4-FFF2-40B4-BE49-F238E27FC236}">
                  <a16:creationId xmlns:a16="http://schemas.microsoft.com/office/drawing/2014/main" id="{9E70B600-5857-4B35-BEDA-5D8D0031AE32}"/>
                </a:ext>
              </a:extLst>
            </p:cNvPr>
            <p:cNvSpPr txBox="1"/>
            <p:nvPr/>
          </p:nvSpPr>
          <p:spPr>
            <a:xfrm>
              <a:off x="1361425" y="1749960"/>
              <a:ext cx="2439140" cy="276999"/>
            </a:xfrm>
            <a:prstGeom prst="rect">
              <a:avLst/>
            </a:prstGeom>
            <a:noFill/>
          </p:spPr>
          <p:txBody>
            <a:bodyPr wrap="square" rtlCol="0">
              <a:spAutoFit/>
            </a:bodyPr>
            <a:lstStyle/>
            <a:p>
              <a:pPr algn="r"/>
              <a:r>
                <a:rPr lang="en-US" altLang="ko-KR" sz="1200" dirty="0">
                  <a:cs typeface="Arial" pitchFamily="34" charset="0"/>
                </a:rPr>
                <a:t>Code assigned to region of residence </a:t>
              </a:r>
            </a:p>
          </p:txBody>
        </p:sp>
        <p:sp>
          <p:nvSpPr>
            <p:cNvPr id="87" name="TextBox 86">
              <a:extLst>
                <a:ext uri="{FF2B5EF4-FFF2-40B4-BE49-F238E27FC236}">
                  <a16:creationId xmlns:a16="http://schemas.microsoft.com/office/drawing/2014/main" id="{098A2FB8-7D52-415A-8C44-B1D026292EE1}"/>
                </a:ext>
              </a:extLst>
            </p:cNvPr>
            <p:cNvSpPr txBox="1"/>
            <p:nvPr/>
          </p:nvSpPr>
          <p:spPr>
            <a:xfrm>
              <a:off x="1384389" y="1508002"/>
              <a:ext cx="2452106" cy="276999"/>
            </a:xfrm>
            <a:prstGeom prst="rect">
              <a:avLst/>
            </a:prstGeom>
            <a:noFill/>
          </p:spPr>
          <p:txBody>
            <a:bodyPr wrap="square" lIns="108000" rIns="108000" rtlCol="0">
              <a:spAutoFit/>
            </a:bodyPr>
            <a:lstStyle/>
            <a:p>
              <a:pPr algn="ctr"/>
              <a:r>
                <a:rPr lang="en-US" altLang="ko-KR" sz="1200" b="1" dirty="0" err="1">
                  <a:cs typeface="Arial" pitchFamily="34" charset="0"/>
                </a:rPr>
                <a:t>region_code</a:t>
              </a:r>
              <a:endParaRPr lang="ko-KR" altLang="en-US" sz="1200" b="1" dirty="0">
                <a:cs typeface="Arial" pitchFamily="34" charset="0"/>
              </a:endParaRPr>
            </a:p>
          </p:txBody>
        </p:sp>
      </p:grpSp>
      <p:sp>
        <p:nvSpPr>
          <p:cNvPr id="59" name="Oval 58">
            <a:extLst>
              <a:ext uri="{FF2B5EF4-FFF2-40B4-BE49-F238E27FC236}">
                <a16:creationId xmlns:a16="http://schemas.microsoft.com/office/drawing/2014/main" id="{C25A20F8-EABB-EE58-F092-CED6D6E6E92E}"/>
              </a:ext>
            </a:extLst>
          </p:cNvPr>
          <p:cNvSpPr/>
          <p:nvPr/>
        </p:nvSpPr>
        <p:spPr>
          <a:xfrm>
            <a:off x="6445649" y="4579579"/>
            <a:ext cx="686435" cy="519111"/>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61" name="Straight Connector 60">
            <a:extLst>
              <a:ext uri="{FF2B5EF4-FFF2-40B4-BE49-F238E27FC236}">
                <a16:creationId xmlns:a16="http://schemas.microsoft.com/office/drawing/2014/main" id="{A5B71B59-A3AE-79AA-294F-A768D4C19D9A}"/>
              </a:ext>
            </a:extLst>
          </p:cNvPr>
          <p:cNvCxnSpPr/>
          <p:nvPr/>
        </p:nvCxnSpPr>
        <p:spPr>
          <a:xfrm flipH="1">
            <a:off x="6839494" y="3864946"/>
            <a:ext cx="83682" cy="630589"/>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11D97FF5-B8B7-84C7-C0FA-05094C9C49C6}"/>
              </a:ext>
            </a:extLst>
          </p:cNvPr>
          <p:cNvSpPr txBox="1"/>
          <p:nvPr/>
        </p:nvSpPr>
        <p:spPr>
          <a:xfrm>
            <a:off x="6749853" y="5479144"/>
            <a:ext cx="1774904" cy="584775"/>
          </a:xfrm>
          <a:prstGeom prst="rect">
            <a:avLst/>
          </a:prstGeom>
          <a:noFill/>
        </p:spPr>
        <p:txBody>
          <a:bodyPr wrap="square">
            <a:spAutoFit/>
          </a:bodyPr>
          <a:lstStyle/>
          <a:p>
            <a:r>
              <a:rPr lang="en-IN" sz="1600" dirty="0"/>
              <a:t>Debit card </a:t>
            </a:r>
          </a:p>
          <a:p>
            <a:r>
              <a:rPr lang="en-IN" sz="1600" dirty="0"/>
              <a:t>spend </a:t>
            </a:r>
          </a:p>
        </p:txBody>
      </p:sp>
      <p:sp>
        <p:nvSpPr>
          <p:cNvPr id="80" name="TextBox 79">
            <a:extLst>
              <a:ext uri="{FF2B5EF4-FFF2-40B4-BE49-F238E27FC236}">
                <a16:creationId xmlns:a16="http://schemas.microsoft.com/office/drawing/2014/main" id="{E9AE2862-3E00-CE45-36D5-552891D3B0B8}"/>
              </a:ext>
            </a:extLst>
          </p:cNvPr>
          <p:cNvSpPr txBox="1"/>
          <p:nvPr/>
        </p:nvSpPr>
        <p:spPr>
          <a:xfrm>
            <a:off x="8474266" y="4869932"/>
            <a:ext cx="3286150" cy="307777"/>
          </a:xfrm>
          <a:prstGeom prst="rect">
            <a:avLst/>
          </a:prstGeom>
          <a:noFill/>
        </p:spPr>
        <p:txBody>
          <a:bodyPr wrap="square">
            <a:spAutoFit/>
          </a:bodyPr>
          <a:lstStyle/>
          <a:p>
            <a:r>
              <a:rPr lang="en-US" sz="1400" dirty="0"/>
              <a:t>Number of debit card transactions </a:t>
            </a:r>
          </a:p>
        </p:txBody>
      </p:sp>
      <p:cxnSp>
        <p:nvCxnSpPr>
          <p:cNvPr id="88" name="Straight Connector 87">
            <a:extLst>
              <a:ext uri="{FF2B5EF4-FFF2-40B4-BE49-F238E27FC236}">
                <a16:creationId xmlns:a16="http://schemas.microsoft.com/office/drawing/2014/main" id="{2A295D8D-3763-4877-1935-17DE8B8F4C2C}"/>
              </a:ext>
            </a:extLst>
          </p:cNvPr>
          <p:cNvCxnSpPr/>
          <p:nvPr/>
        </p:nvCxnSpPr>
        <p:spPr>
          <a:xfrm flipH="1">
            <a:off x="7061103" y="4905616"/>
            <a:ext cx="83682" cy="630589"/>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3FBFB68-9DC5-BA5F-65B6-8D7BA9CF1D69}"/>
              </a:ext>
            </a:extLst>
          </p:cNvPr>
          <p:cNvCxnSpPr/>
          <p:nvPr/>
        </p:nvCxnSpPr>
        <p:spPr>
          <a:xfrm flipH="1">
            <a:off x="6373912" y="4905617"/>
            <a:ext cx="83682" cy="630589"/>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C7C14F9C-3978-1A26-FC88-F8D74702D151}"/>
              </a:ext>
            </a:extLst>
          </p:cNvPr>
          <p:cNvSpPr txBox="1"/>
          <p:nvPr/>
        </p:nvSpPr>
        <p:spPr>
          <a:xfrm>
            <a:off x="9189588" y="4008005"/>
            <a:ext cx="1285589" cy="307777"/>
          </a:xfrm>
          <a:prstGeom prst="rect">
            <a:avLst/>
          </a:prstGeom>
          <a:noFill/>
        </p:spPr>
        <p:txBody>
          <a:bodyPr wrap="square">
            <a:spAutoFit/>
          </a:bodyPr>
          <a:lstStyle/>
          <a:p>
            <a:r>
              <a:rPr lang="en-US" altLang="ko-KR" sz="1400" dirty="0">
                <a:solidFill>
                  <a:schemeClr val="accent5">
                    <a:lumMod val="20000"/>
                    <a:lumOff val="80000"/>
                  </a:schemeClr>
                </a:solidFill>
                <a:cs typeface="Arial" pitchFamily="34" charset="0"/>
              </a:rPr>
              <a:t>Active loan</a:t>
            </a:r>
          </a:p>
        </p:txBody>
      </p:sp>
      <p:sp>
        <p:nvSpPr>
          <p:cNvPr id="93" name="TextBox 92">
            <a:extLst>
              <a:ext uri="{FF2B5EF4-FFF2-40B4-BE49-F238E27FC236}">
                <a16:creationId xmlns:a16="http://schemas.microsoft.com/office/drawing/2014/main" id="{1319B046-B372-DD28-7AD7-DE9C41164936}"/>
              </a:ext>
            </a:extLst>
          </p:cNvPr>
          <p:cNvSpPr txBox="1"/>
          <p:nvPr/>
        </p:nvSpPr>
        <p:spPr>
          <a:xfrm>
            <a:off x="9208169" y="3657493"/>
            <a:ext cx="1664593" cy="369332"/>
          </a:xfrm>
          <a:prstGeom prst="rect">
            <a:avLst/>
          </a:prstGeom>
          <a:noFill/>
        </p:spPr>
        <p:txBody>
          <a:bodyPr wrap="square">
            <a:spAutoFit/>
          </a:bodyPr>
          <a:lstStyle/>
          <a:p>
            <a:r>
              <a:rPr lang="en-US" altLang="ko-KR" sz="1400" dirty="0">
                <a:solidFill>
                  <a:schemeClr val="accent5">
                    <a:lumMod val="20000"/>
                    <a:lumOff val="80000"/>
                  </a:schemeClr>
                </a:solidFill>
                <a:cs typeface="Arial" pitchFamily="34" charset="0"/>
              </a:rPr>
              <a:t>closed</a:t>
            </a:r>
            <a:r>
              <a:rPr lang="en-US" altLang="ko-KR" sz="1800" dirty="0">
                <a:solidFill>
                  <a:schemeClr val="accent5">
                    <a:lumMod val="20000"/>
                    <a:lumOff val="80000"/>
                  </a:schemeClr>
                </a:solidFill>
                <a:cs typeface="Arial" pitchFamily="34" charset="0"/>
              </a:rPr>
              <a:t> </a:t>
            </a:r>
            <a:r>
              <a:rPr lang="en-US" altLang="ko-KR" sz="1400" dirty="0">
                <a:solidFill>
                  <a:schemeClr val="accent5">
                    <a:lumMod val="20000"/>
                    <a:lumOff val="80000"/>
                  </a:schemeClr>
                </a:solidFill>
                <a:cs typeface="Arial" pitchFamily="34" charset="0"/>
              </a:rPr>
              <a:t>loan</a:t>
            </a:r>
          </a:p>
        </p:txBody>
      </p:sp>
      <p:sp>
        <p:nvSpPr>
          <p:cNvPr id="95" name="TextBox 94">
            <a:extLst>
              <a:ext uri="{FF2B5EF4-FFF2-40B4-BE49-F238E27FC236}">
                <a16:creationId xmlns:a16="http://schemas.microsoft.com/office/drawing/2014/main" id="{8E8E855A-06F9-3D0E-B05F-55DC275651A8}"/>
              </a:ext>
            </a:extLst>
          </p:cNvPr>
          <p:cNvSpPr txBox="1"/>
          <p:nvPr/>
        </p:nvSpPr>
        <p:spPr>
          <a:xfrm>
            <a:off x="9306681" y="3413915"/>
            <a:ext cx="2098349" cy="307777"/>
          </a:xfrm>
          <a:prstGeom prst="rect">
            <a:avLst/>
          </a:prstGeom>
          <a:noFill/>
        </p:spPr>
        <p:txBody>
          <a:bodyPr wrap="square">
            <a:spAutoFit/>
          </a:bodyPr>
          <a:lstStyle/>
          <a:p>
            <a:r>
              <a:rPr lang="en-US" altLang="ko-KR" sz="1400" dirty="0">
                <a:solidFill>
                  <a:schemeClr val="accent5">
                    <a:lumMod val="20000"/>
                    <a:lumOff val="80000"/>
                  </a:schemeClr>
                </a:solidFill>
                <a:cs typeface="Arial" pitchFamily="34" charset="0"/>
              </a:rPr>
              <a:t>Total investment</a:t>
            </a:r>
          </a:p>
        </p:txBody>
      </p:sp>
      <p:sp>
        <p:nvSpPr>
          <p:cNvPr id="97" name="TextBox 96">
            <a:extLst>
              <a:ext uri="{FF2B5EF4-FFF2-40B4-BE49-F238E27FC236}">
                <a16:creationId xmlns:a16="http://schemas.microsoft.com/office/drawing/2014/main" id="{F32D221B-D9A1-7DEA-A82A-756C1B86CE2A}"/>
              </a:ext>
            </a:extLst>
          </p:cNvPr>
          <p:cNvSpPr txBox="1"/>
          <p:nvPr/>
        </p:nvSpPr>
        <p:spPr>
          <a:xfrm>
            <a:off x="9004806" y="2830866"/>
            <a:ext cx="2639786" cy="338554"/>
          </a:xfrm>
          <a:prstGeom prst="rect">
            <a:avLst/>
          </a:prstGeom>
          <a:noFill/>
        </p:spPr>
        <p:txBody>
          <a:bodyPr wrap="square">
            <a:spAutoFit/>
          </a:bodyPr>
          <a:lstStyle/>
          <a:p>
            <a:r>
              <a:rPr lang="en-IN" sz="1600" dirty="0"/>
              <a:t>Total amount debited</a:t>
            </a:r>
          </a:p>
        </p:txBody>
      </p:sp>
      <p:sp>
        <p:nvSpPr>
          <p:cNvPr id="99" name="TextBox 98">
            <a:extLst>
              <a:ext uri="{FF2B5EF4-FFF2-40B4-BE49-F238E27FC236}">
                <a16:creationId xmlns:a16="http://schemas.microsoft.com/office/drawing/2014/main" id="{319AEF5F-618D-6FA6-8923-1D023C0E1766}"/>
              </a:ext>
            </a:extLst>
          </p:cNvPr>
          <p:cNvSpPr txBox="1"/>
          <p:nvPr/>
        </p:nvSpPr>
        <p:spPr>
          <a:xfrm>
            <a:off x="8978212" y="2574361"/>
            <a:ext cx="2692973" cy="307777"/>
          </a:xfrm>
          <a:prstGeom prst="rect">
            <a:avLst/>
          </a:prstGeom>
          <a:noFill/>
        </p:spPr>
        <p:txBody>
          <a:bodyPr wrap="square">
            <a:spAutoFit/>
          </a:bodyPr>
          <a:lstStyle/>
          <a:p>
            <a:r>
              <a:rPr lang="en-IN" sz="1400" dirty="0"/>
              <a:t>Total amount credited</a:t>
            </a:r>
          </a:p>
        </p:txBody>
      </p:sp>
      <p:sp>
        <p:nvSpPr>
          <p:cNvPr id="101" name="TextBox 100">
            <a:extLst>
              <a:ext uri="{FF2B5EF4-FFF2-40B4-BE49-F238E27FC236}">
                <a16:creationId xmlns:a16="http://schemas.microsoft.com/office/drawing/2014/main" id="{981331DE-E9B6-50DD-8A4B-989965B5BC08}"/>
              </a:ext>
            </a:extLst>
          </p:cNvPr>
          <p:cNvSpPr txBox="1"/>
          <p:nvPr/>
        </p:nvSpPr>
        <p:spPr>
          <a:xfrm>
            <a:off x="8396847" y="1756992"/>
            <a:ext cx="1780743" cy="369332"/>
          </a:xfrm>
          <a:prstGeom prst="rect">
            <a:avLst/>
          </a:prstGeom>
          <a:noFill/>
        </p:spPr>
        <p:txBody>
          <a:bodyPr wrap="square">
            <a:spAutoFit/>
          </a:bodyPr>
          <a:lstStyle/>
          <a:p>
            <a:r>
              <a:rPr lang="en-IN" dirty="0"/>
              <a:t>Loan enquiry</a:t>
            </a:r>
          </a:p>
        </p:txBody>
      </p:sp>
      <p:sp>
        <p:nvSpPr>
          <p:cNvPr id="103" name="TextBox 102">
            <a:extLst>
              <a:ext uri="{FF2B5EF4-FFF2-40B4-BE49-F238E27FC236}">
                <a16:creationId xmlns:a16="http://schemas.microsoft.com/office/drawing/2014/main" id="{CDBEF2E2-FCD8-6944-A34B-C16971423911}"/>
              </a:ext>
            </a:extLst>
          </p:cNvPr>
          <p:cNvSpPr txBox="1"/>
          <p:nvPr/>
        </p:nvSpPr>
        <p:spPr>
          <a:xfrm>
            <a:off x="8345971" y="1327058"/>
            <a:ext cx="2056764" cy="369332"/>
          </a:xfrm>
          <a:prstGeom prst="rect">
            <a:avLst/>
          </a:prstGeom>
          <a:noFill/>
        </p:spPr>
        <p:txBody>
          <a:bodyPr wrap="square">
            <a:spAutoFit/>
          </a:bodyPr>
          <a:lstStyle/>
          <a:p>
            <a:r>
              <a:rPr lang="en-IN" dirty="0"/>
              <a:t>Active </a:t>
            </a:r>
            <a:r>
              <a:rPr lang="en-IN" dirty="0" err="1"/>
              <a:t>emi</a:t>
            </a:r>
            <a:endParaRPr lang="en-IN" dirty="0"/>
          </a:p>
        </p:txBody>
      </p:sp>
      <p:sp>
        <p:nvSpPr>
          <p:cNvPr id="105" name="TextBox 104">
            <a:extLst>
              <a:ext uri="{FF2B5EF4-FFF2-40B4-BE49-F238E27FC236}">
                <a16:creationId xmlns:a16="http://schemas.microsoft.com/office/drawing/2014/main" id="{0B09FFDE-A6ED-AE86-B0FA-8B9A7664C367}"/>
              </a:ext>
            </a:extLst>
          </p:cNvPr>
          <p:cNvSpPr txBox="1"/>
          <p:nvPr/>
        </p:nvSpPr>
        <p:spPr>
          <a:xfrm>
            <a:off x="5492099" y="754948"/>
            <a:ext cx="2790902"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sz="1600" dirty="0"/>
              <a:t>(Target) Average Credit Card Spend in next three months</a:t>
            </a:r>
          </a:p>
        </p:txBody>
      </p:sp>
      <p:sp>
        <p:nvSpPr>
          <p:cNvPr id="106" name="Oval 105">
            <a:extLst>
              <a:ext uri="{FF2B5EF4-FFF2-40B4-BE49-F238E27FC236}">
                <a16:creationId xmlns:a16="http://schemas.microsoft.com/office/drawing/2014/main" id="{8F6DCD75-DD8D-3D4B-A3BF-FB83CD57C6B1}"/>
              </a:ext>
            </a:extLst>
          </p:cNvPr>
          <p:cNvSpPr/>
          <p:nvPr/>
        </p:nvSpPr>
        <p:spPr>
          <a:xfrm>
            <a:off x="5616498" y="1975020"/>
            <a:ext cx="870014" cy="467315"/>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108" name="Straight Connector 107">
            <a:extLst>
              <a:ext uri="{FF2B5EF4-FFF2-40B4-BE49-F238E27FC236}">
                <a16:creationId xmlns:a16="http://schemas.microsoft.com/office/drawing/2014/main" id="{69E2F246-FE54-EA6D-4D48-1141DD2B2EC9}"/>
              </a:ext>
            </a:extLst>
          </p:cNvPr>
          <p:cNvCxnSpPr>
            <a:cxnSpLocks/>
            <a:stCxn id="106" idx="0"/>
          </p:cNvCxnSpPr>
          <p:nvPr/>
        </p:nvCxnSpPr>
        <p:spPr>
          <a:xfrm flipV="1">
            <a:off x="6051505" y="1547969"/>
            <a:ext cx="379436" cy="427051"/>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21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3D9FFA-483B-9834-AADF-B2603C5E68D4}"/>
              </a:ext>
            </a:extLst>
          </p:cNvPr>
          <p:cNvSpPr txBox="1"/>
          <p:nvPr/>
        </p:nvSpPr>
        <p:spPr>
          <a:xfrm>
            <a:off x="3749488" y="88757"/>
            <a:ext cx="6100482" cy="646331"/>
          </a:xfrm>
          <a:prstGeom prst="rect">
            <a:avLst/>
          </a:prstGeom>
          <a:noFill/>
        </p:spPr>
        <p:txBody>
          <a:bodyPr wrap="square">
            <a:spAutoFit/>
          </a:bodyPr>
          <a:lstStyle/>
          <a:p>
            <a:r>
              <a:rPr lang="en-US" altLang="ko-KR" sz="3600" b="1" dirty="0">
                <a:solidFill>
                  <a:srgbClr val="FFFF00"/>
                </a:solidFill>
                <a:cs typeface="Arial" pitchFamily="34" charset="0"/>
              </a:rPr>
              <a:t>Data Wrangling</a:t>
            </a:r>
            <a:endParaRPr lang="ko-KR" altLang="en-US" sz="3600" b="1" dirty="0">
              <a:solidFill>
                <a:srgbClr val="FFFF00"/>
              </a:solidFill>
              <a:cs typeface="Arial" pitchFamily="34" charset="0"/>
            </a:endParaRPr>
          </a:p>
        </p:txBody>
      </p:sp>
      <p:sp>
        <p:nvSpPr>
          <p:cNvPr id="5" name="TextBox 4">
            <a:extLst>
              <a:ext uri="{FF2B5EF4-FFF2-40B4-BE49-F238E27FC236}">
                <a16:creationId xmlns:a16="http://schemas.microsoft.com/office/drawing/2014/main" id="{EEAF28FF-D098-C821-BDC8-504BF1E909CB}"/>
              </a:ext>
            </a:extLst>
          </p:cNvPr>
          <p:cNvSpPr txBox="1"/>
          <p:nvPr/>
        </p:nvSpPr>
        <p:spPr>
          <a:xfrm>
            <a:off x="2252382" y="654405"/>
            <a:ext cx="6721288" cy="369332"/>
          </a:xfrm>
          <a:prstGeom prst="rect">
            <a:avLst/>
          </a:prstGeom>
          <a:noFill/>
        </p:spPr>
        <p:txBody>
          <a:bodyPr wrap="square">
            <a:spAutoFit/>
          </a:bodyPr>
          <a:lstStyle/>
          <a:p>
            <a:r>
              <a:rPr lang="en-US" altLang="ko-KR" sz="1800" dirty="0">
                <a:cs typeface="Arial" pitchFamily="34" charset="0"/>
              </a:rPr>
              <a:t>Cleaning the raw data and making it useful for further analysis.</a:t>
            </a:r>
          </a:p>
        </p:txBody>
      </p:sp>
      <p:pic>
        <p:nvPicPr>
          <p:cNvPr id="7" name="Picture 6">
            <a:extLst>
              <a:ext uri="{FF2B5EF4-FFF2-40B4-BE49-F238E27FC236}">
                <a16:creationId xmlns:a16="http://schemas.microsoft.com/office/drawing/2014/main" id="{C32CCCD2-0605-5C90-1974-8DE249FE3B93}"/>
              </a:ext>
            </a:extLst>
          </p:cNvPr>
          <p:cNvPicPr>
            <a:picLocks noChangeAspect="1"/>
          </p:cNvPicPr>
          <p:nvPr/>
        </p:nvPicPr>
        <p:blipFill>
          <a:blip r:embed="rId2"/>
          <a:stretch>
            <a:fillRect/>
          </a:stretch>
        </p:blipFill>
        <p:spPr>
          <a:xfrm>
            <a:off x="319087" y="1454915"/>
            <a:ext cx="4118442" cy="4614210"/>
          </a:xfrm>
          <a:prstGeom prst="rect">
            <a:avLst/>
          </a:prstGeom>
        </p:spPr>
      </p:pic>
      <p:sp>
        <p:nvSpPr>
          <p:cNvPr id="9" name="TextBox 8">
            <a:extLst>
              <a:ext uri="{FF2B5EF4-FFF2-40B4-BE49-F238E27FC236}">
                <a16:creationId xmlns:a16="http://schemas.microsoft.com/office/drawing/2014/main" id="{F0FE2B09-7133-45F6-80DF-1ED3881707E9}"/>
              </a:ext>
            </a:extLst>
          </p:cNvPr>
          <p:cNvSpPr txBox="1"/>
          <p:nvPr/>
        </p:nvSpPr>
        <p:spPr>
          <a:xfrm>
            <a:off x="5112123" y="3257780"/>
            <a:ext cx="2149288" cy="2031325"/>
          </a:xfrm>
          <a:prstGeom prst="rect">
            <a:avLst/>
          </a:prstGeom>
          <a:noFill/>
        </p:spPr>
        <p:txBody>
          <a:bodyPr wrap="square">
            <a:spAutoFit/>
          </a:bodyPr>
          <a:lstStyle/>
          <a:p>
            <a:pPr algn="ctr"/>
            <a:r>
              <a:rPr lang="en-US" dirty="0"/>
              <a:t>Some columns have more than 50% to 90% Missing Value  in the both training and testing Dataset</a:t>
            </a:r>
          </a:p>
        </p:txBody>
      </p:sp>
      <p:sp>
        <p:nvSpPr>
          <p:cNvPr id="11" name="TextBox 10">
            <a:extLst>
              <a:ext uri="{FF2B5EF4-FFF2-40B4-BE49-F238E27FC236}">
                <a16:creationId xmlns:a16="http://schemas.microsoft.com/office/drawing/2014/main" id="{52E2D704-06F9-5665-2237-3FCBAC6E3EAB}"/>
              </a:ext>
            </a:extLst>
          </p:cNvPr>
          <p:cNvSpPr txBox="1"/>
          <p:nvPr/>
        </p:nvSpPr>
        <p:spPr>
          <a:xfrm>
            <a:off x="443753" y="1087344"/>
            <a:ext cx="1808629" cy="369332"/>
          </a:xfrm>
          <a:prstGeom prst="rect">
            <a:avLst/>
          </a:prstGeom>
          <a:noFill/>
        </p:spPr>
        <p:txBody>
          <a:bodyPr wrap="square">
            <a:spAutoFit/>
          </a:bodyPr>
          <a:lstStyle/>
          <a:p>
            <a:r>
              <a:rPr lang="en-US" altLang="ko-KR" sz="1800" dirty="0"/>
              <a:t>Training Data</a:t>
            </a:r>
            <a:endParaRPr lang="ko-KR" altLang="en-US" sz="1800" dirty="0"/>
          </a:p>
        </p:txBody>
      </p:sp>
      <p:pic>
        <p:nvPicPr>
          <p:cNvPr id="13" name="Picture 12">
            <a:extLst>
              <a:ext uri="{FF2B5EF4-FFF2-40B4-BE49-F238E27FC236}">
                <a16:creationId xmlns:a16="http://schemas.microsoft.com/office/drawing/2014/main" id="{A7D0C5A2-5938-195C-A867-07482E3E1FEB}"/>
              </a:ext>
            </a:extLst>
          </p:cNvPr>
          <p:cNvPicPr>
            <a:picLocks noChangeAspect="1"/>
          </p:cNvPicPr>
          <p:nvPr/>
        </p:nvPicPr>
        <p:blipFill>
          <a:blip r:embed="rId3"/>
          <a:stretch>
            <a:fillRect/>
          </a:stretch>
        </p:blipFill>
        <p:spPr>
          <a:xfrm>
            <a:off x="8466324" y="1589385"/>
            <a:ext cx="3406589" cy="4537093"/>
          </a:xfrm>
          <a:prstGeom prst="rect">
            <a:avLst/>
          </a:prstGeom>
        </p:spPr>
      </p:pic>
      <p:sp>
        <p:nvSpPr>
          <p:cNvPr id="15" name="TextBox 14">
            <a:extLst>
              <a:ext uri="{FF2B5EF4-FFF2-40B4-BE49-F238E27FC236}">
                <a16:creationId xmlns:a16="http://schemas.microsoft.com/office/drawing/2014/main" id="{79A25DAE-2681-F2B5-36F9-607C34F85B2E}"/>
              </a:ext>
            </a:extLst>
          </p:cNvPr>
          <p:cNvSpPr txBox="1"/>
          <p:nvPr/>
        </p:nvSpPr>
        <p:spPr>
          <a:xfrm>
            <a:off x="8466324" y="1152381"/>
            <a:ext cx="1808629" cy="369332"/>
          </a:xfrm>
          <a:prstGeom prst="rect">
            <a:avLst/>
          </a:prstGeom>
          <a:noFill/>
        </p:spPr>
        <p:txBody>
          <a:bodyPr wrap="square">
            <a:spAutoFit/>
          </a:bodyPr>
          <a:lstStyle/>
          <a:p>
            <a:r>
              <a:rPr lang="en-US" altLang="ko-KR" sz="1800" dirty="0"/>
              <a:t>Test Data</a:t>
            </a:r>
            <a:endParaRPr lang="ko-KR" altLang="en-US" sz="1800" dirty="0"/>
          </a:p>
        </p:txBody>
      </p:sp>
    </p:spTree>
    <p:extLst>
      <p:ext uri="{BB962C8B-B14F-4D97-AF65-F5344CB8AC3E}">
        <p14:creationId xmlns:p14="http://schemas.microsoft.com/office/powerpoint/2010/main" val="389684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C09A18-318C-7D5B-AE95-557E0446AE11}"/>
              </a:ext>
            </a:extLst>
          </p:cNvPr>
          <p:cNvSpPr txBox="1"/>
          <p:nvPr/>
        </p:nvSpPr>
        <p:spPr>
          <a:xfrm>
            <a:off x="226359" y="632483"/>
            <a:ext cx="4856630" cy="1477328"/>
          </a:xfrm>
          <a:prstGeom prst="rect">
            <a:avLst/>
          </a:prstGeom>
          <a:noFill/>
        </p:spPr>
        <p:txBody>
          <a:bodyPr wrap="square">
            <a:spAutoFit/>
          </a:bodyPr>
          <a:lstStyle/>
          <a:p>
            <a:r>
              <a:rPr lang="en-US" b="1" u="sng" dirty="0">
                <a:solidFill>
                  <a:srgbClr val="CCCCCC"/>
                </a:solidFill>
                <a:effectLst/>
                <a:latin typeface="Consolas" panose="020B0609020204030204" pitchFamily="49" charset="0"/>
              </a:rPr>
              <a:t>Combine Investments</a:t>
            </a:r>
          </a:p>
          <a:p>
            <a:pPr algn="just"/>
            <a:r>
              <a:rPr lang="en-US" b="0" dirty="0">
                <a:solidFill>
                  <a:srgbClr val="CCCCCC"/>
                </a:solidFill>
                <a:effectLst/>
                <a:latin typeface="Consolas" panose="020B0609020204030204" pitchFamily="49" charset="0"/>
              </a:rPr>
              <a:t>Since individual investment</a:t>
            </a:r>
            <a:endParaRPr lang="en-US" dirty="0">
              <a:solidFill>
                <a:srgbClr val="CCCCCC"/>
              </a:solidFill>
              <a:latin typeface="Consolas" panose="020B0609020204030204" pitchFamily="49" charset="0"/>
            </a:endParaRPr>
          </a:p>
          <a:p>
            <a:pPr algn="just"/>
            <a:r>
              <a:rPr lang="en-US" b="0" dirty="0">
                <a:solidFill>
                  <a:srgbClr val="CCCCCC"/>
                </a:solidFill>
                <a:effectLst/>
                <a:latin typeface="Consolas" panose="020B0609020204030204" pitchFamily="49" charset="0"/>
              </a:rPr>
              <a:t>columns have a high percentage</a:t>
            </a:r>
          </a:p>
          <a:p>
            <a:pPr algn="just"/>
            <a:r>
              <a:rPr lang="en-US" b="0" dirty="0">
                <a:solidFill>
                  <a:srgbClr val="CCCCCC"/>
                </a:solidFill>
                <a:effectLst/>
                <a:latin typeface="Consolas" panose="020B0609020204030204" pitchFamily="49" charset="0"/>
              </a:rPr>
              <a:t>of null values, consider </a:t>
            </a:r>
          </a:p>
          <a:p>
            <a:pPr algn="just"/>
            <a:r>
              <a:rPr lang="en-US" b="0" dirty="0">
                <a:solidFill>
                  <a:srgbClr val="CCCCCC"/>
                </a:solidFill>
                <a:effectLst/>
                <a:latin typeface="Consolas" panose="020B0609020204030204" pitchFamily="49" charset="0"/>
              </a:rPr>
              <a:t>combining them to reduce null values.</a:t>
            </a:r>
          </a:p>
        </p:txBody>
      </p:sp>
      <p:pic>
        <p:nvPicPr>
          <p:cNvPr id="7" name="Picture 6">
            <a:extLst>
              <a:ext uri="{FF2B5EF4-FFF2-40B4-BE49-F238E27FC236}">
                <a16:creationId xmlns:a16="http://schemas.microsoft.com/office/drawing/2014/main" id="{836331BD-9536-4E1F-8F4E-C34B2666AE37}"/>
              </a:ext>
            </a:extLst>
          </p:cNvPr>
          <p:cNvPicPr>
            <a:picLocks noChangeAspect="1"/>
          </p:cNvPicPr>
          <p:nvPr/>
        </p:nvPicPr>
        <p:blipFill>
          <a:blip r:embed="rId2"/>
          <a:stretch>
            <a:fillRect/>
          </a:stretch>
        </p:blipFill>
        <p:spPr>
          <a:xfrm>
            <a:off x="416297" y="3086660"/>
            <a:ext cx="9925050" cy="1664634"/>
          </a:xfrm>
          <a:prstGeom prst="rect">
            <a:avLst/>
          </a:prstGeom>
        </p:spPr>
      </p:pic>
      <p:sp>
        <p:nvSpPr>
          <p:cNvPr id="9" name="TextBox 8">
            <a:extLst>
              <a:ext uri="{FF2B5EF4-FFF2-40B4-BE49-F238E27FC236}">
                <a16:creationId xmlns:a16="http://schemas.microsoft.com/office/drawing/2014/main" id="{46348B60-4411-E7B6-6ADB-966E22CAF0DA}"/>
              </a:ext>
            </a:extLst>
          </p:cNvPr>
          <p:cNvSpPr txBox="1"/>
          <p:nvPr/>
        </p:nvSpPr>
        <p:spPr>
          <a:xfrm>
            <a:off x="6230470" y="797742"/>
            <a:ext cx="5280211" cy="1200329"/>
          </a:xfrm>
          <a:prstGeom prst="rect">
            <a:avLst/>
          </a:prstGeom>
          <a:noFill/>
        </p:spPr>
        <p:txBody>
          <a:bodyPr wrap="square">
            <a:spAutoFit/>
          </a:bodyPr>
          <a:lstStyle/>
          <a:p>
            <a:r>
              <a:rPr lang="en-US" b="1" u="sng" dirty="0">
                <a:solidFill>
                  <a:srgbClr val="CCCCCC"/>
                </a:solidFill>
                <a:effectLst/>
                <a:latin typeface="Consolas" panose="020B0609020204030204" pitchFamily="49" charset="0"/>
              </a:rPr>
              <a:t>Combine Loans </a:t>
            </a:r>
          </a:p>
          <a:p>
            <a:r>
              <a:rPr lang="en-US" b="0" dirty="0">
                <a:solidFill>
                  <a:srgbClr val="CCCCCC"/>
                </a:solidFill>
                <a:effectLst/>
                <a:latin typeface="Consolas" panose="020B0609020204030204" pitchFamily="49" charset="0"/>
              </a:rPr>
              <a:t>Similar to investments, combine both active and closed loans to reduce null values.</a:t>
            </a:r>
          </a:p>
        </p:txBody>
      </p:sp>
    </p:spTree>
    <p:extLst>
      <p:ext uri="{BB962C8B-B14F-4D97-AF65-F5344CB8AC3E}">
        <p14:creationId xmlns:p14="http://schemas.microsoft.com/office/powerpoint/2010/main" val="414239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1F880-F051-B219-D845-E00B02EBD3B3}"/>
              </a:ext>
            </a:extLst>
          </p:cNvPr>
          <p:cNvSpPr txBox="1"/>
          <p:nvPr/>
        </p:nvSpPr>
        <p:spPr>
          <a:xfrm>
            <a:off x="656663" y="539714"/>
            <a:ext cx="8783171" cy="1785104"/>
          </a:xfrm>
          <a:prstGeom prst="rect">
            <a:avLst/>
          </a:prstGeom>
          <a:noFill/>
        </p:spPr>
        <p:txBody>
          <a:bodyPr wrap="square">
            <a:spAutoFit/>
          </a:bodyPr>
          <a:lstStyle/>
          <a:p>
            <a:r>
              <a:rPr lang="en-US" sz="2000" b="1" u="sng" dirty="0">
                <a:solidFill>
                  <a:srgbClr val="CCCCCC"/>
                </a:solidFill>
                <a:effectLst/>
                <a:latin typeface="Consolas" panose="020B0609020204030204" pitchFamily="49" charset="0"/>
              </a:rPr>
              <a:t>Aggregate Credit and Debit Card Features </a:t>
            </a:r>
          </a:p>
          <a:p>
            <a:r>
              <a:rPr lang="en-US" b="0" dirty="0">
                <a:solidFill>
                  <a:srgbClr val="CCCCCC"/>
                </a:solidFill>
                <a:effectLst/>
                <a:latin typeface="Consolas" panose="020B0609020204030204" pitchFamily="49" charset="0"/>
              </a:rPr>
              <a:t>Features related to credit and debit card consumption, counts, amounts, and maximum credit amount for different months have a high percentage of null values. Create new features by taking the mean of these values for all three individual months in both training and testing dataset.</a:t>
            </a:r>
          </a:p>
        </p:txBody>
      </p:sp>
      <p:pic>
        <p:nvPicPr>
          <p:cNvPr id="5" name="Picture 4">
            <a:extLst>
              <a:ext uri="{FF2B5EF4-FFF2-40B4-BE49-F238E27FC236}">
                <a16:creationId xmlns:a16="http://schemas.microsoft.com/office/drawing/2014/main" id="{925FD75F-9BB6-4309-2381-0293C913C28E}"/>
              </a:ext>
            </a:extLst>
          </p:cNvPr>
          <p:cNvPicPr>
            <a:picLocks noChangeAspect="1"/>
          </p:cNvPicPr>
          <p:nvPr/>
        </p:nvPicPr>
        <p:blipFill>
          <a:blip r:embed="rId2"/>
          <a:stretch>
            <a:fillRect/>
          </a:stretch>
        </p:blipFill>
        <p:spPr>
          <a:xfrm>
            <a:off x="188260" y="2656726"/>
            <a:ext cx="11430000" cy="2082429"/>
          </a:xfrm>
          <a:prstGeom prst="rect">
            <a:avLst/>
          </a:prstGeom>
        </p:spPr>
      </p:pic>
      <p:sp>
        <p:nvSpPr>
          <p:cNvPr id="7" name="TextBox 6">
            <a:extLst>
              <a:ext uri="{FF2B5EF4-FFF2-40B4-BE49-F238E27FC236}">
                <a16:creationId xmlns:a16="http://schemas.microsoft.com/office/drawing/2014/main" id="{3BCBF0A7-7809-B5F9-67C0-F0B6EA19C3B7}"/>
              </a:ext>
            </a:extLst>
          </p:cNvPr>
          <p:cNvSpPr txBox="1"/>
          <p:nvPr/>
        </p:nvSpPr>
        <p:spPr>
          <a:xfrm>
            <a:off x="1615887" y="4908647"/>
            <a:ext cx="7339853" cy="923330"/>
          </a:xfrm>
          <a:prstGeom prst="rect">
            <a:avLst/>
          </a:prstGeom>
          <a:noFill/>
        </p:spPr>
        <p:txBody>
          <a:bodyPr wrap="square">
            <a:spAutoFit/>
          </a:bodyPr>
          <a:lstStyle/>
          <a:p>
            <a:r>
              <a:rPr lang="en-US" b="0" dirty="0">
                <a:solidFill>
                  <a:srgbClr val="CCCCCC"/>
                </a:solidFill>
                <a:effectLst/>
                <a:latin typeface="Consolas" panose="020B0609020204030204" pitchFamily="49" charset="0"/>
              </a:rPr>
              <a:t>By </a:t>
            </a:r>
            <a:r>
              <a:rPr lang="en-US" dirty="0">
                <a:solidFill>
                  <a:srgbClr val="CCCCCC"/>
                </a:solidFill>
                <a:latin typeface="Consolas" panose="020B0609020204030204" pitchFamily="49" charset="0"/>
              </a:rPr>
              <a:t>above</a:t>
            </a:r>
            <a:r>
              <a:rPr lang="en-US" b="0" dirty="0">
                <a:solidFill>
                  <a:srgbClr val="CCCCCC"/>
                </a:solidFill>
                <a:effectLst/>
                <a:latin typeface="Consolas" panose="020B0609020204030204" pitchFamily="49" charset="0"/>
              </a:rPr>
              <a:t> these feature engineering steps, I aim to reduce the impact of null values and potentially create more informative features for your modeling task.</a:t>
            </a:r>
          </a:p>
        </p:txBody>
      </p:sp>
    </p:spTree>
    <p:extLst>
      <p:ext uri="{BB962C8B-B14F-4D97-AF65-F5344CB8AC3E}">
        <p14:creationId xmlns:p14="http://schemas.microsoft.com/office/powerpoint/2010/main" val="30958095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1250</TotalTime>
  <Words>632</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Consolas</vt:lpstr>
      <vt:lpstr>Helvetica Neue</vt:lpstr>
      <vt:lpstr>Rockwell</vt:lpstr>
      <vt:lpstr>Söhne</vt:lpstr>
      <vt:lpstr>Gallery</vt:lpstr>
      <vt:lpstr>Credit Card Consumption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anshu raj</dc:creator>
  <cp:lastModifiedBy>BIPIN KUMAR</cp:lastModifiedBy>
  <cp:revision>25</cp:revision>
  <dcterms:created xsi:type="dcterms:W3CDTF">2021-05-27T03:41:12Z</dcterms:created>
  <dcterms:modified xsi:type="dcterms:W3CDTF">2023-10-08T11:23:42Z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