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5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7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55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8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35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3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51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29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177" y="1956285"/>
            <a:ext cx="86516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95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5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1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5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6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4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15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6399" y="4245874"/>
            <a:ext cx="897890" cy="897890"/>
            <a:chOff x="8246399" y="4245874"/>
            <a:chExt cx="897890" cy="897890"/>
          </a:xfrm>
        </p:grpSpPr>
        <p:sp>
          <p:nvSpPr>
            <p:cNvPr id="3" name="object 3"/>
            <p:cNvSpPr/>
            <p:nvPr/>
          </p:nvSpPr>
          <p:spPr>
            <a:xfrm>
              <a:off x="8246399" y="424592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6399" y="424587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0" y="149602"/>
                  </a:lnTo>
                  <a:lnTo>
                    <a:pt x="11387" y="92352"/>
                  </a:lnTo>
                  <a:lnTo>
                    <a:pt x="43817" y="43817"/>
                  </a:lnTo>
                  <a:lnTo>
                    <a:pt x="92352" y="11387"/>
                  </a:lnTo>
                  <a:lnTo>
                    <a:pt x="149602" y="0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3975" y="1947740"/>
            <a:ext cx="7914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Roboto"/>
                <a:cs typeface="Roboto"/>
              </a:rPr>
              <a:t>Mall</a:t>
            </a:r>
            <a:r>
              <a:rPr sz="4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r>
              <a:rPr sz="4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4800" spc="-40" dirty="0">
                <a:solidFill>
                  <a:srgbClr val="FFFFFF"/>
                </a:solidFill>
                <a:latin typeface="Roboto"/>
                <a:cs typeface="Roboto"/>
              </a:rPr>
              <a:t>Segmentation</a:t>
            </a:r>
            <a:endParaRPr sz="4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600" y="3284189"/>
            <a:ext cx="3384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85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2400" i="1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IN" sz="2400" i="1" spc="-50" dirty="0">
                <a:solidFill>
                  <a:srgbClr val="FFFFFF"/>
                </a:solidFill>
                <a:latin typeface="Roboto"/>
                <a:cs typeface="Roboto"/>
              </a:rPr>
              <a:t>BIPIN KUMAR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5" y="2218626"/>
            <a:ext cx="4190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/>
              <a:t>4.</a:t>
            </a:r>
            <a:r>
              <a:rPr sz="4200" spc="-90" dirty="0"/>
              <a:t> </a:t>
            </a:r>
            <a:r>
              <a:rPr sz="4200" spc="-30" dirty="0"/>
              <a:t>Methodology</a:t>
            </a:r>
            <a:endParaRPr sz="4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599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289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/>
              <a:t>Methodology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85800" y="1963247"/>
            <a:ext cx="6709906" cy="272305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80085" indent="-336550">
              <a:lnSpc>
                <a:spcPct val="100000"/>
              </a:lnSpc>
              <a:spcBef>
                <a:spcPts val="370"/>
              </a:spcBef>
              <a:buFont typeface="Microsoft Sans Serif"/>
              <a:buChar char="●"/>
              <a:tabLst>
                <a:tab pos="680085" algn="l"/>
                <a:tab pos="681355" algn="l"/>
              </a:tabLst>
            </a:pPr>
            <a:r>
              <a:rPr spc="-15" dirty="0">
                <a:solidFill>
                  <a:schemeClr val="bg1"/>
                </a:solidFill>
              </a:rPr>
              <a:t>Creating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an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approach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to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solve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the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given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problem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statement</a:t>
            </a:r>
          </a:p>
          <a:p>
            <a:pPr marL="680085" indent="-336550">
              <a:lnSpc>
                <a:spcPct val="100000"/>
              </a:lnSpc>
              <a:spcBef>
                <a:spcPts val="270"/>
              </a:spcBef>
              <a:buFont typeface="Microsoft Sans Serif"/>
              <a:buChar char="●"/>
              <a:tabLst>
                <a:tab pos="680085" algn="l"/>
                <a:tab pos="681355" algn="l"/>
              </a:tabLst>
            </a:pPr>
            <a:r>
              <a:rPr spc="-15" dirty="0">
                <a:solidFill>
                  <a:schemeClr val="bg1"/>
                </a:solidFill>
              </a:rPr>
              <a:t>Exploring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the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dataset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and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obtaining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useful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insight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from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the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same</a:t>
            </a:r>
          </a:p>
          <a:p>
            <a:pPr marL="680085" indent="-336550">
              <a:lnSpc>
                <a:spcPct val="100000"/>
              </a:lnSpc>
              <a:spcBef>
                <a:spcPts val="270"/>
              </a:spcBef>
              <a:buFont typeface="Microsoft Sans Serif"/>
              <a:buChar char="●"/>
              <a:tabLst>
                <a:tab pos="680085" algn="l"/>
                <a:tab pos="681355" algn="l"/>
              </a:tabLst>
            </a:pPr>
            <a:r>
              <a:rPr spc="-15" dirty="0">
                <a:solidFill>
                  <a:schemeClr val="bg1"/>
                </a:solidFill>
              </a:rPr>
              <a:t>Cleaning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the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dataset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35" dirty="0">
                <a:solidFill>
                  <a:schemeClr val="bg1"/>
                </a:solidFill>
              </a:rPr>
              <a:t>by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handling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nan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values,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remove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duplicate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records,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etc.</a:t>
            </a:r>
          </a:p>
          <a:p>
            <a:pPr marL="680085" indent="-336550">
              <a:lnSpc>
                <a:spcPct val="100000"/>
              </a:lnSpc>
              <a:spcBef>
                <a:spcPts val="270"/>
              </a:spcBef>
              <a:buFont typeface="Microsoft Sans Serif"/>
              <a:buChar char="●"/>
              <a:tabLst>
                <a:tab pos="680085" algn="l"/>
                <a:tab pos="681355" algn="l"/>
              </a:tabLst>
            </a:pPr>
            <a:r>
              <a:rPr spc="-20" dirty="0">
                <a:solidFill>
                  <a:schemeClr val="bg1"/>
                </a:solidFill>
              </a:rPr>
              <a:t>Data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Visualization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used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to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obtain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important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information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from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the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data</a:t>
            </a:r>
          </a:p>
          <a:p>
            <a:pPr marL="680085" marR="5080" indent="-336550">
              <a:lnSpc>
                <a:spcPct val="116100"/>
              </a:lnSpc>
              <a:buFont typeface="Microsoft Sans Serif"/>
              <a:buChar char="●"/>
              <a:tabLst>
                <a:tab pos="680085" algn="l"/>
                <a:tab pos="681355" algn="l"/>
              </a:tabLst>
            </a:pPr>
            <a:r>
              <a:rPr spc="-20" dirty="0">
                <a:solidFill>
                  <a:schemeClr val="bg1"/>
                </a:solidFill>
              </a:rPr>
              <a:t>Data</a:t>
            </a:r>
            <a:r>
              <a:rPr spc="13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Preprocessing</a:t>
            </a:r>
            <a:r>
              <a:rPr spc="13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is</a:t>
            </a:r>
            <a:r>
              <a:rPr spc="13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performed</a:t>
            </a:r>
            <a:r>
              <a:rPr spc="13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to</a:t>
            </a:r>
            <a:r>
              <a:rPr spc="13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make</a:t>
            </a:r>
            <a:r>
              <a:rPr spc="13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the</a:t>
            </a:r>
            <a:r>
              <a:rPr spc="13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data</a:t>
            </a:r>
            <a:r>
              <a:rPr spc="12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ready</a:t>
            </a:r>
            <a:r>
              <a:rPr spc="13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to</a:t>
            </a:r>
            <a:r>
              <a:rPr spc="13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ﬁt</a:t>
            </a:r>
            <a:r>
              <a:rPr spc="13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the</a:t>
            </a:r>
            <a:r>
              <a:rPr spc="130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model</a:t>
            </a:r>
            <a:r>
              <a:rPr spc="13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this</a:t>
            </a:r>
            <a:r>
              <a:rPr spc="13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includes</a:t>
            </a:r>
            <a:r>
              <a:rPr spc="13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feature </a:t>
            </a:r>
            <a:r>
              <a:rPr spc="-33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scaling,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splitting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the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dataset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into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features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and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labels,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etc.</a:t>
            </a:r>
          </a:p>
          <a:p>
            <a:pPr marL="680085" indent="-336550">
              <a:lnSpc>
                <a:spcPct val="100000"/>
              </a:lnSpc>
              <a:spcBef>
                <a:spcPts val="270"/>
              </a:spcBef>
              <a:buFont typeface="Microsoft Sans Serif"/>
              <a:buChar char="●"/>
              <a:tabLst>
                <a:tab pos="680085" algn="l"/>
                <a:tab pos="681355" algn="l"/>
              </a:tabLst>
            </a:pPr>
            <a:r>
              <a:rPr spc="-5" dirty="0">
                <a:solidFill>
                  <a:schemeClr val="bg1"/>
                </a:solidFill>
              </a:rPr>
              <a:t>Model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Building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5" y="2218626"/>
            <a:ext cx="7454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/>
              <a:t>5.</a:t>
            </a:r>
            <a:r>
              <a:rPr sz="4200" spc="-35" dirty="0"/>
              <a:t> Implementation</a:t>
            </a:r>
            <a:r>
              <a:rPr sz="4200" spc="-30" dirty="0"/>
              <a:t> </a:t>
            </a:r>
            <a:r>
              <a:rPr sz="4200" spc="-45" dirty="0"/>
              <a:t>and</a:t>
            </a:r>
            <a:r>
              <a:rPr sz="4200" spc="-35" dirty="0"/>
              <a:t> </a:t>
            </a:r>
            <a:r>
              <a:rPr sz="4200" spc="-40" dirty="0"/>
              <a:t>Analysis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5199" y="25"/>
            <a:ext cx="5758815" cy="5143500"/>
            <a:chOff x="3385199" y="25"/>
            <a:chExt cx="5758815" cy="5143500"/>
          </a:xfrm>
        </p:grpSpPr>
        <p:sp>
          <p:nvSpPr>
            <p:cNvPr id="3" name="object 3"/>
            <p:cNvSpPr/>
            <p:nvPr/>
          </p:nvSpPr>
          <p:spPr>
            <a:xfrm>
              <a:off x="3385199" y="25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0" y="5143499"/>
                  </a:moveTo>
                  <a:lnTo>
                    <a:pt x="5758799" y="5143499"/>
                  </a:lnTo>
                  <a:lnTo>
                    <a:pt x="57587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5300" y="936201"/>
              <a:ext cx="4845699" cy="3271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06" y="545041"/>
            <a:ext cx="244159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5.1</a:t>
            </a:r>
            <a:r>
              <a:rPr sz="2400" spc="-40" dirty="0"/>
              <a:t> </a:t>
            </a:r>
            <a:r>
              <a:rPr sz="2400" spc="-15" dirty="0"/>
              <a:t>Gender</a:t>
            </a:r>
            <a:r>
              <a:rPr sz="2400" spc="-35" dirty="0"/>
              <a:t> </a:t>
            </a:r>
            <a:r>
              <a:rPr sz="2400" spc="-20" dirty="0"/>
              <a:t>Plot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202350" y="1399304"/>
            <a:ext cx="2847340" cy="103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Gender</a:t>
            </a: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Plot</a:t>
            </a: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Analysis: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5080" algn="just">
              <a:lnSpc>
                <a:spcPct val="114599"/>
              </a:lnSpc>
              <a:spcBef>
                <a:spcPts val="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From the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Count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plot,</a:t>
            </a:r>
            <a:r>
              <a:rPr sz="1200" spc="2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it is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observed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that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the number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Female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customers is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more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total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number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Male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customers.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5199" y="25"/>
            <a:ext cx="5758815" cy="5143500"/>
            <a:chOff x="3385199" y="25"/>
            <a:chExt cx="5758815" cy="5143500"/>
          </a:xfrm>
        </p:grpSpPr>
        <p:sp>
          <p:nvSpPr>
            <p:cNvPr id="3" name="object 3"/>
            <p:cNvSpPr/>
            <p:nvPr/>
          </p:nvSpPr>
          <p:spPr>
            <a:xfrm>
              <a:off x="3385199" y="25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0" y="5143499"/>
                  </a:moveTo>
                  <a:lnTo>
                    <a:pt x="5758799" y="5143499"/>
                  </a:lnTo>
                  <a:lnTo>
                    <a:pt x="57587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1750" y="1015899"/>
              <a:ext cx="4517424" cy="31116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599643"/>
            <a:ext cx="190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5.2</a:t>
            </a:r>
            <a:r>
              <a:rPr sz="2400" spc="-50" dirty="0"/>
              <a:t> </a:t>
            </a:r>
            <a:r>
              <a:rPr sz="2400" spc="10" dirty="0"/>
              <a:t>Age</a:t>
            </a:r>
            <a:r>
              <a:rPr sz="2400" spc="-50" dirty="0"/>
              <a:t> </a:t>
            </a:r>
            <a:r>
              <a:rPr sz="2400" spc="-20" dirty="0"/>
              <a:t>Plot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02350" y="1399304"/>
            <a:ext cx="2846070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Age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Plot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Analysis: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5080" algn="just">
              <a:lnSpc>
                <a:spcPct val="114599"/>
              </a:lnSpc>
              <a:spcBef>
                <a:spcPts val="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Histogram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200" spc="2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evident</a:t>
            </a:r>
            <a:r>
              <a:rPr sz="1200" spc="2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that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there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age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groups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are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more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frequently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shop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mall,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1200" spc="2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are: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15-22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years,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30-40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years,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45-50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years.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5199" y="25"/>
            <a:ext cx="5758815" cy="5143500"/>
            <a:chOff x="3385199" y="25"/>
            <a:chExt cx="5758815" cy="5143500"/>
          </a:xfrm>
        </p:grpSpPr>
        <p:sp>
          <p:nvSpPr>
            <p:cNvPr id="3" name="object 3"/>
            <p:cNvSpPr/>
            <p:nvPr/>
          </p:nvSpPr>
          <p:spPr>
            <a:xfrm>
              <a:off x="3385199" y="25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0" y="5143499"/>
                  </a:moveTo>
                  <a:lnTo>
                    <a:pt x="5758799" y="5143499"/>
                  </a:lnTo>
                  <a:lnTo>
                    <a:pt x="57587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100" y="953286"/>
              <a:ext cx="4774849" cy="32369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433" y="517340"/>
            <a:ext cx="3056602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81075" marR="5080" indent="-969010">
              <a:lnSpc>
                <a:spcPct val="100499"/>
              </a:lnSpc>
              <a:spcBef>
                <a:spcPts val="85"/>
              </a:spcBef>
            </a:pPr>
            <a:r>
              <a:rPr sz="2300" spc="-10" dirty="0"/>
              <a:t>5.3</a:t>
            </a:r>
            <a:r>
              <a:rPr sz="2300" spc="-30" dirty="0"/>
              <a:t> </a:t>
            </a:r>
            <a:r>
              <a:rPr sz="2300" spc="10" dirty="0"/>
              <a:t>Age</a:t>
            </a:r>
            <a:r>
              <a:rPr sz="2300" spc="-25" dirty="0"/>
              <a:t> </a:t>
            </a:r>
            <a:r>
              <a:rPr sz="2300" spc="-10" dirty="0"/>
              <a:t>Vs</a:t>
            </a:r>
            <a:r>
              <a:rPr sz="2300" spc="-25" dirty="0"/>
              <a:t> </a:t>
            </a:r>
            <a:r>
              <a:rPr sz="2300" spc="-30" dirty="0"/>
              <a:t>Spending </a:t>
            </a:r>
            <a:r>
              <a:rPr sz="2300" spc="-555" dirty="0"/>
              <a:t> </a:t>
            </a:r>
            <a:r>
              <a:rPr sz="2300" spc="-20" dirty="0"/>
              <a:t>Score</a:t>
            </a:r>
            <a:endParaRPr sz="2300" dirty="0"/>
          </a:p>
        </p:txBody>
      </p:sp>
      <p:sp>
        <p:nvSpPr>
          <p:cNvPr id="6" name="object 6"/>
          <p:cNvSpPr txBox="1"/>
          <p:nvPr/>
        </p:nvSpPr>
        <p:spPr>
          <a:xfrm>
            <a:off x="202350" y="1399304"/>
            <a:ext cx="2850515" cy="3542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Age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Vs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Spending</a:t>
            </a: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Score</a:t>
            </a: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5080" algn="just">
              <a:lnSpc>
                <a:spcPct val="114599"/>
              </a:lnSpc>
              <a:spcBef>
                <a:spcPts val="5"/>
              </a:spcBef>
              <a:buAutoNum type="arabicPeriod"/>
              <a:tabLst>
                <a:tab pos="196850" algn="l"/>
              </a:tabLst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From the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Age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Vs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Spending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Score plot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observe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customers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whose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spending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score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more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than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65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have their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Age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the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range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 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15-42</a:t>
            </a:r>
            <a:r>
              <a:rPr sz="12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years.</a:t>
            </a:r>
            <a:r>
              <a:rPr sz="1200" spc="2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Also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from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 Scatter plot it is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observed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that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customers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whose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spending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score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more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than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65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consists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more Females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than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Males.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Roboto"/>
              <a:buAutoNum type="arabicPeriod"/>
            </a:pPr>
            <a:endParaRPr sz="1300">
              <a:latin typeface="Roboto"/>
              <a:cs typeface="Roboto"/>
            </a:endParaRPr>
          </a:p>
          <a:p>
            <a:pPr marL="12700" marR="6985" algn="just">
              <a:lnSpc>
                <a:spcPct val="114599"/>
              </a:lnSpc>
              <a:spcBef>
                <a:spcPts val="5"/>
              </a:spcBef>
              <a:buAutoNum type="arabicPeriod"/>
              <a:tabLst>
                <a:tab pos="320040" algn="l"/>
              </a:tabLst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customers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having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average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spending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score ie: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range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40-60 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consists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age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group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range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15-75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years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 the count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males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females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age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group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also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approximately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same.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5199" y="25"/>
            <a:ext cx="5758815" cy="5143500"/>
            <a:chOff x="3385199" y="25"/>
            <a:chExt cx="5758815" cy="5143500"/>
          </a:xfrm>
        </p:grpSpPr>
        <p:sp>
          <p:nvSpPr>
            <p:cNvPr id="3" name="object 3"/>
            <p:cNvSpPr/>
            <p:nvPr/>
          </p:nvSpPr>
          <p:spPr>
            <a:xfrm>
              <a:off x="3385199" y="25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0" y="5143499"/>
                  </a:moveTo>
                  <a:lnTo>
                    <a:pt x="5758799" y="5143499"/>
                  </a:lnTo>
                  <a:lnTo>
                    <a:pt x="57587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625" y="910162"/>
              <a:ext cx="4964599" cy="33231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469" y="285750"/>
            <a:ext cx="256794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6985">
              <a:lnSpc>
                <a:spcPts val="2850"/>
              </a:lnSpc>
              <a:spcBef>
                <a:spcPts val="220"/>
              </a:spcBef>
            </a:pPr>
            <a:r>
              <a:rPr sz="2400" spc="-10" dirty="0"/>
              <a:t>5.4 </a:t>
            </a:r>
            <a:r>
              <a:rPr sz="2400" spc="-25" dirty="0"/>
              <a:t>Annual </a:t>
            </a:r>
            <a:r>
              <a:rPr sz="2400" spc="-15" dirty="0"/>
              <a:t>Income </a:t>
            </a:r>
            <a:r>
              <a:rPr sz="2400" spc="-585" dirty="0"/>
              <a:t> </a:t>
            </a:r>
            <a:r>
              <a:rPr sz="2400" spc="-10" dirty="0"/>
              <a:t>Vs</a:t>
            </a:r>
            <a:r>
              <a:rPr sz="2400" spc="-35" dirty="0"/>
              <a:t> </a:t>
            </a:r>
            <a:r>
              <a:rPr sz="2400" spc="-30" dirty="0"/>
              <a:t>Spending </a:t>
            </a:r>
            <a:r>
              <a:rPr sz="2400" spc="-20" dirty="0"/>
              <a:t>Score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133200" y="1526304"/>
            <a:ext cx="2988310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Annual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Income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Vs</a:t>
            </a:r>
            <a:r>
              <a:rPr sz="1200" i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Spending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Score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9525">
              <a:lnSpc>
                <a:spcPct val="114599"/>
              </a:lnSpc>
              <a:spcBef>
                <a:spcPts val="5"/>
              </a:spcBef>
            </a:pP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observe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there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clusters</a:t>
            </a:r>
            <a:r>
              <a:rPr sz="1200" spc="2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categorized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as: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17145">
              <a:lnSpc>
                <a:spcPct val="114599"/>
              </a:lnSpc>
              <a:spcBef>
                <a:spcPts val="5"/>
              </a:spcBef>
              <a:buAutoNum type="alphaLcPeriod"/>
              <a:tabLst>
                <a:tab pos="191770" algn="l"/>
              </a:tabLst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High</a:t>
            </a:r>
            <a:r>
              <a:rPr sz="1200" spc="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Income,</a:t>
            </a:r>
            <a:r>
              <a:rPr sz="12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High</a:t>
            </a:r>
            <a:r>
              <a:rPr sz="12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Spending</a:t>
            </a:r>
            <a:r>
              <a:rPr sz="12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Score</a:t>
            </a:r>
            <a:r>
              <a:rPr sz="1200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Roboto"/>
                <a:cs typeface="Roboto"/>
              </a:rPr>
              <a:t>(Top </a:t>
            </a:r>
            <a:r>
              <a:rPr sz="1200" i="1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Roboto"/>
                <a:cs typeface="Roboto"/>
              </a:rPr>
              <a:t>Right</a:t>
            </a:r>
            <a:r>
              <a:rPr sz="12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marL="274955" indent="-262890">
              <a:lnSpc>
                <a:spcPct val="100000"/>
              </a:lnSpc>
              <a:spcBef>
                <a:spcPts val="209"/>
              </a:spcBef>
              <a:buAutoNum type="alphaLcPeriod"/>
              <a:tabLst>
                <a:tab pos="274955" algn="l"/>
                <a:tab pos="275590" algn="l"/>
                <a:tab pos="725805" algn="l"/>
                <a:tab pos="1397000" algn="l"/>
                <a:tab pos="1817370" algn="l"/>
                <a:tab pos="2586355" algn="l"/>
              </a:tabLst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High	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Income,	Low	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Spending	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Score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(Bottom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Roboto"/>
                <a:cs typeface="Roboto"/>
              </a:rPr>
              <a:t>Right</a:t>
            </a: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marL="169545" indent="-157480">
              <a:lnSpc>
                <a:spcPct val="100000"/>
              </a:lnSpc>
              <a:spcBef>
                <a:spcPts val="209"/>
              </a:spcBef>
              <a:buAutoNum type="alphaLcPeriod" startAt="3"/>
              <a:tabLst>
                <a:tab pos="170180" algn="l"/>
              </a:tabLst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Average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Income,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Average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Spending</a:t>
            </a:r>
            <a:r>
              <a:rPr sz="1200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Score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(Center</a:t>
            </a:r>
            <a:r>
              <a:rPr sz="1200" i="1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marL="12700" marR="19685">
              <a:lnSpc>
                <a:spcPct val="114599"/>
              </a:lnSpc>
              <a:buAutoNum type="alphaLcPeriod" startAt="4"/>
              <a:tabLst>
                <a:tab pos="198755" algn="l"/>
              </a:tabLst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Low</a:t>
            </a:r>
            <a:r>
              <a:rPr sz="1200" spc="1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Income,</a:t>
            </a:r>
            <a:r>
              <a:rPr sz="1200" spc="1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High</a:t>
            </a:r>
            <a:r>
              <a:rPr sz="1200" spc="1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Spending</a:t>
            </a:r>
            <a:r>
              <a:rPr sz="1200" spc="1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Score</a:t>
            </a:r>
            <a:r>
              <a:rPr sz="12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Roboto"/>
                <a:cs typeface="Roboto"/>
              </a:rPr>
              <a:t>(Top </a:t>
            </a:r>
            <a:r>
              <a:rPr sz="1200" i="1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Left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marL="276860" indent="-264795">
              <a:lnSpc>
                <a:spcPct val="100000"/>
              </a:lnSpc>
              <a:spcBef>
                <a:spcPts val="204"/>
              </a:spcBef>
              <a:buAutoNum type="alphaLcPeriod" startAt="4"/>
              <a:tabLst>
                <a:tab pos="276860" algn="l"/>
                <a:tab pos="277495" algn="l"/>
                <a:tab pos="704215" algn="l"/>
                <a:tab pos="1383030" algn="l"/>
                <a:tab pos="1810385" algn="l"/>
                <a:tab pos="2586990" algn="l"/>
              </a:tabLst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Low	Income,	Low	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Spending	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Score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(Bottom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Roboto"/>
                <a:cs typeface="Roboto"/>
              </a:rPr>
              <a:t>Left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5" y="2218626"/>
            <a:ext cx="3733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/>
              <a:t>6.</a:t>
            </a:r>
            <a:r>
              <a:rPr sz="4200" spc="-90" dirty="0"/>
              <a:t> </a:t>
            </a:r>
            <a:r>
              <a:rPr sz="4200" spc="-30" dirty="0"/>
              <a:t>Conclusion</a:t>
            </a:r>
            <a:endParaRPr sz="4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5" y="5143499"/>
                  </a:lnTo>
                  <a:lnTo>
                    <a:pt x="4463575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5" y="599"/>
              <a:ext cx="108599" cy="5142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4241"/>
              <a:ext cx="4571999" cy="321502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58241" y="1183748"/>
            <a:ext cx="4007485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  <a:buAutoNum type="alphaLcPeriod"/>
              <a:tabLst>
                <a:tab pos="177165" algn="l"/>
              </a:tabLst>
            </a:pP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High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Income,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High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Spending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Score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(Cluster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5) </a:t>
            </a:r>
            <a:r>
              <a:rPr sz="1100" i="1" spc="-20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100" i="1" spc="-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these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sz="1100" i="1" spc="-40" dirty="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sending new product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alerts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which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would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lead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an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 increase in the revenue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collected </a:t>
            </a:r>
            <a:r>
              <a:rPr sz="1100" i="1" spc="-4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100" i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the mall as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 are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loyal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 customers.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Roboto"/>
              <a:buAutoNum type="alphaLcPeriod"/>
            </a:pPr>
            <a:endParaRPr sz="1350" dirty="0">
              <a:latin typeface="Roboto"/>
              <a:cs typeface="Roboto"/>
            </a:endParaRPr>
          </a:p>
          <a:p>
            <a:pPr marL="12700" marR="6985" algn="just">
              <a:lnSpc>
                <a:spcPct val="113599"/>
              </a:lnSpc>
              <a:buAutoNum type="alphaLcPeriod"/>
              <a:tabLst>
                <a:tab pos="182245" algn="l"/>
              </a:tabLst>
            </a:pP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High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Income,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Low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Spending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Score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(Cluster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2) </a:t>
            </a:r>
            <a:r>
              <a:rPr sz="1100" i="1" spc="-20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100" i="1" spc="-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these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customers</a:t>
            </a:r>
            <a:r>
              <a:rPr sz="1100" i="1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100" i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asking</a:t>
            </a:r>
            <a:r>
              <a:rPr sz="1100" i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100" i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feedback</a:t>
            </a:r>
            <a:r>
              <a:rPr sz="1100" i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100" i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advertising</a:t>
            </a:r>
            <a:r>
              <a:rPr sz="1100" i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100" i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product</a:t>
            </a:r>
            <a:r>
              <a:rPr sz="1100" i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100" i="1" spc="-2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better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Roboto"/>
                <a:cs typeface="Roboto"/>
              </a:rPr>
              <a:t>way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convert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them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into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Cluster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customers.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Roboto"/>
              <a:buAutoNum type="alphaLcPeriod"/>
            </a:pPr>
            <a:endParaRPr sz="1350" dirty="0">
              <a:latin typeface="Roboto"/>
              <a:cs typeface="Roboto"/>
            </a:endParaRPr>
          </a:p>
          <a:p>
            <a:pPr marL="12700" marR="6985" algn="just">
              <a:lnSpc>
                <a:spcPct val="113599"/>
              </a:lnSpc>
              <a:buAutoNum type="alphaLcPeriod"/>
              <a:tabLst>
                <a:tab pos="167005" algn="l"/>
              </a:tabLst>
            </a:pP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Average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Income,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Average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Spending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Score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(Cluster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1) </a:t>
            </a:r>
            <a:r>
              <a:rPr sz="1100" i="1" spc="-20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100" i="1" spc="-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Roboto"/>
                <a:cs typeface="Roboto"/>
              </a:rPr>
              <a:t>May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or 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Roboto"/>
                <a:cs typeface="Roboto"/>
              </a:rPr>
              <a:t>may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not target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these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groups 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customers based on the policy 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100" i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mall.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Roboto"/>
              <a:buAutoNum type="alphaLcPeriod"/>
            </a:pPr>
            <a:endParaRPr sz="1350" dirty="0">
              <a:latin typeface="Roboto"/>
              <a:cs typeface="Roboto"/>
            </a:endParaRPr>
          </a:p>
          <a:p>
            <a:pPr marL="12700" marR="6350" algn="just">
              <a:lnSpc>
                <a:spcPct val="113599"/>
              </a:lnSpc>
              <a:buAutoNum type="alphaLcPeriod"/>
              <a:tabLst>
                <a:tab pos="195580" algn="l"/>
              </a:tabLst>
            </a:pP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Low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Income,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High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Spending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 Score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(Cluster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4)</a:t>
            </a:r>
            <a:r>
              <a:rPr sz="1100" i="1" spc="2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100" i="1" spc="-1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sz="1100" i="1" spc="2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these set </a:t>
            </a:r>
            <a:r>
              <a:rPr sz="1100" i="1" spc="-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sz="1100" i="1" spc="-4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100" i="1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providing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them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sz="1100" i="1" spc="-45" dirty="0">
                <a:solidFill>
                  <a:srgbClr val="FFFFFF"/>
                </a:solidFill>
                <a:latin typeface="Roboto"/>
                <a:cs typeface="Roboto"/>
              </a:rPr>
              <a:t>Low-cost</a:t>
            </a:r>
            <a:r>
              <a:rPr sz="1100" i="1" spc="1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EMI's,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etc.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Roboto"/>
              <a:buAutoNum type="alphaLcPeriod"/>
            </a:pPr>
            <a:endParaRPr sz="1350" dirty="0">
              <a:latin typeface="Roboto"/>
              <a:cs typeface="Roboto"/>
            </a:endParaRPr>
          </a:p>
          <a:p>
            <a:pPr marL="12700" marR="8890" algn="just">
              <a:lnSpc>
                <a:spcPct val="113599"/>
              </a:lnSpc>
              <a:buAutoNum type="alphaLcPeriod"/>
              <a:tabLst>
                <a:tab pos="187325" algn="l"/>
              </a:tabLst>
            </a:pP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Low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Income,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Low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Spending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 Score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(Cluster</a:t>
            </a:r>
            <a:r>
              <a:rPr sz="1100" i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Roboto"/>
                <a:cs typeface="Roboto"/>
              </a:rPr>
              <a:t>3)</a:t>
            </a:r>
            <a:r>
              <a:rPr sz="1100" i="1" spc="2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0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1100" i="1" spc="-1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Roboto"/>
                <a:cs typeface="Roboto"/>
              </a:rPr>
              <a:t>Don't</a:t>
            </a:r>
            <a:r>
              <a:rPr sz="1100" i="1" spc="1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these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customers since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they have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less income </a:t>
            </a:r>
            <a:r>
              <a:rPr sz="1100" i="1" spc="-3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need </a:t>
            </a:r>
            <a:r>
              <a:rPr sz="1100" i="1" spc="-25" dirty="0">
                <a:solidFill>
                  <a:srgbClr val="FFFFFF"/>
                </a:solidFill>
                <a:latin typeface="Roboto"/>
                <a:cs typeface="Roboto"/>
              </a:rPr>
              <a:t>to save </a:t>
            </a:r>
            <a:r>
              <a:rPr sz="11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Roboto"/>
                <a:cs typeface="Roboto"/>
              </a:rPr>
              <a:t>money.</a:t>
            </a:r>
            <a:endParaRPr sz="11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4058" y="133350"/>
            <a:ext cx="7053542" cy="1050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105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Clustering</a:t>
            </a:r>
            <a:r>
              <a:rPr spc="-45" dirty="0"/>
              <a:t> </a:t>
            </a:r>
            <a:r>
              <a:rPr spc="-25" dirty="0"/>
              <a:t>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177" y="1956285"/>
            <a:ext cx="1774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FFFFFF"/>
                </a:solidFill>
                <a:latin typeface="Roboto"/>
                <a:cs typeface="Roboto"/>
              </a:rPr>
              <a:t>Thank</a:t>
            </a:r>
            <a:r>
              <a:rPr sz="3000" spc="-6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3000" spc="-30" dirty="0">
                <a:solidFill>
                  <a:srgbClr val="FFFFFF"/>
                </a:solidFill>
                <a:latin typeface="Roboto"/>
                <a:cs typeface="Roboto"/>
              </a:rPr>
              <a:t>ou!</a:t>
            </a:r>
            <a:endParaRPr sz="3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4675" y="0"/>
            <a:ext cx="5869324" cy="5143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5" y="2218626"/>
            <a:ext cx="34626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/>
              <a:t>1.</a:t>
            </a:r>
            <a:r>
              <a:rPr sz="4200" spc="-100" dirty="0"/>
              <a:t> </a:t>
            </a:r>
            <a:r>
              <a:rPr sz="4200" spc="-45" dirty="0"/>
              <a:t>Introduction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599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99243"/>
            <a:ext cx="47890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1.1</a:t>
            </a:r>
            <a:r>
              <a:rPr sz="3200" spc="-50" dirty="0"/>
              <a:t> </a:t>
            </a:r>
            <a:r>
              <a:rPr sz="3200" spc="-20" dirty="0"/>
              <a:t>Problem</a:t>
            </a:r>
            <a:r>
              <a:rPr lang="en-IN" sz="3200" spc="-20" dirty="0"/>
              <a:t> Statement</a:t>
            </a:r>
            <a:r>
              <a:rPr sz="3200" spc="-45" dirty="0"/>
              <a:t> 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544925" y="1950698"/>
            <a:ext cx="806386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Customer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Segmentation is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a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popular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application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unsupervised learning.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Using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clustering,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identify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segments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</a:t>
            </a:r>
            <a:r>
              <a:rPr sz="1400" spc="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customers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target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potential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user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base.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They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divide</a:t>
            </a:r>
            <a:r>
              <a:rPr sz="1400" spc="3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customers</a:t>
            </a:r>
            <a:r>
              <a:rPr sz="1400" spc="32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into</a:t>
            </a:r>
            <a:r>
              <a:rPr sz="1400" spc="30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groups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according to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common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characteristics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like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gender,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age,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interests,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and spending habits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so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they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can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market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each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group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effectively.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22225" algn="just">
              <a:lnSpc>
                <a:spcPct val="116100"/>
              </a:lnSpc>
            </a:pP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Use </a:t>
            </a:r>
            <a:r>
              <a:rPr sz="1400" spc="-55" dirty="0">
                <a:solidFill>
                  <a:srgbClr val="737373"/>
                </a:solidFill>
                <a:latin typeface="Roboto"/>
                <a:cs typeface="Roboto"/>
              </a:rPr>
              <a:t>K-means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clustering and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also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visualize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 gender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age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distributions.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Then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analyze their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annual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incomes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spending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scores.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599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38502"/>
            <a:ext cx="6921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1.2</a:t>
            </a:r>
            <a:r>
              <a:rPr sz="3200" spc="-30" dirty="0"/>
              <a:t> </a:t>
            </a:r>
            <a:r>
              <a:rPr sz="3200" spc="-35" dirty="0"/>
              <a:t>Introduction</a:t>
            </a:r>
            <a:r>
              <a:rPr sz="3200" spc="-25" dirty="0"/>
              <a:t> </a:t>
            </a:r>
            <a:r>
              <a:rPr sz="3200" spc="-35" dirty="0"/>
              <a:t>to</a:t>
            </a:r>
            <a:r>
              <a:rPr sz="3200" spc="-25" dirty="0"/>
              <a:t> </a:t>
            </a:r>
            <a:r>
              <a:rPr sz="3200" spc="-20" dirty="0"/>
              <a:t>Problem</a:t>
            </a:r>
            <a:r>
              <a:rPr sz="3200" spc="-25" dirty="0"/>
              <a:t> Statement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44925" y="1950698"/>
            <a:ext cx="806132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 algn="just">
              <a:lnSpc>
                <a:spcPct val="116100"/>
              </a:lnSpc>
              <a:spcBef>
                <a:spcPts val="100"/>
              </a:spcBef>
            </a:pPr>
            <a:r>
              <a:rPr sz="1400" spc="-35" dirty="0">
                <a:solidFill>
                  <a:srgbClr val="737373"/>
                </a:solidFill>
                <a:latin typeface="Roboto"/>
                <a:cs typeface="Roboto"/>
              </a:rPr>
              <a:t>To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make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predictions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ﬁnd the clusters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potential customers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 mall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thus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ﬁnd appropriate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measures to increase the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revenue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 mall is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one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prevailing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applications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unsupervised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learning.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5080" algn="just">
              <a:lnSpc>
                <a:spcPct val="116100"/>
              </a:lnSpc>
            </a:pP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For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example, a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group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customers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have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high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income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but their spending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score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(amount spent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in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mall)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is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low so 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from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analysis 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we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can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convert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such type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customers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into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potential customers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(whose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spending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score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is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high) </a:t>
            </a:r>
            <a:r>
              <a:rPr sz="1400" spc="-35" dirty="0">
                <a:solidFill>
                  <a:srgbClr val="737373"/>
                </a:solidFill>
                <a:latin typeface="Roboto"/>
                <a:cs typeface="Roboto"/>
              </a:rPr>
              <a:t>by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using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strategies like better advertising, accepting 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feedback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improving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quality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737373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products.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Roboto"/>
              <a:cs typeface="Roboto"/>
            </a:endParaRPr>
          </a:p>
          <a:p>
            <a:pPr marL="12700" marR="17780" algn="just">
              <a:lnSpc>
                <a:spcPct val="116100"/>
              </a:lnSpc>
            </a:pPr>
            <a:r>
              <a:rPr sz="1400" spc="-35" dirty="0">
                <a:solidFill>
                  <a:srgbClr val="737373"/>
                </a:solidFill>
                <a:latin typeface="Roboto"/>
                <a:cs typeface="Roboto"/>
              </a:rPr>
              <a:t>To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identify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such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customers,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this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project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analyses and 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forms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clusters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based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on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different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criteria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which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are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discussed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in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further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sections.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974" y="2218626"/>
            <a:ext cx="28950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/>
              <a:t>2.</a:t>
            </a:r>
            <a:r>
              <a:rPr sz="4200" spc="-95" dirty="0"/>
              <a:t> </a:t>
            </a:r>
            <a:r>
              <a:rPr sz="4200" spc="-40" dirty="0"/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5199" y="25"/>
            <a:ext cx="5758815" cy="5143500"/>
            <a:chOff x="3385199" y="25"/>
            <a:chExt cx="5758815" cy="5143500"/>
          </a:xfrm>
        </p:grpSpPr>
        <p:sp>
          <p:nvSpPr>
            <p:cNvPr id="3" name="object 3"/>
            <p:cNvSpPr/>
            <p:nvPr/>
          </p:nvSpPr>
          <p:spPr>
            <a:xfrm>
              <a:off x="3385199" y="25"/>
              <a:ext cx="5758815" cy="5143500"/>
            </a:xfrm>
            <a:custGeom>
              <a:avLst/>
              <a:gdLst/>
              <a:ahLst/>
              <a:cxnLst/>
              <a:rect l="l" t="t" r="r" b="b"/>
              <a:pathLst>
                <a:path w="5758815" h="5143500">
                  <a:moveTo>
                    <a:pt x="0" y="5143499"/>
                  </a:moveTo>
                  <a:lnTo>
                    <a:pt x="5758799" y="5143499"/>
                  </a:lnTo>
                  <a:lnTo>
                    <a:pt x="57587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450" y="196162"/>
              <a:ext cx="4434424" cy="47511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266" y="438150"/>
            <a:ext cx="273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Overview</a:t>
            </a:r>
            <a:r>
              <a:rPr sz="2400" spc="-40" dirty="0"/>
              <a:t> </a:t>
            </a:r>
            <a:r>
              <a:rPr sz="2400" spc="20" dirty="0"/>
              <a:t>of</a:t>
            </a:r>
            <a:r>
              <a:rPr sz="2400" spc="-40" dirty="0"/>
              <a:t> </a:t>
            </a:r>
            <a:r>
              <a:rPr sz="2400" spc="-25" dirty="0"/>
              <a:t>Dataset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202350" y="1372634"/>
            <a:ext cx="284988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dataset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name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1200" i="1" spc="-25" dirty="0">
                <a:solidFill>
                  <a:srgbClr val="FFFFFF"/>
                </a:solidFill>
                <a:latin typeface="Roboto"/>
                <a:cs typeface="Roboto"/>
              </a:rPr>
              <a:t>Mall_Customers.csv </a:t>
            </a:r>
            <a:r>
              <a:rPr sz="1200" i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consists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columns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are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CustomerID, Gender,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Age,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Annual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Income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(k$),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Spending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Score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(1-100)</a:t>
            </a:r>
            <a:r>
              <a:rPr sz="12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where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Gender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categorical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value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 rest all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features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numeric.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8890" algn="just">
              <a:lnSpc>
                <a:spcPct val="114599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size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dataset</a:t>
            </a:r>
            <a:r>
              <a:rPr sz="1200" spc="2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200" spc="2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(200,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5)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which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200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rows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5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columns.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49" y="2218626"/>
            <a:ext cx="8305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/>
              <a:t>3.</a:t>
            </a:r>
            <a:r>
              <a:rPr sz="4200" spc="-30" dirty="0"/>
              <a:t> </a:t>
            </a:r>
            <a:r>
              <a:rPr sz="4200" spc="-25" dirty="0"/>
              <a:t>Proposed </a:t>
            </a:r>
            <a:r>
              <a:rPr sz="4200" spc="-20" dirty="0"/>
              <a:t>Method</a:t>
            </a:r>
            <a:r>
              <a:rPr sz="4200" spc="-25" dirty="0"/>
              <a:t> </a:t>
            </a:r>
            <a:r>
              <a:rPr sz="4200" spc="-10" dirty="0"/>
              <a:t>&amp;</a:t>
            </a:r>
            <a:r>
              <a:rPr sz="4200" spc="-30" dirty="0"/>
              <a:t> Architecture</a:t>
            </a:r>
            <a:endParaRPr sz="4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599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762" y="2205750"/>
              <a:ext cx="6900474" cy="21725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98699"/>
            <a:ext cx="5181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3.1</a:t>
            </a:r>
            <a:r>
              <a:rPr sz="3200" spc="-35" dirty="0"/>
              <a:t> </a:t>
            </a:r>
            <a:r>
              <a:rPr sz="3200" spc="-25" dirty="0"/>
              <a:t>Architecture</a:t>
            </a:r>
            <a:r>
              <a:rPr sz="3200" spc="-35" dirty="0"/>
              <a:t> </a:t>
            </a:r>
            <a:r>
              <a:rPr sz="3200" spc="-25" dirty="0"/>
              <a:t>Overview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3498652" y="4157345"/>
            <a:ext cx="21259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3.1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Data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Science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Project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Architecture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599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438150"/>
            <a:ext cx="4724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3.2</a:t>
            </a:r>
            <a:r>
              <a:rPr sz="3200" spc="-35" dirty="0"/>
              <a:t> </a:t>
            </a:r>
            <a:r>
              <a:rPr sz="3200" spc="-30" dirty="0"/>
              <a:t>Project </a:t>
            </a:r>
            <a:r>
              <a:rPr sz="3200" spc="-25" dirty="0"/>
              <a:t>Architecture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44925" y="1955016"/>
            <a:ext cx="8049895" cy="288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i="1" spc="50" dirty="0">
                <a:solidFill>
                  <a:srgbClr val="737373"/>
                </a:solidFill>
                <a:latin typeface="Roboto Cn"/>
                <a:cs typeface="Roboto Cn"/>
              </a:rPr>
              <a:t>Data:</a:t>
            </a:r>
            <a:r>
              <a:rPr sz="1300" b="1" i="1" spc="120" dirty="0">
                <a:solidFill>
                  <a:srgbClr val="737373"/>
                </a:solidFill>
                <a:latin typeface="Roboto Cn"/>
                <a:cs typeface="Roboto Cn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size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737373"/>
                </a:solidFill>
                <a:latin typeface="Roboto"/>
                <a:cs typeface="Roboto"/>
              </a:rPr>
              <a:t>of</a:t>
            </a:r>
            <a:r>
              <a:rPr sz="1300" spc="8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dataset</a:t>
            </a:r>
            <a:r>
              <a:rPr sz="1300" spc="8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is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(200,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737373"/>
                </a:solidFill>
                <a:latin typeface="Roboto"/>
                <a:cs typeface="Roboto"/>
              </a:rPr>
              <a:t>5)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which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is</a:t>
            </a:r>
            <a:r>
              <a:rPr sz="1300" spc="8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200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rows</a:t>
            </a:r>
            <a:r>
              <a:rPr sz="1300" spc="8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5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columns.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Also</a:t>
            </a:r>
            <a:r>
              <a:rPr sz="1300" spc="8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on</a:t>
            </a:r>
            <a:r>
              <a:rPr sz="1300" spc="8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dataset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does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not</a:t>
            </a:r>
            <a:r>
              <a:rPr sz="1300" spc="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contain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737373"/>
                </a:solidFill>
                <a:latin typeface="Roboto"/>
                <a:cs typeface="Roboto"/>
              </a:rPr>
              <a:t>any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NULL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or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737373"/>
                </a:solidFill>
                <a:latin typeface="Roboto"/>
                <a:cs typeface="Roboto"/>
              </a:rPr>
              <a:t>NaN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values.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12065">
              <a:lnSpc>
                <a:spcPct val="115399"/>
              </a:lnSpc>
              <a:spcBef>
                <a:spcPts val="5"/>
              </a:spcBef>
            </a:pPr>
            <a:r>
              <a:rPr sz="1300" b="1" i="1" spc="60" dirty="0">
                <a:solidFill>
                  <a:srgbClr val="737373"/>
                </a:solidFill>
                <a:latin typeface="Roboto Cn"/>
                <a:cs typeface="Roboto Cn"/>
              </a:rPr>
              <a:t>Algorithms:</a:t>
            </a:r>
            <a:r>
              <a:rPr sz="1300" b="1" i="1" spc="195" dirty="0">
                <a:solidFill>
                  <a:srgbClr val="737373"/>
                </a:solidFill>
                <a:latin typeface="Roboto Cn"/>
                <a:cs typeface="Roboto Cn"/>
              </a:rPr>
              <a:t> </a:t>
            </a:r>
            <a:r>
              <a:rPr sz="1300" spc="-50" dirty="0">
                <a:solidFill>
                  <a:srgbClr val="737373"/>
                </a:solidFill>
                <a:latin typeface="Roboto"/>
                <a:cs typeface="Roboto"/>
              </a:rPr>
              <a:t>K-means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algorithm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is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used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in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this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project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analyze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form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clusters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737373"/>
                </a:solidFill>
                <a:latin typeface="Roboto"/>
                <a:cs typeface="Roboto"/>
              </a:rPr>
              <a:t>of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customers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based</a:t>
            </a:r>
            <a:r>
              <a:rPr sz="1300" spc="15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on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their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 income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spending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score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features.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"/>
              <a:cs typeface="Roboto"/>
            </a:endParaRPr>
          </a:p>
          <a:p>
            <a:pPr marL="12700" marR="12700">
              <a:lnSpc>
                <a:spcPct val="115399"/>
              </a:lnSpc>
            </a:pPr>
            <a:r>
              <a:rPr sz="1300" b="1" i="1" spc="70" dirty="0">
                <a:solidFill>
                  <a:srgbClr val="737373"/>
                </a:solidFill>
                <a:latin typeface="Roboto Cn"/>
                <a:cs typeface="Roboto Cn"/>
              </a:rPr>
              <a:t>Model:</a:t>
            </a:r>
            <a:r>
              <a:rPr sz="1300" b="1" i="1" spc="150" dirty="0">
                <a:solidFill>
                  <a:srgbClr val="737373"/>
                </a:solidFill>
                <a:latin typeface="Roboto Cn"/>
                <a:cs typeface="Roboto Cn"/>
              </a:rPr>
              <a:t> </a:t>
            </a:r>
            <a:r>
              <a:rPr sz="1300" spc="-50" dirty="0">
                <a:solidFill>
                  <a:srgbClr val="737373"/>
                </a:solidFill>
                <a:latin typeface="Roboto"/>
                <a:cs typeface="Roboto"/>
              </a:rPr>
              <a:t>K-means</a:t>
            </a:r>
            <a:r>
              <a:rPr sz="1300" spc="10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model</a:t>
            </a:r>
            <a:r>
              <a:rPr sz="1300" spc="1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is</a:t>
            </a:r>
            <a:r>
              <a:rPr sz="1300" spc="10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used</a:t>
            </a:r>
            <a:r>
              <a:rPr sz="1300" spc="1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sz="1300" spc="10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is</a:t>
            </a:r>
            <a:r>
              <a:rPr sz="1300" spc="1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hyper</a:t>
            </a:r>
            <a:r>
              <a:rPr sz="1300" spc="10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tuned</a:t>
            </a:r>
            <a:r>
              <a:rPr sz="1300" spc="1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parameters</a:t>
            </a:r>
            <a:r>
              <a:rPr sz="1300" spc="10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like</a:t>
            </a:r>
            <a:r>
              <a:rPr sz="1300" spc="1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n_clusters=5</a:t>
            </a:r>
            <a:r>
              <a:rPr sz="1300" spc="10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using</a:t>
            </a:r>
            <a:r>
              <a:rPr sz="1300" spc="1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elbow</a:t>
            </a:r>
            <a:r>
              <a:rPr sz="1300" spc="1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method</a:t>
            </a:r>
            <a:r>
              <a:rPr sz="1300" spc="10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300" spc="1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ﬁnd </a:t>
            </a:r>
            <a:r>
              <a:rPr sz="1300" spc="-3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optimal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number</a:t>
            </a:r>
            <a:r>
              <a:rPr sz="13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737373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clusters</a:t>
            </a:r>
            <a:r>
              <a:rPr sz="13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also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737373"/>
                </a:solidFill>
                <a:latin typeface="Roboto"/>
                <a:cs typeface="Roboto"/>
              </a:rPr>
              <a:t>init=’k-means++’</a:t>
            </a:r>
            <a:r>
              <a:rPr sz="13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avoid</a:t>
            </a:r>
            <a:r>
              <a:rPr sz="13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random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initialization</a:t>
            </a:r>
            <a:r>
              <a:rPr sz="13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737373"/>
                </a:solidFill>
                <a:latin typeface="Roboto"/>
                <a:cs typeface="Roboto"/>
              </a:rPr>
              <a:t>trap.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300" b="1" i="1" spc="70" dirty="0">
                <a:solidFill>
                  <a:srgbClr val="737373"/>
                </a:solidFill>
                <a:latin typeface="Roboto Cn"/>
                <a:cs typeface="Roboto Cn"/>
              </a:rPr>
              <a:t>Programming</a:t>
            </a:r>
            <a:r>
              <a:rPr sz="1300" b="1" i="1" spc="15" dirty="0">
                <a:solidFill>
                  <a:srgbClr val="737373"/>
                </a:solidFill>
                <a:latin typeface="Roboto Cn"/>
                <a:cs typeface="Roboto Cn"/>
              </a:rPr>
              <a:t> </a:t>
            </a:r>
            <a:r>
              <a:rPr sz="1300" b="1" i="1" spc="65" dirty="0">
                <a:solidFill>
                  <a:srgbClr val="737373"/>
                </a:solidFill>
                <a:latin typeface="Roboto Cn"/>
                <a:cs typeface="Roboto Cn"/>
              </a:rPr>
              <a:t>Language:</a:t>
            </a:r>
            <a:r>
              <a:rPr sz="1300" b="1" i="1" spc="40" dirty="0">
                <a:solidFill>
                  <a:srgbClr val="737373"/>
                </a:solidFill>
                <a:latin typeface="Roboto Cn"/>
                <a:cs typeface="Roboto Cn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Python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3.6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Roboto"/>
              <a:cs typeface="Roboto"/>
            </a:endParaRPr>
          </a:p>
          <a:p>
            <a:pPr marL="12700" marR="27940">
              <a:lnSpc>
                <a:spcPct val="115399"/>
              </a:lnSpc>
            </a:pPr>
            <a:r>
              <a:rPr sz="1300" b="1" i="1" spc="60" dirty="0">
                <a:solidFill>
                  <a:srgbClr val="737373"/>
                </a:solidFill>
                <a:latin typeface="Roboto Cn"/>
                <a:cs typeface="Roboto Cn"/>
              </a:rPr>
              <a:t>Environment</a:t>
            </a:r>
            <a:r>
              <a:rPr sz="1300" b="1" i="1" spc="260" dirty="0">
                <a:solidFill>
                  <a:srgbClr val="737373"/>
                </a:solidFill>
                <a:latin typeface="Roboto Cn"/>
                <a:cs typeface="Roboto Cn"/>
              </a:rPr>
              <a:t> </a:t>
            </a:r>
            <a:r>
              <a:rPr sz="1300" b="1" i="1" spc="50" dirty="0">
                <a:solidFill>
                  <a:srgbClr val="737373"/>
                </a:solidFill>
                <a:latin typeface="Roboto Cn"/>
                <a:cs typeface="Roboto Cn"/>
              </a:rPr>
              <a:t>(Libraries</a:t>
            </a:r>
            <a:r>
              <a:rPr sz="1300" b="1" i="1" spc="265" dirty="0">
                <a:solidFill>
                  <a:srgbClr val="737373"/>
                </a:solidFill>
                <a:latin typeface="Roboto Cn"/>
                <a:cs typeface="Roboto Cn"/>
              </a:rPr>
              <a:t> </a:t>
            </a:r>
            <a:r>
              <a:rPr sz="1300" b="1" i="1" spc="70" dirty="0">
                <a:solidFill>
                  <a:srgbClr val="737373"/>
                </a:solidFill>
                <a:latin typeface="Roboto Cn"/>
                <a:cs typeface="Roboto Cn"/>
              </a:rPr>
              <a:t>and</a:t>
            </a:r>
            <a:r>
              <a:rPr sz="1300" b="1" i="1" spc="225" dirty="0">
                <a:solidFill>
                  <a:srgbClr val="737373"/>
                </a:solidFill>
                <a:latin typeface="Roboto Cn"/>
                <a:cs typeface="Roboto Cn"/>
              </a:rPr>
              <a:t> </a:t>
            </a:r>
            <a:r>
              <a:rPr sz="1300" b="1" i="1" spc="60" dirty="0">
                <a:solidFill>
                  <a:srgbClr val="737373"/>
                </a:solidFill>
                <a:latin typeface="Roboto Cn"/>
                <a:cs typeface="Roboto Cn"/>
              </a:rPr>
              <a:t>Technologies):</a:t>
            </a:r>
            <a:r>
              <a:rPr sz="1300" b="1" i="1" spc="295" dirty="0">
                <a:solidFill>
                  <a:srgbClr val="737373"/>
                </a:solidFill>
                <a:latin typeface="Roboto Cn"/>
                <a:cs typeface="Roboto Cn"/>
              </a:rPr>
              <a:t> </a:t>
            </a:r>
            <a:r>
              <a:rPr sz="1300" spc="-30" dirty="0">
                <a:solidFill>
                  <a:srgbClr val="737373"/>
                </a:solidFill>
                <a:latin typeface="Roboto"/>
                <a:cs typeface="Roboto"/>
              </a:rPr>
              <a:t>Numpy,</a:t>
            </a:r>
            <a:r>
              <a:rPr sz="1300" spc="22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Pandas,</a:t>
            </a:r>
            <a:r>
              <a:rPr sz="1300" spc="229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Matplotlib,</a:t>
            </a:r>
            <a:r>
              <a:rPr sz="1300" spc="229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737373"/>
                </a:solidFill>
                <a:latin typeface="Roboto"/>
                <a:cs typeface="Roboto"/>
              </a:rPr>
              <a:t>Seaborn,</a:t>
            </a:r>
            <a:r>
              <a:rPr sz="1300" spc="229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37373"/>
                </a:solidFill>
                <a:latin typeface="Roboto"/>
                <a:cs typeface="Roboto"/>
              </a:rPr>
              <a:t>Jupyter</a:t>
            </a:r>
            <a:r>
              <a:rPr sz="1300" spc="229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Notebook,</a:t>
            </a:r>
            <a:r>
              <a:rPr sz="1300" spc="229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Google </a:t>
            </a:r>
            <a:r>
              <a:rPr sz="13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37373"/>
                </a:solidFill>
                <a:latin typeface="Roboto"/>
                <a:cs typeface="Roboto"/>
              </a:rPr>
              <a:t>Colab.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917</Words>
  <Application>Microsoft Office PowerPoint</Application>
  <PresentationFormat>On-screen Show (16:9)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Microsoft Sans Serif</vt:lpstr>
      <vt:lpstr>Roboto</vt:lpstr>
      <vt:lpstr>Roboto Cn</vt:lpstr>
      <vt:lpstr>Wingdings 3</vt:lpstr>
      <vt:lpstr>Ion</vt:lpstr>
      <vt:lpstr>PowerPoint Presentation</vt:lpstr>
      <vt:lpstr>1. Introduction</vt:lpstr>
      <vt:lpstr>1.1 Problem Statement </vt:lpstr>
      <vt:lpstr>1.2 Introduction to Problem Statement</vt:lpstr>
      <vt:lpstr>2. Dataset</vt:lpstr>
      <vt:lpstr>Overview of Dataset</vt:lpstr>
      <vt:lpstr>3. Proposed Method &amp; Architecture</vt:lpstr>
      <vt:lpstr>3.1 Architecture Overview</vt:lpstr>
      <vt:lpstr>3.2 Project Architecture</vt:lpstr>
      <vt:lpstr>4. Methodology</vt:lpstr>
      <vt:lpstr>Methodology</vt:lpstr>
      <vt:lpstr>5. Implementation and Analysis</vt:lpstr>
      <vt:lpstr>5.1 Gender Plot</vt:lpstr>
      <vt:lpstr>5.2 Age Plot</vt:lpstr>
      <vt:lpstr>5.3 Age Vs Spending  Score</vt:lpstr>
      <vt:lpstr>5.4 Annual Income  Vs Spending Score</vt:lpstr>
      <vt:lpstr>6. Conclusion</vt:lpstr>
      <vt:lpstr>Clustering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bipin kumar</cp:lastModifiedBy>
  <cp:revision>3</cp:revision>
  <dcterms:created xsi:type="dcterms:W3CDTF">2022-08-25T14:37:04Z</dcterms:created>
  <dcterms:modified xsi:type="dcterms:W3CDTF">2022-11-22T20:46:51Z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