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66"/>
  </p:notesMasterIdLst>
  <p:handoutMasterIdLst>
    <p:handoutMasterId r:id="rId67"/>
  </p:handoutMasterIdLst>
  <p:sldIdLst>
    <p:sldId id="257" r:id="rId6"/>
    <p:sldId id="274" r:id="rId7"/>
    <p:sldId id="269" r:id="rId8"/>
    <p:sldId id="270" r:id="rId9"/>
    <p:sldId id="278" r:id="rId10"/>
    <p:sldId id="276" r:id="rId11"/>
    <p:sldId id="277" r:id="rId12"/>
    <p:sldId id="279" r:id="rId13"/>
    <p:sldId id="280" r:id="rId14"/>
    <p:sldId id="281" r:id="rId15"/>
    <p:sldId id="282" r:id="rId16"/>
    <p:sldId id="284" r:id="rId17"/>
    <p:sldId id="283" r:id="rId18"/>
    <p:sldId id="285" r:id="rId19"/>
    <p:sldId id="287" r:id="rId20"/>
    <p:sldId id="290" r:id="rId21"/>
    <p:sldId id="288" r:id="rId22"/>
    <p:sldId id="291" r:id="rId23"/>
    <p:sldId id="289" r:id="rId24"/>
    <p:sldId id="341" r:id="rId25"/>
    <p:sldId id="292" r:id="rId26"/>
    <p:sldId id="303" r:id="rId27"/>
    <p:sldId id="304" r:id="rId28"/>
    <p:sldId id="305" r:id="rId29"/>
    <p:sldId id="302" r:id="rId30"/>
    <p:sldId id="294" r:id="rId31"/>
    <p:sldId id="293" r:id="rId32"/>
    <p:sldId id="295" r:id="rId33"/>
    <p:sldId id="296" r:id="rId34"/>
    <p:sldId id="297" r:id="rId35"/>
    <p:sldId id="298" r:id="rId36"/>
    <p:sldId id="299" r:id="rId37"/>
    <p:sldId id="300" r:id="rId38"/>
    <p:sldId id="369" r:id="rId39"/>
    <p:sldId id="370" r:id="rId40"/>
    <p:sldId id="313" r:id="rId41"/>
    <p:sldId id="342" r:id="rId42"/>
    <p:sldId id="314" r:id="rId43"/>
    <p:sldId id="315" r:id="rId44"/>
    <p:sldId id="316" r:id="rId45"/>
    <p:sldId id="317" r:id="rId46"/>
    <p:sldId id="318" r:id="rId47"/>
    <p:sldId id="323" r:id="rId48"/>
    <p:sldId id="320" r:id="rId49"/>
    <p:sldId id="322" r:id="rId50"/>
    <p:sldId id="324" r:id="rId51"/>
    <p:sldId id="325" r:id="rId52"/>
    <p:sldId id="326" r:id="rId53"/>
    <p:sldId id="327" r:id="rId54"/>
    <p:sldId id="328" r:id="rId55"/>
    <p:sldId id="329" r:id="rId56"/>
    <p:sldId id="343" r:id="rId57"/>
    <p:sldId id="339" r:id="rId58"/>
    <p:sldId id="348" r:id="rId59"/>
    <p:sldId id="349" r:id="rId60"/>
    <p:sldId id="350" r:id="rId61"/>
    <p:sldId id="365" r:id="rId62"/>
    <p:sldId id="366" r:id="rId63"/>
    <p:sldId id="367" r:id="rId64"/>
    <p:sldId id="368"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handoutView">
  <p:normalViewPr showOutlineIcons="0">
    <p:restoredLeft sz="15620"/>
    <p:restoredTop sz="94660"/>
  </p:normalViewPr>
  <p:slideViewPr>
    <p:cSldViewPr snapToGrid="0" snapToObjects="1">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70"/>
    </p:cViewPr>
  </p:sorterViewPr>
  <p:notesViewPr>
    <p:cSldViewPr snapToGrid="0" snapToObjects="1">
      <p:cViewPr varScale="1">
        <p:scale>
          <a:sx n="55" d="100"/>
          <a:sy n="55" d="100"/>
        </p:scale>
        <p:origin x="-187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AVR microcontroller</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1C4D9D-1D3A-491D-925B-33D06F677498}" type="datetimeFigureOut">
              <a:rPr lang="en-US" smtClean="0"/>
              <a:t>7/13/2012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SUNBEAM INFOTECH</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5A4539-0727-437A-8D53-14F7516B056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84146D9-192C-48D9-AD80-80A857D27839}" type="datetimeFigureOut">
              <a:rPr lang="en-US"/>
              <a:pPr>
                <a:defRPr/>
              </a:pPr>
              <a:t>7/13/2012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33860A7-C987-4445-9C9C-D3BB86AAE0A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2150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186C522-7F57-48DD-A40A-9E98260B6241}" type="datetime8">
              <a:rPr lang="en-US"/>
              <a:pPr fontAlgn="base">
                <a:spcBef>
                  <a:spcPct val="0"/>
                </a:spcBef>
                <a:spcAft>
                  <a:spcPct val="0"/>
                </a:spcAft>
                <a:defRPr/>
              </a:pPr>
              <a:t>7/13/2012 11:21 AM</a:t>
            </a:fld>
            <a:endParaRPr lang="en-US" dirty="0"/>
          </a:p>
        </p:txBody>
      </p:sp>
      <p:sp>
        <p:nvSpPr>
          <p:cNvPr id="21510" name="Footer Placeholder 5"/>
          <p:cNvSpPr>
            <a:spLocks noGrp="1"/>
          </p:cNvSpPr>
          <p:nvPr>
            <p:ph type="ftr" sz="quarter" idx="4"/>
          </p:nvPr>
        </p:nvSpPr>
        <p:spPr bwMode="auto">
          <a:xfrm>
            <a:off x="0" y="8685213"/>
            <a:ext cx="6172200"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z="500"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rPr>
            </a:br>
            <a:r>
              <a:rPr lang="en-US" sz="500"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z="500" smtClean="0"/>
          </a:p>
        </p:txBody>
      </p:sp>
      <p:sp>
        <p:nvSpPr>
          <p:cNvPr id="21511" name="Slide Number Placeholder 6"/>
          <p:cNvSpPr>
            <a:spLocks noGrp="1"/>
          </p:cNvSpPr>
          <p:nvPr>
            <p:ph type="sldNum" sz="quarter" idx="5"/>
          </p:nvPr>
        </p:nvSpPr>
        <p:spPr bwMode="auto">
          <a:xfrm>
            <a:off x="6172200" y="8685213"/>
            <a:ext cx="684213"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3D032918-39F4-4497-AC92-7EF2C6049C86}" type="slidenum">
              <a:rPr lang="en-US"/>
              <a:pPr fontAlgn="base">
                <a:spcBef>
                  <a:spcPct val="0"/>
                </a:spcBef>
                <a:spcAft>
                  <a:spcPct val="0"/>
                </a:spcAft>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2355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609B8FB-B387-4036-8F56-68026AA22384}" type="datetime8">
              <a:rPr lang="en-US"/>
              <a:pPr fontAlgn="base">
                <a:spcBef>
                  <a:spcPct val="0"/>
                </a:spcBef>
                <a:spcAft>
                  <a:spcPct val="0"/>
                </a:spcAft>
                <a:defRPr/>
              </a:pPr>
              <a:t>7/13/2012 11:21 AM</a:t>
            </a:fld>
            <a:endParaRPr lang="en-US" dirty="0"/>
          </a:p>
        </p:txBody>
      </p:sp>
      <p:sp>
        <p:nvSpPr>
          <p:cNvPr id="2355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2355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ACBDAB-2802-42E7-A539-83C0470C2AE0}" type="slidenum">
              <a:rPr lang="en-US"/>
              <a:pPr fontAlgn="base">
                <a:spcBef>
                  <a:spcPct val="0"/>
                </a:spcBef>
                <a:spcAft>
                  <a:spcPct val="0"/>
                </a:spcAft>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2458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F15B6682-AD78-42B8-A353-531E2BB36ABA}" type="datetime8">
              <a:rPr lang="en-US"/>
              <a:pPr fontAlgn="base">
                <a:spcBef>
                  <a:spcPct val="0"/>
                </a:spcBef>
                <a:spcAft>
                  <a:spcPct val="0"/>
                </a:spcAft>
                <a:defRPr/>
              </a:pPr>
              <a:t>7/13/2012 11:21 AM</a:t>
            </a:fld>
            <a:endParaRPr lang="en-US" dirty="0"/>
          </a:p>
        </p:txBody>
      </p:sp>
      <p:sp>
        <p:nvSpPr>
          <p:cNvPr id="2458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24583"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BAEF3D-0359-48C7-9B38-054AB4F902D2}" type="slidenum">
              <a:rPr lang="en-US"/>
              <a:pPr fontAlgn="base">
                <a:spcBef>
                  <a:spcPct val="0"/>
                </a:spcBef>
                <a:spcAft>
                  <a:spcPct val="0"/>
                </a:spcAft>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2458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F15B6682-AD78-42B8-A353-531E2BB36ABA}" type="datetime8">
              <a:rPr lang="en-US"/>
              <a:pPr fontAlgn="base">
                <a:spcBef>
                  <a:spcPct val="0"/>
                </a:spcBef>
                <a:spcAft>
                  <a:spcPct val="0"/>
                </a:spcAft>
                <a:defRPr/>
              </a:pPr>
              <a:t>7/13/2012 11:21 AM</a:t>
            </a:fld>
            <a:endParaRPr lang="en-US" dirty="0"/>
          </a:p>
        </p:txBody>
      </p:sp>
      <p:sp>
        <p:nvSpPr>
          <p:cNvPr id="2458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24583"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0CE727-348A-4AB8-A37D-71349C361034}" type="slidenum">
              <a:rPr lang="en-US"/>
              <a:pPr fontAlgn="base">
                <a:spcBef>
                  <a:spcPct val="0"/>
                </a:spcBef>
                <a:spcAft>
                  <a:spcPct val="0"/>
                </a:spcAft>
                <a:defRPr/>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25" descr="7-00029_BAK_v03TOP"/>
          <p:cNvPicPr>
            <a:picLocks noChangeAspect="1" noChangeArrowheads="1"/>
          </p:cNvPicPr>
          <p:nvPr/>
        </p:nvPicPr>
        <p:blipFill>
          <a:blip r:embed="rId15"/>
          <a:srcRect/>
          <a:stretch>
            <a:fillRect/>
          </a:stretch>
        </p:blipFill>
        <p:spPr bwMode="auto">
          <a:xfrm>
            <a:off x="-15875" y="6007100"/>
            <a:ext cx="9159875" cy="849313"/>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4" r:id="rId10"/>
    <p:sldLayoutId id="2147483705" r:id="rId11"/>
    <p:sldLayoutId id="2147483702" r:id="rId12"/>
  </p:sldLayoutIdLst>
  <p:transition>
    <p:fade/>
  </p:transition>
  <p:txStyles>
    <p:titleStyle>
      <a:lvl1pPr algn="l" defTabSz="912813" rtl="0" eaLnBrk="0" fontAlgn="base" hangingPunct="0">
        <a:lnSpc>
          <a:spcPct val="90000"/>
        </a:lnSpc>
        <a:spcBef>
          <a:spcPct val="0"/>
        </a:spcBef>
        <a:spcAft>
          <a:spcPct val="0"/>
        </a:spcAft>
        <a:defRPr lang="en-US" sz="4800" kern="1200" spc="-150" dirty="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96875" indent="-396875" algn="l" defTabSz="912813" rtl="0" eaLnBrk="0" fontAlgn="base" hangingPunct="0">
        <a:lnSpc>
          <a:spcPct val="90000"/>
        </a:lnSpc>
        <a:spcBef>
          <a:spcPct val="20000"/>
        </a:spcBef>
        <a:spcAft>
          <a:spcPct val="0"/>
        </a:spcAft>
        <a:buBlip>
          <a:blip r:embed="rId16"/>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7"/>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7"/>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7"/>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Lst>
  <p:transition>
    <p:fade/>
  </p:transition>
  <p:txStyles>
    <p:titleStyle>
      <a:lvl1pPr algn="l" defTabSz="912813" rtl="0" eaLnBrk="0" fontAlgn="base" hangingPunct="0">
        <a:lnSpc>
          <a:spcPct val="90000"/>
        </a:lnSpc>
        <a:spcBef>
          <a:spcPct val="0"/>
        </a:spcBef>
        <a:spcAft>
          <a:spcPct val="0"/>
        </a:spcAft>
        <a:defRPr lang="en-US" sz="4800" kern="1200" spc="-125" dirty="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42900" indent="-342900" algn="l" defTabSz="912813" rtl="0" eaLnBrk="0" fontAlgn="base" hangingPunct="0">
        <a:lnSpc>
          <a:spcPct val="90000"/>
        </a:lnSpc>
        <a:spcBef>
          <a:spcPct val="20000"/>
        </a:spcBef>
        <a:spcAft>
          <a:spcPct val="0"/>
        </a:spcAft>
        <a:buFont typeface="Arial" pitchFamily="34" charset="0"/>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itchFamily="34" charset="0"/>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itchFamily="34" charset="0"/>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itchFamily="34" charset="0"/>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itchFamily="34"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www.polulu.com/" TargetMode="External"/><Relationship Id="rId2" Type="http://schemas.openxmlformats.org/officeDocument/2006/relationships/hyperlink" Target="http://www.atmel.com/" TargetMode="External"/><Relationship Id="rId1" Type="http://schemas.openxmlformats.org/officeDocument/2006/relationships/slideLayout" Target="../slideLayouts/slideLayout3.xml"/><Relationship Id="rId6" Type="http://schemas.openxmlformats.org/officeDocument/2006/relationships/hyperlink" Target="http://www.wrighthobbies.net/" TargetMode="External"/><Relationship Id="rId5" Type="http://schemas.openxmlformats.org/officeDocument/2006/relationships/hyperlink" Target="http://www.avrfreaks.net/" TargetMode="External"/><Relationship Id="rId4" Type="http://schemas.openxmlformats.org/officeDocument/2006/relationships/hyperlink" Target="http://winavr.sourceforge.ne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defTabSz="914363" eaLnBrk="1" fontAlgn="auto" hangingPunct="1">
              <a:spcAft>
                <a:spcPts val="0"/>
              </a:spcAft>
              <a:defRPr/>
            </a:pPr>
            <a:r>
              <a:rPr dirty="0" smtClean="0"/>
              <a:t>AVR Family of </a:t>
            </a:r>
            <a:br>
              <a:rPr dirty="0" smtClean="0"/>
            </a:br>
            <a:r>
              <a:rPr dirty="0" smtClean="0"/>
              <a:t>Micro-Controllers</a:t>
            </a:r>
            <a:endParaRPr dirty="0"/>
          </a:p>
        </p:txBody>
      </p:sp>
      <p:sp>
        <p:nvSpPr>
          <p:cNvPr id="5123" name="Subtitle 2"/>
          <p:cNvSpPr>
            <a:spLocks noGrp="1"/>
          </p:cNvSpPr>
          <p:nvPr>
            <p:ph type="subTitle" idx="1"/>
          </p:nvPr>
        </p:nvSpPr>
        <p:spPr>
          <a:xfrm>
            <a:off x="730250" y="4344988"/>
            <a:ext cx="7681913" cy="886397"/>
          </a:xfrm>
        </p:spPr>
        <p:txBody>
          <a:bodyPr>
            <a:spAutoFit/>
          </a:bodyPr>
          <a:lstStyle/>
          <a:p>
            <a:pPr algn="ctr" eaLnBrk="1" hangingPunct="1">
              <a:spcBef>
                <a:spcPct val="0"/>
              </a:spcBef>
            </a:pPr>
            <a:r>
              <a:rPr lang="en-US" dirty="0" smtClean="0"/>
              <a:t>Developed by</a:t>
            </a:r>
          </a:p>
          <a:p>
            <a:pPr algn="ctr"/>
            <a:r>
              <a:rPr lang="en-US" dirty="0" smtClean="0"/>
              <a:t>Alf-</a:t>
            </a:r>
            <a:r>
              <a:rPr lang="en-US" dirty="0" err="1" smtClean="0"/>
              <a:t>Egil</a:t>
            </a:r>
            <a:r>
              <a:rPr lang="en-US" dirty="0" smtClean="0"/>
              <a:t> </a:t>
            </a:r>
            <a:r>
              <a:rPr lang="en-US" dirty="0" err="1" smtClean="0"/>
              <a:t>Bogen</a:t>
            </a:r>
            <a:r>
              <a:rPr lang="en-US" dirty="0" smtClean="0"/>
              <a:t> </a:t>
            </a:r>
            <a:r>
              <a:rPr lang="en-US" dirty="0" err="1" smtClean="0"/>
              <a:t>Vegard</a:t>
            </a:r>
            <a:r>
              <a:rPr lang="en-US" dirty="0" smtClean="0"/>
              <a:t> </a:t>
            </a:r>
            <a:r>
              <a:rPr lang="en-US" dirty="0" err="1" smtClean="0"/>
              <a:t>Wollan</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eaLnBrk="1" hangingPunct="1">
              <a:defRPr/>
            </a:pPr>
            <a:r>
              <a:rPr smtClean="0"/>
              <a:t>Modified Harvard Architecture</a:t>
            </a:r>
            <a:endParaRPr/>
          </a:p>
        </p:txBody>
      </p:sp>
      <p:sp>
        <p:nvSpPr>
          <p:cNvPr id="14339" name="Text Placeholder 2"/>
          <p:cNvSpPr>
            <a:spLocks noGrp="1"/>
          </p:cNvSpPr>
          <p:nvPr>
            <p:ph type="body" sz="quarter" idx="10"/>
          </p:nvPr>
        </p:nvSpPr>
        <p:spPr>
          <a:xfrm>
            <a:off x="381000" y="1411288"/>
            <a:ext cx="8382000" cy="2413000"/>
          </a:xfrm>
        </p:spPr>
        <p:txBody>
          <a:bodyPr/>
          <a:lstStyle/>
          <a:p>
            <a:pPr eaLnBrk="1" hangingPunct="1"/>
            <a:r>
              <a:rPr lang="en-US" smtClean="0"/>
              <a:t>Special instructions can access data from program space.</a:t>
            </a:r>
          </a:p>
          <a:p>
            <a:pPr eaLnBrk="1" hangingPunct="1"/>
            <a:r>
              <a:rPr lang="en-US" smtClean="0"/>
              <a:t>Data memory is more expensive than program memory</a:t>
            </a:r>
          </a:p>
          <a:p>
            <a:pPr eaLnBrk="1" hangingPunct="1"/>
            <a:r>
              <a:rPr lang="en-US" smtClean="0"/>
              <a:t>Don’t waste data memory for non-volatile data</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What is RISC?</a:t>
            </a:r>
            <a:endParaRPr/>
          </a:p>
        </p:txBody>
      </p:sp>
      <p:sp>
        <p:nvSpPr>
          <p:cNvPr id="15363" name="Text Placeholder 2"/>
          <p:cNvSpPr>
            <a:spLocks noGrp="1"/>
          </p:cNvSpPr>
          <p:nvPr>
            <p:ph type="body" sz="quarter" idx="10"/>
          </p:nvPr>
        </p:nvSpPr>
        <p:spPr>
          <a:xfrm>
            <a:off x="381000" y="1411288"/>
            <a:ext cx="8382000" cy="3595687"/>
          </a:xfrm>
        </p:spPr>
        <p:txBody>
          <a:bodyPr/>
          <a:lstStyle/>
          <a:p>
            <a:pPr eaLnBrk="1" hangingPunct="1"/>
            <a:r>
              <a:rPr lang="en-US" smtClean="0"/>
              <a:t>Reduced Instruction Set Computer</a:t>
            </a:r>
          </a:p>
          <a:p>
            <a:pPr eaLnBrk="1" hangingPunct="1"/>
            <a:r>
              <a:rPr lang="en-US" smtClean="0"/>
              <a:t>As compared to Complex Instruction Set Computers, i.e. x86</a:t>
            </a:r>
          </a:p>
          <a:p>
            <a:pPr eaLnBrk="1" hangingPunct="1"/>
            <a:r>
              <a:rPr lang="en-US" smtClean="0"/>
              <a:t>Assumption: Simpler instructions execute faster</a:t>
            </a:r>
          </a:p>
          <a:p>
            <a:pPr eaLnBrk="1" hangingPunct="1"/>
            <a:r>
              <a:rPr lang="en-US" smtClean="0"/>
              <a:t>Optimized most used instructions</a:t>
            </a:r>
          </a:p>
          <a:p>
            <a:pPr eaLnBrk="1" hangingPunct="1"/>
            <a:r>
              <a:rPr lang="en-US" smtClean="0"/>
              <a:t>Other RISC machines: ARM, PowerPC, SPARC</a:t>
            </a:r>
          </a:p>
          <a:p>
            <a:pPr eaLnBrk="1" hangingPunct="1"/>
            <a:r>
              <a:rPr lang="en-US" smtClean="0"/>
              <a:t>Became popular in mid 1990s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Characteristics of RISC Processors</a:t>
            </a:r>
            <a:endParaRPr/>
          </a:p>
        </p:txBody>
      </p:sp>
      <p:sp>
        <p:nvSpPr>
          <p:cNvPr id="16387" name="Text Placeholder 2"/>
          <p:cNvSpPr>
            <a:spLocks noGrp="1"/>
          </p:cNvSpPr>
          <p:nvPr>
            <p:ph type="body" sz="quarter" idx="10"/>
          </p:nvPr>
        </p:nvSpPr>
        <p:spPr>
          <a:xfrm>
            <a:off x="381000" y="1411288"/>
            <a:ext cx="8382000" cy="2068512"/>
          </a:xfrm>
        </p:spPr>
        <p:txBody>
          <a:bodyPr/>
          <a:lstStyle/>
          <a:p>
            <a:pPr eaLnBrk="1" hangingPunct="1"/>
            <a:r>
              <a:rPr lang="en-US" smtClean="0"/>
              <a:t>Faster clock rates</a:t>
            </a:r>
          </a:p>
          <a:p>
            <a:pPr eaLnBrk="1" hangingPunct="1"/>
            <a:r>
              <a:rPr lang="en-US" smtClean="0"/>
              <a:t>Single cycle instructions (20 MIPS @ 20 MHz)</a:t>
            </a:r>
          </a:p>
          <a:p>
            <a:pPr eaLnBrk="1" hangingPunct="1"/>
            <a:r>
              <a:rPr lang="en-US" smtClean="0"/>
              <a:t>Better compiler optimization</a:t>
            </a:r>
          </a:p>
          <a:p>
            <a:pPr eaLnBrk="1" hangingPunct="1"/>
            <a:r>
              <a:rPr lang="en-US" smtClean="0"/>
              <a:t>Typically no divide instruction in core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AVR Register File</a:t>
            </a:r>
            <a:endParaRPr/>
          </a:p>
        </p:txBody>
      </p:sp>
      <p:sp>
        <p:nvSpPr>
          <p:cNvPr id="17411" name="Text Placeholder 2"/>
          <p:cNvSpPr>
            <a:spLocks noGrp="1"/>
          </p:cNvSpPr>
          <p:nvPr>
            <p:ph type="body" sz="quarter" idx="10"/>
          </p:nvPr>
        </p:nvSpPr>
        <p:spPr>
          <a:xfrm>
            <a:off x="381000" y="1411288"/>
            <a:ext cx="8382000" cy="3497262"/>
          </a:xfrm>
        </p:spPr>
        <p:txBody>
          <a:bodyPr/>
          <a:lstStyle/>
          <a:p>
            <a:pPr eaLnBrk="1" hangingPunct="1"/>
            <a:r>
              <a:rPr lang="en-US" smtClean="0"/>
              <a:t>32 8 Bit registers</a:t>
            </a:r>
          </a:p>
          <a:p>
            <a:pPr eaLnBrk="1" hangingPunct="1"/>
            <a:r>
              <a:rPr lang="en-US" smtClean="0"/>
              <a:t>Mapped to address 0-31 in data space</a:t>
            </a:r>
          </a:p>
          <a:p>
            <a:pPr eaLnBrk="1" hangingPunct="1"/>
            <a:r>
              <a:rPr lang="en-US" smtClean="0"/>
              <a:t>Most instructions can access any register and complete in one cycle</a:t>
            </a:r>
          </a:p>
          <a:p>
            <a:pPr eaLnBrk="1" hangingPunct="1"/>
            <a:r>
              <a:rPr lang="en-US" smtClean="0"/>
              <a:t>Last 3 register pairs can be used as 3 16 bit index registers</a:t>
            </a:r>
          </a:p>
          <a:p>
            <a:pPr eaLnBrk="1" hangingPunct="1"/>
            <a:r>
              <a:rPr lang="en-US" smtClean="0"/>
              <a:t>32 bit stack pointer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Register File</a:t>
            </a:r>
            <a:endParaRPr/>
          </a:p>
        </p:txBody>
      </p:sp>
      <p:sp>
        <p:nvSpPr>
          <p:cNvPr id="5" name="Rectangle 4"/>
          <p:cNvSpPr/>
          <p:nvPr/>
        </p:nvSpPr>
        <p:spPr bwMode="auto">
          <a:xfrm>
            <a:off x="2881312" y="1385668"/>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R0</a:t>
            </a:r>
          </a:p>
        </p:txBody>
      </p:sp>
      <p:sp>
        <p:nvSpPr>
          <p:cNvPr id="6" name="Rectangle 5"/>
          <p:cNvSpPr/>
          <p:nvPr/>
        </p:nvSpPr>
        <p:spPr bwMode="auto">
          <a:xfrm>
            <a:off x="2881312" y="16002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R1</a:t>
            </a:r>
          </a:p>
        </p:txBody>
      </p:sp>
      <p:sp>
        <p:nvSpPr>
          <p:cNvPr id="7" name="Rectangle 6"/>
          <p:cNvSpPr/>
          <p:nvPr/>
        </p:nvSpPr>
        <p:spPr bwMode="auto">
          <a:xfrm>
            <a:off x="2881312" y="18288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R3</a:t>
            </a:r>
          </a:p>
        </p:txBody>
      </p:sp>
      <p:sp>
        <p:nvSpPr>
          <p:cNvPr id="8" name="Rectangle 7"/>
          <p:cNvSpPr/>
          <p:nvPr/>
        </p:nvSpPr>
        <p:spPr bwMode="auto">
          <a:xfrm>
            <a:off x="2881312" y="20574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R4</a:t>
            </a:r>
          </a:p>
        </p:txBody>
      </p:sp>
      <p:sp>
        <p:nvSpPr>
          <p:cNvPr id="11" name="Rectangle 10"/>
          <p:cNvSpPr/>
          <p:nvPr/>
        </p:nvSpPr>
        <p:spPr bwMode="auto">
          <a:xfrm>
            <a:off x="2881312" y="22860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R5</a:t>
            </a:r>
          </a:p>
        </p:txBody>
      </p:sp>
      <p:sp>
        <p:nvSpPr>
          <p:cNvPr id="12" name="Rectangle 11"/>
          <p:cNvSpPr/>
          <p:nvPr/>
        </p:nvSpPr>
        <p:spPr bwMode="auto">
          <a:xfrm>
            <a:off x="2881312" y="25146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R6</a:t>
            </a:r>
          </a:p>
        </p:txBody>
      </p:sp>
      <p:sp>
        <p:nvSpPr>
          <p:cNvPr id="13" name="Rectangle 12"/>
          <p:cNvSpPr/>
          <p:nvPr/>
        </p:nvSpPr>
        <p:spPr bwMode="auto">
          <a:xfrm>
            <a:off x="2881312" y="32004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R26</a:t>
            </a:r>
          </a:p>
        </p:txBody>
      </p:sp>
      <p:sp>
        <p:nvSpPr>
          <p:cNvPr id="14" name="Rectangle 13"/>
          <p:cNvSpPr/>
          <p:nvPr/>
        </p:nvSpPr>
        <p:spPr bwMode="auto">
          <a:xfrm>
            <a:off x="2881312" y="34290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R27</a:t>
            </a:r>
          </a:p>
        </p:txBody>
      </p:sp>
      <p:sp>
        <p:nvSpPr>
          <p:cNvPr id="15" name="Rectangle 14"/>
          <p:cNvSpPr/>
          <p:nvPr/>
        </p:nvSpPr>
        <p:spPr bwMode="auto">
          <a:xfrm>
            <a:off x="2881312" y="36576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R28</a:t>
            </a:r>
          </a:p>
        </p:txBody>
      </p:sp>
      <p:sp>
        <p:nvSpPr>
          <p:cNvPr id="16" name="Rectangle 15"/>
          <p:cNvSpPr/>
          <p:nvPr/>
        </p:nvSpPr>
        <p:spPr bwMode="auto">
          <a:xfrm>
            <a:off x="2881312" y="38862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R29</a:t>
            </a:r>
          </a:p>
        </p:txBody>
      </p:sp>
      <p:sp>
        <p:nvSpPr>
          <p:cNvPr id="17" name="Rectangle 16"/>
          <p:cNvSpPr/>
          <p:nvPr/>
        </p:nvSpPr>
        <p:spPr bwMode="auto">
          <a:xfrm>
            <a:off x="2881312" y="41148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R30</a:t>
            </a:r>
          </a:p>
        </p:txBody>
      </p:sp>
      <p:sp>
        <p:nvSpPr>
          <p:cNvPr id="18" name="Rectangle 17"/>
          <p:cNvSpPr/>
          <p:nvPr/>
        </p:nvSpPr>
        <p:spPr bwMode="auto">
          <a:xfrm>
            <a:off x="2881312" y="4343400"/>
            <a:ext cx="22860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R31</a:t>
            </a:r>
          </a:p>
        </p:txBody>
      </p:sp>
      <p:sp>
        <p:nvSpPr>
          <p:cNvPr id="20" name="Rectangle 19"/>
          <p:cNvSpPr/>
          <p:nvPr/>
        </p:nvSpPr>
        <p:spPr bwMode="auto">
          <a:xfrm>
            <a:off x="2881312" y="2743200"/>
            <a:ext cx="2286000"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dirty="0">
                <a:solidFill>
                  <a:schemeClr val="tx1"/>
                </a:solidFill>
                <a:latin typeface="Segoe" pitchFamily="34" charset="0"/>
              </a:rPr>
              <a:t>•••</a:t>
            </a:r>
          </a:p>
        </p:txBody>
      </p:sp>
      <p:sp>
        <p:nvSpPr>
          <p:cNvPr id="18474" name="TextBox 20"/>
          <p:cNvSpPr txBox="1">
            <a:spLocks noChangeArrowheads="1"/>
          </p:cNvSpPr>
          <p:nvPr/>
        </p:nvSpPr>
        <p:spPr bwMode="auto">
          <a:xfrm>
            <a:off x="2887663" y="1001713"/>
            <a:ext cx="312737" cy="369887"/>
          </a:xfrm>
          <a:prstGeom prst="rect">
            <a:avLst/>
          </a:prstGeom>
          <a:noFill/>
          <a:ln w="9525">
            <a:noFill/>
            <a:miter lim="800000"/>
            <a:headEnd/>
            <a:tailEnd/>
          </a:ln>
        </p:spPr>
        <p:txBody>
          <a:bodyPr wrap="none">
            <a:spAutoFit/>
          </a:bodyPr>
          <a:lstStyle/>
          <a:p>
            <a:r>
              <a:rPr lang="en-US"/>
              <a:t>7</a:t>
            </a:r>
          </a:p>
        </p:txBody>
      </p:sp>
      <p:sp>
        <p:nvSpPr>
          <p:cNvPr id="18475" name="TextBox 21"/>
          <p:cNvSpPr txBox="1">
            <a:spLocks noChangeArrowheads="1"/>
          </p:cNvSpPr>
          <p:nvPr/>
        </p:nvSpPr>
        <p:spPr bwMode="auto">
          <a:xfrm>
            <a:off x="4854575" y="1001713"/>
            <a:ext cx="312738" cy="369887"/>
          </a:xfrm>
          <a:prstGeom prst="rect">
            <a:avLst/>
          </a:prstGeom>
          <a:noFill/>
          <a:ln w="9525">
            <a:noFill/>
            <a:miter lim="800000"/>
            <a:headEnd/>
            <a:tailEnd/>
          </a:ln>
        </p:spPr>
        <p:txBody>
          <a:bodyPr wrap="none">
            <a:spAutoFit/>
          </a:bodyPr>
          <a:lstStyle/>
          <a:p>
            <a:r>
              <a:rPr lang="en-US"/>
              <a:t>0</a:t>
            </a:r>
          </a:p>
        </p:txBody>
      </p:sp>
      <p:sp>
        <p:nvSpPr>
          <p:cNvPr id="18476" name="TextBox 22"/>
          <p:cNvSpPr txBox="1">
            <a:spLocks noChangeArrowheads="1"/>
          </p:cNvSpPr>
          <p:nvPr/>
        </p:nvSpPr>
        <p:spPr bwMode="auto">
          <a:xfrm>
            <a:off x="5167313" y="1371600"/>
            <a:ext cx="490537" cy="261938"/>
          </a:xfrm>
          <a:prstGeom prst="rect">
            <a:avLst/>
          </a:prstGeom>
          <a:noFill/>
          <a:ln w="9525">
            <a:noFill/>
            <a:miter lim="800000"/>
            <a:headEnd/>
            <a:tailEnd/>
          </a:ln>
        </p:spPr>
        <p:txBody>
          <a:bodyPr>
            <a:spAutoFit/>
          </a:bodyPr>
          <a:lstStyle/>
          <a:p>
            <a:r>
              <a:rPr lang="en-US" sz="1100"/>
              <a:t>0x00</a:t>
            </a:r>
          </a:p>
        </p:txBody>
      </p:sp>
      <p:sp>
        <p:nvSpPr>
          <p:cNvPr id="18477" name="TextBox 23"/>
          <p:cNvSpPr txBox="1">
            <a:spLocks noChangeArrowheads="1"/>
          </p:cNvSpPr>
          <p:nvPr/>
        </p:nvSpPr>
        <p:spPr bwMode="auto">
          <a:xfrm>
            <a:off x="5167313" y="1593850"/>
            <a:ext cx="490537" cy="261938"/>
          </a:xfrm>
          <a:prstGeom prst="rect">
            <a:avLst/>
          </a:prstGeom>
          <a:noFill/>
          <a:ln w="9525">
            <a:noFill/>
            <a:miter lim="800000"/>
            <a:headEnd/>
            <a:tailEnd/>
          </a:ln>
        </p:spPr>
        <p:txBody>
          <a:bodyPr>
            <a:spAutoFit/>
          </a:bodyPr>
          <a:lstStyle/>
          <a:p>
            <a:r>
              <a:rPr lang="en-US" sz="1100"/>
              <a:t>0x01</a:t>
            </a:r>
          </a:p>
        </p:txBody>
      </p:sp>
      <p:sp>
        <p:nvSpPr>
          <p:cNvPr id="18478" name="TextBox 24"/>
          <p:cNvSpPr txBox="1">
            <a:spLocks noChangeArrowheads="1"/>
          </p:cNvSpPr>
          <p:nvPr/>
        </p:nvSpPr>
        <p:spPr bwMode="auto">
          <a:xfrm>
            <a:off x="5167313" y="1816100"/>
            <a:ext cx="490537" cy="260350"/>
          </a:xfrm>
          <a:prstGeom prst="rect">
            <a:avLst/>
          </a:prstGeom>
          <a:noFill/>
          <a:ln w="9525">
            <a:noFill/>
            <a:miter lim="800000"/>
            <a:headEnd/>
            <a:tailEnd/>
          </a:ln>
        </p:spPr>
        <p:txBody>
          <a:bodyPr>
            <a:spAutoFit/>
          </a:bodyPr>
          <a:lstStyle/>
          <a:p>
            <a:r>
              <a:rPr lang="en-US" sz="1100"/>
              <a:t>0x02</a:t>
            </a:r>
          </a:p>
        </p:txBody>
      </p:sp>
      <p:sp>
        <p:nvSpPr>
          <p:cNvPr id="18479" name="TextBox 25"/>
          <p:cNvSpPr txBox="1">
            <a:spLocks noChangeArrowheads="1"/>
          </p:cNvSpPr>
          <p:nvPr/>
        </p:nvSpPr>
        <p:spPr bwMode="auto">
          <a:xfrm>
            <a:off x="5167313" y="2038350"/>
            <a:ext cx="490537" cy="260350"/>
          </a:xfrm>
          <a:prstGeom prst="rect">
            <a:avLst/>
          </a:prstGeom>
          <a:noFill/>
          <a:ln w="9525">
            <a:noFill/>
            <a:miter lim="800000"/>
            <a:headEnd/>
            <a:tailEnd/>
          </a:ln>
        </p:spPr>
        <p:txBody>
          <a:bodyPr>
            <a:spAutoFit/>
          </a:bodyPr>
          <a:lstStyle/>
          <a:p>
            <a:r>
              <a:rPr lang="en-US" sz="1100"/>
              <a:t>0x03</a:t>
            </a:r>
          </a:p>
        </p:txBody>
      </p:sp>
      <p:sp>
        <p:nvSpPr>
          <p:cNvPr id="18480" name="TextBox 26"/>
          <p:cNvSpPr txBox="1">
            <a:spLocks noChangeArrowheads="1"/>
          </p:cNvSpPr>
          <p:nvPr/>
        </p:nvSpPr>
        <p:spPr bwMode="auto">
          <a:xfrm>
            <a:off x="5167313" y="2259013"/>
            <a:ext cx="490537" cy="261937"/>
          </a:xfrm>
          <a:prstGeom prst="rect">
            <a:avLst/>
          </a:prstGeom>
          <a:noFill/>
          <a:ln w="9525">
            <a:noFill/>
            <a:miter lim="800000"/>
            <a:headEnd/>
            <a:tailEnd/>
          </a:ln>
        </p:spPr>
        <p:txBody>
          <a:bodyPr>
            <a:spAutoFit/>
          </a:bodyPr>
          <a:lstStyle/>
          <a:p>
            <a:r>
              <a:rPr lang="en-US" sz="1100"/>
              <a:t>0x04</a:t>
            </a:r>
          </a:p>
        </p:txBody>
      </p:sp>
      <p:sp>
        <p:nvSpPr>
          <p:cNvPr id="18481" name="TextBox 27"/>
          <p:cNvSpPr txBox="1">
            <a:spLocks noChangeArrowheads="1"/>
          </p:cNvSpPr>
          <p:nvPr/>
        </p:nvSpPr>
        <p:spPr bwMode="auto">
          <a:xfrm>
            <a:off x="5167313" y="2481263"/>
            <a:ext cx="490537" cy="261937"/>
          </a:xfrm>
          <a:prstGeom prst="rect">
            <a:avLst/>
          </a:prstGeom>
          <a:noFill/>
          <a:ln w="9525">
            <a:noFill/>
            <a:miter lim="800000"/>
            <a:headEnd/>
            <a:tailEnd/>
          </a:ln>
        </p:spPr>
        <p:txBody>
          <a:bodyPr>
            <a:spAutoFit/>
          </a:bodyPr>
          <a:lstStyle/>
          <a:p>
            <a:r>
              <a:rPr lang="en-US" sz="1100"/>
              <a:t>0x05</a:t>
            </a:r>
          </a:p>
        </p:txBody>
      </p:sp>
      <p:sp>
        <p:nvSpPr>
          <p:cNvPr id="18482" name="TextBox 28"/>
          <p:cNvSpPr txBox="1">
            <a:spLocks noChangeArrowheads="1"/>
          </p:cNvSpPr>
          <p:nvPr/>
        </p:nvSpPr>
        <p:spPr bwMode="auto">
          <a:xfrm>
            <a:off x="5167313" y="3200400"/>
            <a:ext cx="700087" cy="261938"/>
          </a:xfrm>
          <a:prstGeom prst="rect">
            <a:avLst/>
          </a:prstGeom>
          <a:noFill/>
          <a:ln w="9525">
            <a:noFill/>
            <a:miter lim="800000"/>
            <a:headEnd/>
            <a:tailEnd/>
          </a:ln>
        </p:spPr>
        <p:txBody>
          <a:bodyPr>
            <a:spAutoFit/>
          </a:bodyPr>
          <a:lstStyle/>
          <a:p>
            <a:r>
              <a:rPr lang="en-US" sz="1100"/>
              <a:t>0x1A</a:t>
            </a:r>
          </a:p>
        </p:txBody>
      </p:sp>
      <p:sp>
        <p:nvSpPr>
          <p:cNvPr id="18483" name="TextBox 29"/>
          <p:cNvSpPr txBox="1">
            <a:spLocks noChangeArrowheads="1"/>
          </p:cNvSpPr>
          <p:nvPr/>
        </p:nvSpPr>
        <p:spPr bwMode="auto">
          <a:xfrm>
            <a:off x="5167313" y="3422650"/>
            <a:ext cx="700087" cy="261938"/>
          </a:xfrm>
          <a:prstGeom prst="rect">
            <a:avLst/>
          </a:prstGeom>
          <a:noFill/>
          <a:ln w="9525">
            <a:noFill/>
            <a:miter lim="800000"/>
            <a:headEnd/>
            <a:tailEnd/>
          </a:ln>
        </p:spPr>
        <p:txBody>
          <a:bodyPr>
            <a:spAutoFit/>
          </a:bodyPr>
          <a:lstStyle/>
          <a:p>
            <a:r>
              <a:rPr lang="en-US" sz="1100"/>
              <a:t>0x1B</a:t>
            </a:r>
          </a:p>
        </p:txBody>
      </p:sp>
      <p:sp>
        <p:nvSpPr>
          <p:cNvPr id="18484" name="TextBox 30"/>
          <p:cNvSpPr txBox="1">
            <a:spLocks noChangeArrowheads="1"/>
          </p:cNvSpPr>
          <p:nvPr/>
        </p:nvSpPr>
        <p:spPr bwMode="auto">
          <a:xfrm>
            <a:off x="5167313" y="3644900"/>
            <a:ext cx="700087" cy="260350"/>
          </a:xfrm>
          <a:prstGeom prst="rect">
            <a:avLst/>
          </a:prstGeom>
          <a:noFill/>
          <a:ln w="9525">
            <a:noFill/>
            <a:miter lim="800000"/>
            <a:headEnd/>
            <a:tailEnd/>
          </a:ln>
        </p:spPr>
        <p:txBody>
          <a:bodyPr>
            <a:spAutoFit/>
          </a:bodyPr>
          <a:lstStyle/>
          <a:p>
            <a:r>
              <a:rPr lang="en-US" sz="1100"/>
              <a:t>0x1C</a:t>
            </a:r>
          </a:p>
        </p:txBody>
      </p:sp>
      <p:sp>
        <p:nvSpPr>
          <p:cNvPr id="18485" name="TextBox 31"/>
          <p:cNvSpPr txBox="1">
            <a:spLocks noChangeArrowheads="1"/>
          </p:cNvSpPr>
          <p:nvPr/>
        </p:nvSpPr>
        <p:spPr bwMode="auto">
          <a:xfrm>
            <a:off x="5167313" y="3867150"/>
            <a:ext cx="852487" cy="260350"/>
          </a:xfrm>
          <a:prstGeom prst="rect">
            <a:avLst/>
          </a:prstGeom>
          <a:noFill/>
          <a:ln w="9525">
            <a:noFill/>
            <a:miter lim="800000"/>
            <a:headEnd/>
            <a:tailEnd/>
          </a:ln>
        </p:spPr>
        <p:txBody>
          <a:bodyPr>
            <a:spAutoFit/>
          </a:bodyPr>
          <a:lstStyle/>
          <a:p>
            <a:r>
              <a:rPr lang="en-US" sz="1100"/>
              <a:t>0x1D</a:t>
            </a:r>
          </a:p>
        </p:txBody>
      </p:sp>
      <p:sp>
        <p:nvSpPr>
          <p:cNvPr id="18486" name="TextBox 32"/>
          <p:cNvSpPr txBox="1">
            <a:spLocks noChangeArrowheads="1"/>
          </p:cNvSpPr>
          <p:nvPr/>
        </p:nvSpPr>
        <p:spPr bwMode="auto">
          <a:xfrm>
            <a:off x="5167313" y="4087813"/>
            <a:ext cx="700087" cy="261937"/>
          </a:xfrm>
          <a:prstGeom prst="rect">
            <a:avLst/>
          </a:prstGeom>
          <a:noFill/>
          <a:ln w="9525">
            <a:noFill/>
            <a:miter lim="800000"/>
            <a:headEnd/>
            <a:tailEnd/>
          </a:ln>
        </p:spPr>
        <p:txBody>
          <a:bodyPr>
            <a:spAutoFit/>
          </a:bodyPr>
          <a:lstStyle/>
          <a:p>
            <a:r>
              <a:rPr lang="en-US" sz="1100"/>
              <a:t>0x1E</a:t>
            </a:r>
          </a:p>
        </p:txBody>
      </p:sp>
      <p:sp>
        <p:nvSpPr>
          <p:cNvPr id="18487" name="TextBox 33"/>
          <p:cNvSpPr txBox="1">
            <a:spLocks noChangeArrowheads="1"/>
          </p:cNvSpPr>
          <p:nvPr/>
        </p:nvSpPr>
        <p:spPr bwMode="auto">
          <a:xfrm>
            <a:off x="5167313" y="4310063"/>
            <a:ext cx="700087" cy="261937"/>
          </a:xfrm>
          <a:prstGeom prst="rect">
            <a:avLst/>
          </a:prstGeom>
          <a:noFill/>
          <a:ln w="9525">
            <a:noFill/>
            <a:miter lim="800000"/>
            <a:headEnd/>
            <a:tailEnd/>
          </a:ln>
        </p:spPr>
        <p:txBody>
          <a:bodyPr>
            <a:spAutoFit/>
          </a:bodyPr>
          <a:lstStyle/>
          <a:p>
            <a:r>
              <a:rPr lang="en-US" sz="1100"/>
              <a:t>0x1F</a:t>
            </a:r>
          </a:p>
        </p:txBody>
      </p:sp>
      <p:sp>
        <p:nvSpPr>
          <p:cNvPr id="18488" name="TextBox 46"/>
          <p:cNvSpPr txBox="1">
            <a:spLocks noChangeArrowheads="1"/>
          </p:cNvSpPr>
          <p:nvPr/>
        </p:nvSpPr>
        <p:spPr bwMode="auto">
          <a:xfrm>
            <a:off x="5167313" y="1109663"/>
            <a:ext cx="490537" cy="261937"/>
          </a:xfrm>
          <a:prstGeom prst="rect">
            <a:avLst/>
          </a:prstGeom>
          <a:noFill/>
          <a:ln w="9525">
            <a:noFill/>
            <a:miter lim="800000"/>
            <a:headEnd/>
            <a:tailEnd/>
          </a:ln>
        </p:spPr>
        <p:txBody>
          <a:bodyPr>
            <a:spAutoFit/>
          </a:bodyPr>
          <a:lstStyle/>
          <a:p>
            <a:r>
              <a:rPr lang="en-US" sz="1100"/>
              <a:t>addr</a:t>
            </a:r>
          </a:p>
        </p:txBody>
      </p:sp>
      <p:sp>
        <p:nvSpPr>
          <p:cNvPr id="18489" name="TextBox 47"/>
          <p:cNvSpPr txBox="1">
            <a:spLocks noChangeArrowheads="1"/>
          </p:cNvSpPr>
          <p:nvPr/>
        </p:nvSpPr>
        <p:spPr bwMode="auto">
          <a:xfrm>
            <a:off x="5657850" y="3200400"/>
            <a:ext cx="1676400" cy="261938"/>
          </a:xfrm>
          <a:prstGeom prst="rect">
            <a:avLst/>
          </a:prstGeom>
          <a:noFill/>
          <a:ln w="9525">
            <a:noFill/>
            <a:miter lim="800000"/>
            <a:headEnd/>
            <a:tailEnd/>
          </a:ln>
        </p:spPr>
        <p:txBody>
          <a:bodyPr>
            <a:spAutoFit/>
          </a:bodyPr>
          <a:lstStyle/>
          <a:p>
            <a:r>
              <a:rPr lang="en-US" sz="1100"/>
              <a:t>x register low byte</a:t>
            </a:r>
          </a:p>
        </p:txBody>
      </p:sp>
      <p:sp>
        <p:nvSpPr>
          <p:cNvPr id="18490" name="TextBox 48"/>
          <p:cNvSpPr txBox="1">
            <a:spLocks noChangeArrowheads="1"/>
          </p:cNvSpPr>
          <p:nvPr/>
        </p:nvSpPr>
        <p:spPr bwMode="auto">
          <a:xfrm>
            <a:off x="5657850" y="3422650"/>
            <a:ext cx="1676400" cy="261938"/>
          </a:xfrm>
          <a:prstGeom prst="rect">
            <a:avLst/>
          </a:prstGeom>
          <a:noFill/>
          <a:ln w="9525">
            <a:noFill/>
            <a:miter lim="800000"/>
            <a:headEnd/>
            <a:tailEnd/>
          </a:ln>
        </p:spPr>
        <p:txBody>
          <a:bodyPr>
            <a:spAutoFit/>
          </a:bodyPr>
          <a:lstStyle/>
          <a:p>
            <a:r>
              <a:rPr lang="en-US" sz="1100"/>
              <a:t>x register  high byte</a:t>
            </a:r>
          </a:p>
        </p:txBody>
      </p:sp>
      <p:sp>
        <p:nvSpPr>
          <p:cNvPr id="18491" name="TextBox 49"/>
          <p:cNvSpPr txBox="1">
            <a:spLocks noChangeArrowheads="1"/>
          </p:cNvSpPr>
          <p:nvPr/>
        </p:nvSpPr>
        <p:spPr bwMode="auto">
          <a:xfrm>
            <a:off x="5657850" y="4087813"/>
            <a:ext cx="1676400" cy="261937"/>
          </a:xfrm>
          <a:prstGeom prst="rect">
            <a:avLst/>
          </a:prstGeom>
          <a:noFill/>
          <a:ln w="9525">
            <a:noFill/>
            <a:miter lim="800000"/>
            <a:headEnd/>
            <a:tailEnd/>
          </a:ln>
        </p:spPr>
        <p:txBody>
          <a:bodyPr>
            <a:spAutoFit/>
          </a:bodyPr>
          <a:lstStyle/>
          <a:p>
            <a:r>
              <a:rPr lang="en-US" sz="1100"/>
              <a:t>z register low byte</a:t>
            </a:r>
          </a:p>
        </p:txBody>
      </p:sp>
      <p:sp>
        <p:nvSpPr>
          <p:cNvPr id="18492" name="TextBox 50"/>
          <p:cNvSpPr txBox="1">
            <a:spLocks noChangeArrowheads="1"/>
          </p:cNvSpPr>
          <p:nvPr/>
        </p:nvSpPr>
        <p:spPr bwMode="auto">
          <a:xfrm>
            <a:off x="5657850" y="4310063"/>
            <a:ext cx="1676400" cy="261937"/>
          </a:xfrm>
          <a:prstGeom prst="rect">
            <a:avLst/>
          </a:prstGeom>
          <a:noFill/>
          <a:ln w="9525">
            <a:noFill/>
            <a:miter lim="800000"/>
            <a:headEnd/>
            <a:tailEnd/>
          </a:ln>
        </p:spPr>
        <p:txBody>
          <a:bodyPr>
            <a:spAutoFit/>
          </a:bodyPr>
          <a:lstStyle/>
          <a:p>
            <a:r>
              <a:rPr lang="en-US" sz="1100"/>
              <a:t>z register  high byte</a:t>
            </a:r>
          </a:p>
        </p:txBody>
      </p:sp>
      <p:sp>
        <p:nvSpPr>
          <p:cNvPr id="18493" name="TextBox 51"/>
          <p:cNvSpPr txBox="1">
            <a:spLocks noChangeArrowheads="1"/>
          </p:cNvSpPr>
          <p:nvPr/>
        </p:nvSpPr>
        <p:spPr bwMode="auto">
          <a:xfrm>
            <a:off x="5657850" y="3644900"/>
            <a:ext cx="1676400" cy="260350"/>
          </a:xfrm>
          <a:prstGeom prst="rect">
            <a:avLst/>
          </a:prstGeom>
          <a:noFill/>
          <a:ln w="9525">
            <a:noFill/>
            <a:miter lim="800000"/>
            <a:headEnd/>
            <a:tailEnd/>
          </a:ln>
        </p:spPr>
        <p:txBody>
          <a:bodyPr>
            <a:spAutoFit/>
          </a:bodyPr>
          <a:lstStyle/>
          <a:p>
            <a:r>
              <a:rPr lang="en-US" sz="1100"/>
              <a:t>y register low byte</a:t>
            </a:r>
          </a:p>
        </p:txBody>
      </p:sp>
      <p:sp>
        <p:nvSpPr>
          <p:cNvPr id="18494" name="TextBox 52"/>
          <p:cNvSpPr txBox="1">
            <a:spLocks noChangeArrowheads="1"/>
          </p:cNvSpPr>
          <p:nvPr/>
        </p:nvSpPr>
        <p:spPr bwMode="auto">
          <a:xfrm>
            <a:off x="5657850" y="3867150"/>
            <a:ext cx="1676400" cy="260350"/>
          </a:xfrm>
          <a:prstGeom prst="rect">
            <a:avLst/>
          </a:prstGeom>
          <a:noFill/>
          <a:ln w="9525">
            <a:noFill/>
            <a:miter lim="800000"/>
            <a:headEnd/>
            <a:tailEnd/>
          </a:ln>
        </p:spPr>
        <p:txBody>
          <a:bodyPr>
            <a:spAutoFit/>
          </a:bodyPr>
          <a:lstStyle/>
          <a:p>
            <a:r>
              <a:rPr lang="en-US" sz="1100"/>
              <a:t>y register  high byte</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661993"/>
          </a:xfrm>
        </p:spPr>
        <p:txBody>
          <a:bodyPr/>
          <a:lstStyle/>
          <a:p>
            <a:pPr eaLnBrk="1" hangingPunct="1">
              <a:defRPr/>
            </a:pPr>
            <a:r>
              <a:rPr smtClean="0"/>
              <a:t>AVR Memory</a:t>
            </a:r>
            <a:br>
              <a:rPr smtClean="0"/>
            </a:br>
            <a:r>
              <a:rPr sz="3600" smtClean="0">
                <a:solidFill>
                  <a:srgbClr val="0070C0"/>
                </a:solidFill>
              </a:rPr>
              <a:t>FLASH</a:t>
            </a:r>
            <a:br>
              <a:rPr sz="3600" smtClean="0">
                <a:solidFill>
                  <a:srgbClr val="0070C0"/>
                </a:solidFill>
              </a:rPr>
            </a:br>
            <a:endParaRPr sz="3600">
              <a:solidFill>
                <a:srgbClr val="0070C0"/>
              </a:solidFill>
            </a:endParaRPr>
          </a:p>
        </p:txBody>
      </p:sp>
      <p:sp>
        <p:nvSpPr>
          <p:cNvPr id="19459" name="Text Placeholder 2"/>
          <p:cNvSpPr>
            <a:spLocks noGrp="1"/>
          </p:cNvSpPr>
          <p:nvPr>
            <p:ph type="body" sz="quarter" idx="10"/>
          </p:nvPr>
        </p:nvSpPr>
        <p:spPr>
          <a:xfrm>
            <a:off x="381000" y="1892300"/>
            <a:ext cx="8382000" cy="2986088"/>
          </a:xfrm>
        </p:spPr>
        <p:txBody>
          <a:bodyPr/>
          <a:lstStyle/>
          <a:p>
            <a:pPr eaLnBrk="1" hangingPunct="1"/>
            <a:r>
              <a:rPr lang="en-US" smtClean="0"/>
              <a:t>Non-volatile program space storage</a:t>
            </a:r>
          </a:p>
          <a:p>
            <a:pPr eaLnBrk="1" hangingPunct="1"/>
            <a:r>
              <a:rPr lang="en-US" smtClean="0"/>
              <a:t>16 Bit width</a:t>
            </a:r>
          </a:p>
          <a:p>
            <a:pPr eaLnBrk="1" hangingPunct="1"/>
            <a:r>
              <a:rPr lang="en-US" smtClean="0"/>
              <a:t>Some devices have separate lockable boot section</a:t>
            </a:r>
          </a:p>
          <a:p>
            <a:pPr eaLnBrk="1" hangingPunct="1"/>
            <a:r>
              <a:rPr lang="en-US" smtClean="0"/>
              <a:t>At least 10,000 write/erase cycles</a:t>
            </a:r>
          </a:p>
          <a:p>
            <a:pPr lvl="1"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pPr eaLnBrk="1" hangingPunct="1">
              <a:defRPr/>
            </a:pPr>
            <a:r>
              <a:rPr smtClean="0"/>
              <a:t>AVR Memories</a:t>
            </a:r>
            <a:br>
              <a:rPr smtClean="0"/>
            </a:br>
            <a:r>
              <a:rPr sz="3600" smtClean="0">
                <a:solidFill>
                  <a:srgbClr val="0070C0"/>
                </a:solidFill>
              </a:rPr>
              <a:t>FLASH – Memory Map</a:t>
            </a:r>
            <a:endParaRPr/>
          </a:p>
        </p:txBody>
      </p:sp>
      <p:sp>
        <p:nvSpPr>
          <p:cNvPr id="20483" name="TextBox 9"/>
          <p:cNvSpPr txBox="1">
            <a:spLocks noChangeArrowheads="1"/>
          </p:cNvSpPr>
          <p:nvPr/>
        </p:nvSpPr>
        <p:spPr bwMode="auto">
          <a:xfrm>
            <a:off x="3505200" y="5251450"/>
            <a:ext cx="838200" cy="277813"/>
          </a:xfrm>
          <a:prstGeom prst="rect">
            <a:avLst/>
          </a:prstGeom>
          <a:noFill/>
          <a:ln w="9525">
            <a:noFill/>
            <a:miter lim="800000"/>
            <a:headEnd/>
            <a:tailEnd/>
          </a:ln>
        </p:spPr>
        <p:txBody>
          <a:bodyPr>
            <a:spAutoFit/>
          </a:bodyPr>
          <a:lstStyle/>
          <a:p>
            <a:r>
              <a:rPr lang="en-US" sz="1200"/>
              <a:t>0x7FF</a:t>
            </a:r>
          </a:p>
        </p:txBody>
      </p:sp>
      <p:grpSp>
        <p:nvGrpSpPr>
          <p:cNvPr id="20484" name="Group 20"/>
          <p:cNvGrpSpPr>
            <a:grpSpLocks/>
          </p:cNvGrpSpPr>
          <p:nvPr/>
        </p:nvGrpSpPr>
        <p:grpSpPr bwMode="auto">
          <a:xfrm>
            <a:off x="1219200" y="1782763"/>
            <a:ext cx="2895600" cy="3746500"/>
            <a:chOff x="1219200" y="1413301"/>
            <a:chExt cx="2895600" cy="3746316"/>
          </a:xfrm>
        </p:grpSpPr>
        <p:sp>
          <p:nvSpPr>
            <p:cNvPr id="4" name="Rectangle 3"/>
            <p:cNvSpPr/>
            <p:nvPr/>
          </p:nvSpPr>
          <p:spPr bwMode="auto">
            <a:xfrm>
              <a:off x="1219200" y="1828800"/>
              <a:ext cx="2286000" cy="3330817"/>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20503" name="TextBox 7"/>
            <p:cNvSpPr txBox="1">
              <a:spLocks noChangeArrowheads="1"/>
            </p:cNvSpPr>
            <p:nvPr/>
          </p:nvSpPr>
          <p:spPr bwMode="auto">
            <a:xfrm>
              <a:off x="1391422" y="1992868"/>
              <a:ext cx="1941557" cy="369332"/>
            </a:xfrm>
            <a:prstGeom prst="rect">
              <a:avLst/>
            </a:prstGeom>
            <a:noFill/>
            <a:ln w="9525">
              <a:noFill/>
              <a:miter lim="800000"/>
              <a:headEnd/>
              <a:tailEnd/>
            </a:ln>
          </p:spPr>
          <p:txBody>
            <a:bodyPr wrap="none">
              <a:spAutoFit/>
            </a:bodyPr>
            <a:lstStyle/>
            <a:p>
              <a:r>
                <a:rPr lang="en-US"/>
                <a:t>Application Flash</a:t>
              </a:r>
            </a:p>
          </p:txBody>
        </p:sp>
        <p:sp>
          <p:nvSpPr>
            <p:cNvPr id="20504" name="TextBox 8"/>
            <p:cNvSpPr txBox="1">
              <a:spLocks noChangeArrowheads="1"/>
            </p:cNvSpPr>
            <p:nvPr/>
          </p:nvSpPr>
          <p:spPr bwMode="auto">
            <a:xfrm>
              <a:off x="3505200" y="1828800"/>
              <a:ext cx="609600" cy="276999"/>
            </a:xfrm>
            <a:prstGeom prst="rect">
              <a:avLst/>
            </a:prstGeom>
            <a:noFill/>
            <a:ln w="9525">
              <a:noFill/>
              <a:miter lim="800000"/>
              <a:headEnd/>
              <a:tailEnd/>
            </a:ln>
          </p:spPr>
          <p:txBody>
            <a:bodyPr>
              <a:spAutoFit/>
            </a:bodyPr>
            <a:lstStyle/>
            <a:p>
              <a:r>
                <a:rPr lang="en-US" sz="1200"/>
                <a:t>0x000</a:t>
              </a:r>
            </a:p>
          </p:txBody>
        </p:sp>
        <p:sp>
          <p:nvSpPr>
            <p:cNvPr id="20505" name="TextBox 14"/>
            <p:cNvSpPr txBox="1">
              <a:spLocks noChangeArrowheads="1"/>
            </p:cNvSpPr>
            <p:nvPr/>
          </p:nvSpPr>
          <p:spPr bwMode="auto">
            <a:xfrm>
              <a:off x="1712022" y="1413301"/>
              <a:ext cx="1360181" cy="369332"/>
            </a:xfrm>
            <a:prstGeom prst="rect">
              <a:avLst/>
            </a:prstGeom>
            <a:noFill/>
            <a:ln w="9525">
              <a:noFill/>
              <a:miter lim="800000"/>
              <a:headEnd/>
              <a:tailEnd/>
            </a:ln>
          </p:spPr>
          <p:txBody>
            <a:bodyPr wrap="none">
              <a:spAutoFit/>
            </a:bodyPr>
            <a:lstStyle/>
            <a:p>
              <a:r>
                <a:rPr lang="en-US"/>
                <a:t>ATmega 48</a:t>
              </a:r>
            </a:p>
          </p:txBody>
        </p:sp>
      </p:grpSp>
      <p:grpSp>
        <p:nvGrpSpPr>
          <p:cNvPr id="20485" name="Group 21"/>
          <p:cNvGrpSpPr>
            <a:grpSpLocks/>
          </p:cNvGrpSpPr>
          <p:nvPr/>
        </p:nvGrpSpPr>
        <p:grpSpPr bwMode="auto">
          <a:xfrm>
            <a:off x="5029200" y="1762125"/>
            <a:ext cx="3198813" cy="3767138"/>
            <a:chOff x="5520566" y="1393583"/>
            <a:chExt cx="3198453" cy="3766034"/>
          </a:xfrm>
        </p:grpSpPr>
        <p:grpSp>
          <p:nvGrpSpPr>
            <p:cNvPr id="20486" name="Group 6"/>
            <p:cNvGrpSpPr>
              <a:grpSpLocks/>
            </p:cNvGrpSpPr>
            <p:nvPr/>
          </p:nvGrpSpPr>
          <p:grpSpPr bwMode="auto">
            <a:xfrm>
              <a:off x="5520566" y="1828801"/>
              <a:ext cx="2286000" cy="3330816"/>
              <a:chOff x="4648200" y="1828801"/>
              <a:chExt cx="2286000" cy="3330816"/>
            </a:xfrm>
          </p:grpSpPr>
          <p:sp>
            <p:nvSpPr>
              <p:cNvPr id="5" name="Rectangle 4"/>
              <p:cNvSpPr/>
              <p:nvPr/>
            </p:nvSpPr>
            <p:spPr bwMode="auto">
              <a:xfrm>
                <a:off x="4648200" y="1828801"/>
                <a:ext cx="2286000" cy="26670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6" name="Rectangle 5"/>
              <p:cNvSpPr/>
              <p:nvPr/>
            </p:nvSpPr>
            <p:spPr bwMode="auto">
              <a:xfrm>
                <a:off x="4648200" y="4495801"/>
                <a:ext cx="2286000" cy="663816"/>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grpSp>
        <p:sp>
          <p:nvSpPr>
            <p:cNvPr id="20487" name="TextBox 11"/>
            <p:cNvSpPr txBox="1">
              <a:spLocks noChangeArrowheads="1"/>
            </p:cNvSpPr>
            <p:nvPr/>
          </p:nvSpPr>
          <p:spPr bwMode="auto">
            <a:xfrm>
              <a:off x="5692788" y="1921133"/>
              <a:ext cx="1941557" cy="369332"/>
            </a:xfrm>
            <a:prstGeom prst="rect">
              <a:avLst/>
            </a:prstGeom>
            <a:noFill/>
            <a:ln w="9525">
              <a:noFill/>
              <a:miter lim="800000"/>
              <a:headEnd/>
              <a:tailEnd/>
            </a:ln>
          </p:spPr>
          <p:txBody>
            <a:bodyPr wrap="none">
              <a:spAutoFit/>
            </a:bodyPr>
            <a:lstStyle/>
            <a:p>
              <a:r>
                <a:rPr lang="en-US"/>
                <a:t>Application Flash</a:t>
              </a:r>
            </a:p>
          </p:txBody>
        </p:sp>
        <p:sp>
          <p:nvSpPr>
            <p:cNvPr id="20488" name="TextBox 12"/>
            <p:cNvSpPr txBox="1">
              <a:spLocks noChangeArrowheads="1"/>
            </p:cNvSpPr>
            <p:nvPr/>
          </p:nvSpPr>
          <p:spPr bwMode="auto">
            <a:xfrm>
              <a:off x="6019800" y="4697952"/>
              <a:ext cx="1287532" cy="369332"/>
            </a:xfrm>
            <a:prstGeom prst="rect">
              <a:avLst/>
            </a:prstGeom>
            <a:noFill/>
            <a:ln w="9525">
              <a:noFill/>
              <a:miter lim="800000"/>
              <a:headEnd/>
              <a:tailEnd/>
            </a:ln>
          </p:spPr>
          <p:txBody>
            <a:bodyPr wrap="none">
              <a:spAutoFit/>
            </a:bodyPr>
            <a:lstStyle/>
            <a:p>
              <a:r>
                <a:rPr lang="en-US"/>
                <a:t>Boot Flash</a:t>
              </a:r>
            </a:p>
          </p:txBody>
        </p:sp>
        <p:sp>
          <p:nvSpPr>
            <p:cNvPr id="20489" name="TextBox 13"/>
            <p:cNvSpPr txBox="1">
              <a:spLocks noChangeArrowheads="1"/>
            </p:cNvSpPr>
            <p:nvPr/>
          </p:nvSpPr>
          <p:spPr bwMode="auto">
            <a:xfrm>
              <a:off x="7806566" y="1782633"/>
              <a:ext cx="609600" cy="276999"/>
            </a:xfrm>
            <a:prstGeom prst="rect">
              <a:avLst/>
            </a:prstGeom>
            <a:noFill/>
            <a:ln w="9525">
              <a:noFill/>
              <a:miter lim="800000"/>
              <a:headEnd/>
              <a:tailEnd/>
            </a:ln>
          </p:spPr>
          <p:txBody>
            <a:bodyPr>
              <a:spAutoFit/>
            </a:bodyPr>
            <a:lstStyle/>
            <a:p>
              <a:r>
                <a:rPr lang="en-US" sz="1200"/>
                <a:t>0x000</a:t>
              </a:r>
            </a:p>
          </p:txBody>
        </p:sp>
        <p:sp>
          <p:nvSpPr>
            <p:cNvPr id="20490" name="TextBox 16"/>
            <p:cNvSpPr txBox="1">
              <a:spLocks noChangeArrowheads="1"/>
            </p:cNvSpPr>
            <p:nvPr/>
          </p:nvSpPr>
          <p:spPr bwMode="auto">
            <a:xfrm>
              <a:off x="5564547" y="1393583"/>
              <a:ext cx="2257862" cy="369332"/>
            </a:xfrm>
            <a:prstGeom prst="rect">
              <a:avLst/>
            </a:prstGeom>
            <a:noFill/>
            <a:ln w="9525">
              <a:noFill/>
              <a:miter lim="800000"/>
              <a:headEnd/>
              <a:tailEnd/>
            </a:ln>
          </p:spPr>
          <p:txBody>
            <a:bodyPr wrap="none">
              <a:spAutoFit/>
            </a:bodyPr>
            <a:lstStyle/>
            <a:p>
              <a:r>
                <a:rPr lang="en-US"/>
                <a:t>ATmega 88/168/328</a:t>
              </a:r>
            </a:p>
          </p:txBody>
        </p:sp>
        <p:sp>
          <p:nvSpPr>
            <p:cNvPr id="20491" name="TextBox 17"/>
            <p:cNvSpPr txBox="1">
              <a:spLocks noChangeArrowheads="1"/>
            </p:cNvSpPr>
            <p:nvPr/>
          </p:nvSpPr>
          <p:spPr bwMode="auto">
            <a:xfrm>
              <a:off x="7762585" y="4495801"/>
              <a:ext cx="956434" cy="276999"/>
            </a:xfrm>
            <a:prstGeom prst="rect">
              <a:avLst/>
            </a:prstGeom>
            <a:noFill/>
            <a:ln w="9525">
              <a:noFill/>
              <a:miter lim="800000"/>
              <a:headEnd/>
              <a:tailEnd/>
            </a:ln>
          </p:spPr>
          <p:txBody>
            <a:bodyPr>
              <a:spAutoFit/>
            </a:bodyPr>
            <a:lstStyle/>
            <a:p>
              <a:r>
                <a:rPr lang="en-US" sz="1200"/>
                <a:t>0x1FFF</a:t>
              </a:r>
            </a:p>
          </p:txBody>
        </p:sp>
        <p:sp>
          <p:nvSpPr>
            <p:cNvPr id="20492" name="TextBox 18"/>
            <p:cNvSpPr txBox="1">
              <a:spLocks noChangeArrowheads="1"/>
            </p:cNvSpPr>
            <p:nvPr/>
          </p:nvSpPr>
          <p:spPr bwMode="auto">
            <a:xfrm>
              <a:off x="7762585" y="4689210"/>
              <a:ext cx="956434" cy="276999"/>
            </a:xfrm>
            <a:prstGeom prst="rect">
              <a:avLst/>
            </a:prstGeom>
            <a:noFill/>
            <a:ln w="9525">
              <a:noFill/>
              <a:miter lim="800000"/>
              <a:headEnd/>
              <a:tailEnd/>
            </a:ln>
          </p:spPr>
          <p:txBody>
            <a:bodyPr>
              <a:spAutoFit/>
            </a:bodyPr>
            <a:lstStyle/>
            <a:p>
              <a:r>
                <a:rPr lang="en-US" sz="1200"/>
                <a:t>0x3FFF</a:t>
              </a:r>
            </a:p>
          </p:txBody>
        </p:sp>
        <p:sp>
          <p:nvSpPr>
            <p:cNvPr id="20493" name="TextBox 19"/>
            <p:cNvSpPr txBox="1">
              <a:spLocks noChangeArrowheads="1"/>
            </p:cNvSpPr>
            <p:nvPr/>
          </p:nvSpPr>
          <p:spPr bwMode="auto">
            <a:xfrm>
              <a:off x="7762585" y="4882618"/>
              <a:ext cx="956434" cy="276999"/>
            </a:xfrm>
            <a:prstGeom prst="rect">
              <a:avLst/>
            </a:prstGeom>
            <a:noFill/>
            <a:ln w="9525">
              <a:noFill/>
              <a:miter lim="800000"/>
              <a:headEnd/>
              <a:tailEnd/>
            </a:ln>
          </p:spPr>
          <p:txBody>
            <a:bodyPr>
              <a:spAutoFit/>
            </a:bodyPr>
            <a:lstStyle/>
            <a:p>
              <a:r>
                <a:rPr lang="en-US" sz="1200"/>
                <a:t>0x7FFF</a:t>
              </a:r>
            </a:p>
          </p:txBody>
        </p:sp>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pPr eaLnBrk="1" hangingPunct="1">
              <a:defRPr/>
            </a:pPr>
            <a:r>
              <a:rPr smtClean="0"/>
              <a:t>AVR Memories</a:t>
            </a:r>
            <a:br>
              <a:rPr smtClean="0"/>
            </a:br>
            <a:r>
              <a:rPr sz="3600" smtClean="0">
                <a:solidFill>
                  <a:srgbClr val="0070C0"/>
                </a:solidFill>
              </a:rPr>
              <a:t>SRAM</a:t>
            </a:r>
            <a:endParaRPr sz="3600">
              <a:solidFill>
                <a:srgbClr val="0070C0"/>
              </a:solidFill>
            </a:endParaRPr>
          </a:p>
        </p:txBody>
      </p:sp>
      <p:sp>
        <p:nvSpPr>
          <p:cNvPr id="21507" name="Text Placeholder 2"/>
          <p:cNvSpPr>
            <a:spLocks noGrp="1"/>
          </p:cNvSpPr>
          <p:nvPr>
            <p:ph type="body" sz="quarter" idx="10"/>
          </p:nvPr>
        </p:nvSpPr>
        <p:spPr>
          <a:xfrm>
            <a:off x="381000" y="1752600"/>
            <a:ext cx="8382000" cy="1527175"/>
          </a:xfrm>
        </p:spPr>
        <p:txBody>
          <a:bodyPr/>
          <a:lstStyle/>
          <a:p>
            <a:pPr eaLnBrk="1" hangingPunct="1"/>
            <a:r>
              <a:rPr lang="en-US" smtClean="0"/>
              <a:t>Data space storage</a:t>
            </a:r>
          </a:p>
          <a:p>
            <a:pPr eaLnBrk="1" hangingPunct="1"/>
            <a:r>
              <a:rPr lang="en-US" smtClean="0"/>
              <a:t>8 Bit width</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pPr eaLnBrk="1" hangingPunct="1">
              <a:defRPr/>
            </a:pPr>
            <a:r>
              <a:rPr smtClean="0"/>
              <a:t>AVR Memories</a:t>
            </a:r>
            <a:br>
              <a:rPr smtClean="0"/>
            </a:br>
            <a:r>
              <a:rPr sz="3600" smtClean="0">
                <a:solidFill>
                  <a:srgbClr val="0070C0"/>
                </a:solidFill>
              </a:rPr>
              <a:t>SRAM - Memory  Map</a:t>
            </a:r>
            <a:endParaRPr sz="3600">
              <a:solidFill>
                <a:srgbClr val="0070C0"/>
              </a:solidFill>
            </a:endParaRPr>
          </a:p>
        </p:txBody>
      </p:sp>
      <p:sp>
        <p:nvSpPr>
          <p:cNvPr id="5" name="Rectangle 4"/>
          <p:cNvSpPr/>
          <p:nvPr/>
        </p:nvSpPr>
        <p:spPr bwMode="auto">
          <a:xfrm>
            <a:off x="2209800" y="1752600"/>
            <a:ext cx="3200400" cy="4572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latin typeface="Segoe" pitchFamily="34" charset="0"/>
              </a:rPr>
              <a:t>32 Registers</a:t>
            </a:r>
          </a:p>
        </p:txBody>
      </p:sp>
      <p:sp>
        <p:nvSpPr>
          <p:cNvPr id="6" name="Rectangle 5"/>
          <p:cNvSpPr/>
          <p:nvPr/>
        </p:nvSpPr>
        <p:spPr bwMode="auto">
          <a:xfrm>
            <a:off x="2209800" y="2209800"/>
            <a:ext cx="3200400" cy="4572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latin typeface="Segoe" pitchFamily="34" charset="0"/>
              </a:rPr>
              <a:t>64 I/O Registers</a:t>
            </a:r>
          </a:p>
        </p:txBody>
      </p:sp>
      <p:sp>
        <p:nvSpPr>
          <p:cNvPr id="7" name="Rectangle 6"/>
          <p:cNvSpPr/>
          <p:nvPr/>
        </p:nvSpPr>
        <p:spPr bwMode="auto">
          <a:xfrm>
            <a:off x="2209800" y="2667000"/>
            <a:ext cx="3200400" cy="4572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latin typeface="Segoe" pitchFamily="34" charset="0"/>
              </a:rPr>
              <a:t>160 External I/O Reg</a:t>
            </a:r>
          </a:p>
        </p:txBody>
      </p:sp>
      <p:sp>
        <p:nvSpPr>
          <p:cNvPr id="8" name="Rectangle 7"/>
          <p:cNvSpPr/>
          <p:nvPr/>
        </p:nvSpPr>
        <p:spPr bwMode="auto">
          <a:xfrm>
            <a:off x="2209800" y="3124200"/>
            <a:ext cx="3200400" cy="1018401"/>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chemeClr val="tx1"/>
                </a:solidFill>
                <a:latin typeface="Segoe" pitchFamily="34" charset="0"/>
              </a:rPr>
              <a:t>Internal SRAM</a:t>
            </a:r>
          </a:p>
          <a:p>
            <a:pPr algn="ctr" defTabSz="914099">
              <a:defRPr/>
            </a:pPr>
            <a:r>
              <a:rPr lang="en-US" sz="2300" dirty="0">
                <a:solidFill>
                  <a:schemeClr val="tx1"/>
                </a:solidFill>
                <a:latin typeface="Segoe" pitchFamily="34" charset="0"/>
              </a:rPr>
              <a:t>(512/1024/2048x8)</a:t>
            </a:r>
          </a:p>
        </p:txBody>
      </p:sp>
      <p:sp>
        <p:nvSpPr>
          <p:cNvPr id="22543" name="TextBox 9"/>
          <p:cNvSpPr txBox="1">
            <a:spLocks noChangeArrowheads="1"/>
          </p:cNvSpPr>
          <p:nvPr/>
        </p:nvSpPr>
        <p:spPr bwMode="auto">
          <a:xfrm>
            <a:off x="5410200" y="1752600"/>
            <a:ext cx="1370013" cy="276225"/>
          </a:xfrm>
          <a:prstGeom prst="rect">
            <a:avLst/>
          </a:prstGeom>
          <a:noFill/>
          <a:ln w="9525">
            <a:noFill/>
            <a:miter lim="800000"/>
            <a:headEnd/>
            <a:tailEnd/>
          </a:ln>
        </p:spPr>
        <p:txBody>
          <a:bodyPr wrap="none">
            <a:spAutoFit/>
          </a:bodyPr>
          <a:lstStyle/>
          <a:p>
            <a:r>
              <a:rPr lang="en-US" sz="1200"/>
              <a:t>0x0000 – 0x001F</a:t>
            </a:r>
          </a:p>
        </p:txBody>
      </p:sp>
      <p:sp>
        <p:nvSpPr>
          <p:cNvPr id="22544" name="TextBox 10"/>
          <p:cNvSpPr txBox="1">
            <a:spLocks noChangeArrowheads="1"/>
          </p:cNvSpPr>
          <p:nvPr/>
        </p:nvSpPr>
        <p:spPr bwMode="auto">
          <a:xfrm>
            <a:off x="5410200" y="2209800"/>
            <a:ext cx="1370013" cy="276225"/>
          </a:xfrm>
          <a:prstGeom prst="rect">
            <a:avLst/>
          </a:prstGeom>
          <a:noFill/>
          <a:ln w="9525">
            <a:noFill/>
            <a:miter lim="800000"/>
            <a:headEnd/>
            <a:tailEnd/>
          </a:ln>
        </p:spPr>
        <p:txBody>
          <a:bodyPr wrap="none">
            <a:spAutoFit/>
          </a:bodyPr>
          <a:lstStyle/>
          <a:p>
            <a:r>
              <a:rPr lang="en-US" sz="1200"/>
              <a:t>0x0020 – 0x005F</a:t>
            </a:r>
          </a:p>
        </p:txBody>
      </p:sp>
      <p:sp>
        <p:nvSpPr>
          <p:cNvPr id="22545" name="TextBox 11"/>
          <p:cNvSpPr txBox="1">
            <a:spLocks noChangeArrowheads="1"/>
          </p:cNvSpPr>
          <p:nvPr/>
        </p:nvSpPr>
        <p:spPr bwMode="auto">
          <a:xfrm>
            <a:off x="5410200" y="2667000"/>
            <a:ext cx="1420813" cy="276225"/>
          </a:xfrm>
          <a:prstGeom prst="rect">
            <a:avLst/>
          </a:prstGeom>
          <a:noFill/>
          <a:ln w="9525">
            <a:noFill/>
            <a:miter lim="800000"/>
            <a:headEnd/>
            <a:tailEnd/>
          </a:ln>
        </p:spPr>
        <p:txBody>
          <a:bodyPr wrap="none">
            <a:spAutoFit/>
          </a:bodyPr>
          <a:lstStyle/>
          <a:p>
            <a:r>
              <a:rPr lang="en-US" sz="1200"/>
              <a:t>0x00060– 0x00FF</a:t>
            </a:r>
          </a:p>
        </p:txBody>
      </p:sp>
      <p:sp>
        <p:nvSpPr>
          <p:cNvPr id="22546" name="TextBox 12"/>
          <p:cNvSpPr txBox="1">
            <a:spLocks noChangeArrowheads="1"/>
          </p:cNvSpPr>
          <p:nvPr/>
        </p:nvSpPr>
        <p:spPr bwMode="auto">
          <a:xfrm>
            <a:off x="5410200" y="3124200"/>
            <a:ext cx="685800" cy="276225"/>
          </a:xfrm>
          <a:prstGeom prst="rect">
            <a:avLst/>
          </a:prstGeom>
          <a:noFill/>
          <a:ln w="9525">
            <a:noFill/>
            <a:miter lim="800000"/>
            <a:headEnd/>
            <a:tailEnd/>
          </a:ln>
        </p:spPr>
        <p:txBody>
          <a:bodyPr wrap="none">
            <a:spAutoFit/>
          </a:bodyPr>
          <a:lstStyle/>
          <a:p>
            <a:r>
              <a:rPr lang="en-US" sz="1200"/>
              <a:t>0x0100</a:t>
            </a:r>
          </a:p>
        </p:txBody>
      </p:sp>
      <p:sp>
        <p:nvSpPr>
          <p:cNvPr id="22547" name="TextBox 13"/>
          <p:cNvSpPr txBox="1">
            <a:spLocks noChangeArrowheads="1"/>
          </p:cNvSpPr>
          <p:nvPr/>
        </p:nvSpPr>
        <p:spPr bwMode="auto">
          <a:xfrm>
            <a:off x="5410200" y="3865563"/>
            <a:ext cx="1663700" cy="277812"/>
          </a:xfrm>
          <a:prstGeom prst="rect">
            <a:avLst/>
          </a:prstGeom>
          <a:noFill/>
          <a:ln w="9525">
            <a:noFill/>
            <a:miter lim="800000"/>
            <a:headEnd/>
            <a:tailEnd/>
          </a:ln>
        </p:spPr>
        <p:txBody>
          <a:bodyPr wrap="none">
            <a:spAutoFit/>
          </a:bodyPr>
          <a:lstStyle/>
          <a:p>
            <a:r>
              <a:rPr lang="en-US" sz="1200"/>
              <a:t>0x04FF/0x6FF/0x8FF</a:t>
            </a:r>
          </a:p>
        </p:txBody>
      </p:sp>
      <p:sp>
        <p:nvSpPr>
          <p:cNvPr id="15" name="Rectangle 14"/>
          <p:cNvSpPr/>
          <p:nvPr/>
        </p:nvSpPr>
        <p:spPr bwMode="auto">
          <a:xfrm>
            <a:off x="2209800" y="4343400"/>
            <a:ext cx="3200400" cy="1115199"/>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a:solidFill>
                  <a:srgbClr val="FF0000"/>
                </a:solidFill>
                <a:latin typeface="Segoe" pitchFamily="34" charset="0"/>
              </a:rPr>
              <a:t>External SRAM</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pPr eaLnBrk="1" hangingPunct="1">
              <a:defRPr/>
            </a:pPr>
            <a:r>
              <a:rPr smtClean="0"/>
              <a:t>AVR Memories</a:t>
            </a:r>
            <a:br>
              <a:rPr smtClean="0"/>
            </a:br>
            <a:r>
              <a:rPr sz="3600" smtClean="0">
                <a:solidFill>
                  <a:srgbClr val="0070C0"/>
                </a:solidFill>
              </a:rPr>
              <a:t>EEPROM</a:t>
            </a:r>
            <a:endParaRPr sz="3600">
              <a:solidFill>
                <a:srgbClr val="0070C0"/>
              </a:solidFill>
            </a:endParaRPr>
          </a:p>
        </p:txBody>
      </p:sp>
      <p:sp>
        <p:nvSpPr>
          <p:cNvPr id="23555" name="Text Placeholder 2"/>
          <p:cNvSpPr>
            <a:spLocks noGrp="1"/>
          </p:cNvSpPr>
          <p:nvPr>
            <p:ph type="body" sz="quarter" idx="10"/>
          </p:nvPr>
        </p:nvSpPr>
        <p:spPr>
          <a:xfrm>
            <a:off x="381000" y="1600200"/>
            <a:ext cx="8382000" cy="4038600"/>
          </a:xfrm>
        </p:spPr>
        <p:txBody>
          <a:bodyPr/>
          <a:lstStyle/>
          <a:p>
            <a:pPr eaLnBrk="1" hangingPunct="1"/>
            <a:r>
              <a:rPr lang="en-US" smtClean="0"/>
              <a:t>Electrically Erasable Programmable Read Only Memory</a:t>
            </a:r>
          </a:p>
          <a:p>
            <a:pPr eaLnBrk="1" hangingPunct="1"/>
            <a:r>
              <a:rPr lang="en-US" smtClean="0"/>
              <a:t>8 bit width</a:t>
            </a:r>
          </a:p>
          <a:p>
            <a:pPr eaLnBrk="1" hangingPunct="1"/>
            <a:r>
              <a:rPr lang="en-US" smtClean="0"/>
              <a:t>Requires special write sequence</a:t>
            </a:r>
          </a:p>
          <a:p>
            <a:pPr eaLnBrk="1" hangingPunct="1"/>
            <a:r>
              <a:rPr lang="en-US" smtClean="0"/>
              <a:t>Non-volatile storage for program specific data, constants, etc.</a:t>
            </a:r>
          </a:p>
          <a:p>
            <a:pPr eaLnBrk="1" hangingPunct="1"/>
            <a:r>
              <a:rPr lang="en-US" smtClean="0"/>
              <a:t>At least 100,000 write/erase cycles</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What is AVR ?</a:t>
            </a:r>
            <a:endParaRPr/>
          </a:p>
        </p:txBody>
      </p:sp>
      <p:sp>
        <p:nvSpPr>
          <p:cNvPr id="6147" name="Text Placeholder 2"/>
          <p:cNvSpPr>
            <a:spLocks noGrp="1"/>
          </p:cNvSpPr>
          <p:nvPr>
            <p:ph type="body" sz="quarter" idx="10"/>
          </p:nvPr>
        </p:nvSpPr>
        <p:spPr>
          <a:xfrm>
            <a:off x="381000" y="1411288"/>
            <a:ext cx="8382000" cy="4543425"/>
          </a:xfrm>
        </p:spPr>
        <p:txBody>
          <a:bodyPr/>
          <a:lstStyle/>
          <a:p>
            <a:pPr eaLnBrk="1" hangingPunct="1"/>
            <a:r>
              <a:rPr lang="en-US" smtClean="0"/>
              <a:t>Modified Harvard architecture 8-bit RISC single chip microcontroller</a:t>
            </a:r>
          </a:p>
          <a:p>
            <a:pPr eaLnBrk="1" hangingPunct="1"/>
            <a:r>
              <a:rPr lang="en-US" smtClean="0"/>
              <a:t>Complete System-on-a-chip</a:t>
            </a:r>
          </a:p>
          <a:p>
            <a:pPr lvl="1" eaLnBrk="1" hangingPunct="1"/>
            <a:r>
              <a:rPr lang="en-US" smtClean="0"/>
              <a:t>On Board Memory (FLASH, SRAM &amp; EEPROM)</a:t>
            </a:r>
          </a:p>
          <a:p>
            <a:pPr lvl="1" eaLnBrk="1" hangingPunct="1"/>
            <a:r>
              <a:rPr lang="en-US" smtClean="0"/>
              <a:t>On Board Peripherals</a:t>
            </a:r>
          </a:p>
          <a:p>
            <a:pPr eaLnBrk="1" hangingPunct="1"/>
            <a:r>
              <a:rPr lang="en-US" smtClean="0"/>
              <a:t>Advanced (for 8 bit processors) technology</a:t>
            </a:r>
          </a:p>
          <a:p>
            <a:pPr eaLnBrk="1" hangingPunct="1"/>
            <a:r>
              <a:rPr lang="en-US" smtClean="0"/>
              <a:t>Developed by Atmel in 1996</a:t>
            </a:r>
          </a:p>
          <a:p>
            <a:pPr eaLnBrk="1" hangingPunct="1"/>
            <a:r>
              <a:rPr lang="en-US" smtClean="0"/>
              <a:t>First In-house CPU design by Atmel</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AVR Memories</a:t>
            </a:r>
            <a:endParaRPr/>
          </a:p>
        </p:txBody>
      </p:sp>
      <p:graphicFrame>
        <p:nvGraphicFramePr>
          <p:cNvPr id="4" name="Table 3"/>
          <p:cNvGraphicFramePr>
            <a:graphicFrameLocks noGrp="1"/>
          </p:cNvGraphicFramePr>
          <p:nvPr/>
        </p:nvGraphicFramePr>
        <p:xfrm>
          <a:off x="1524000" y="1397000"/>
          <a:ext cx="6096000" cy="185420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381000" y="1129127"/>
          <a:ext cx="8382000" cy="4568289"/>
        </p:xfrm>
        <a:graphic>
          <a:graphicData uri="http://schemas.openxmlformats.org/drawingml/2006/table">
            <a:tbl>
              <a:tblPr firstRow="1" bandRow="1">
                <a:tableStyleId>{5940675A-B579-460E-94D1-54222C63F5DA}</a:tableStyleId>
              </a:tblPr>
              <a:tblGrid>
                <a:gridCol w="2095500"/>
                <a:gridCol w="2077964"/>
                <a:gridCol w="2113036"/>
                <a:gridCol w="2095500"/>
              </a:tblGrid>
              <a:tr h="538257">
                <a:tc>
                  <a:txBody>
                    <a:bodyPr/>
                    <a:lstStyle/>
                    <a:p>
                      <a:r>
                        <a:rPr lang="en-US" sz="2400" b="1" baseline="0" dirty="0" smtClean="0"/>
                        <a:t>DEVICE</a:t>
                      </a:r>
                      <a:endParaRPr lang="en-US" sz="2400" b="1" baseline="0" dirty="0"/>
                    </a:p>
                  </a:txBody>
                  <a:tcPr/>
                </a:tc>
                <a:tc>
                  <a:txBody>
                    <a:bodyPr/>
                    <a:lstStyle/>
                    <a:p>
                      <a:r>
                        <a:rPr lang="en-US" sz="2400" b="1" baseline="0" dirty="0" smtClean="0"/>
                        <a:t>FLASH</a:t>
                      </a:r>
                      <a:endParaRPr lang="en-US" sz="2400" b="1" baseline="0" dirty="0"/>
                    </a:p>
                  </a:txBody>
                  <a:tcPr/>
                </a:tc>
                <a:tc>
                  <a:txBody>
                    <a:bodyPr/>
                    <a:lstStyle/>
                    <a:p>
                      <a:r>
                        <a:rPr lang="en-US" sz="2400" b="1" baseline="0" dirty="0" smtClean="0"/>
                        <a:t>EEPROM</a:t>
                      </a:r>
                      <a:endParaRPr lang="en-US" sz="2400" b="1" baseline="0" dirty="0"/>
                    </a:p>
                  </a:txBody>
                  <a:tcPr/>
                </a:tc>
                <a:tc>
                  <a:txBody>
                    <a:bodyPr/>
                    <a:lstStyle/>
                    <a:p>
                      <a:r>
                        <a:rPr lang="en-US" sz="2400" b="1" baseline="0" dirty="0" smtClean="0"/>
                        <a:t>SRAM</a:t>
                      </a:r>
                      <a:endParaRPr lang="en-US" sz="2400" b="1" baseline="0" dirty="0"/>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ATmega48A</a:t>
                      </a:r>
                      <a:endParaRPr lang="en-US" sz="2400" baseline="0" dirty="0"/>
                    </a:p>
                  </a:txBody>
                  <a:tcPr/>
                </a:tc>
                <a:tc>
                  <a:txBody>
                    <a:bodyPr/>
                    <a:lstStyle/>
                    <a:p>
                      <a:r>
                        <a:rPr lang="en-US" sz="2400" baseline="0" dirty="0" smtClean="0"/>
                        <a:t>4K Bytes</a:t>
                      </a:r>
                      <a:endParaRPr lang="en-US" sz="2400" baseline="0" dirty="0"/>
                    </a:p>
                  </a:txBody>
                  <a:tcPr/>
                </a:tc>
                <a:tc>
                  <a:txBody>
                    <a:bodyPr/>
                    <a:lstStyle/>
                    <a:p>
                      <a:r>
                        <a:rPr lang="en-US" sz="2400" baseline="0" dirty="0" smtClean="0"/>
                        <a:t>256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ATmega48PA</a:t>
                      </a:r>
                      <a:endParaRPr lang="en-US" sz="2400" baseline="0"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4K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256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ATmega88A</a:t>
                      </a:r>
                      <a:endParaRPr lang="en-US" sz="2400" baseline="0"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8K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1K Bytes</a:t>
                      </a:r>
                      <a:endParaRPr lang="en-US" sz="2400" baseline="0" dirty="0"/>
                    </a:p>
                  </a:txBody>
                  <a:tcPr/>
                </a:tc>
              </a:tr>
              <a:tr h="503754">
                <a:tc>
                  <a:txBody>
                    <a:bodyPr/>
                    <a:lstStyle/>
                    <a:p>
                      <a:r>
                        <a:rPr lang="en-US" sz="2400" kern="1200" baseline="0" dirty="0" smtClean="0">
                          <a:solidFill>
                            <a:schemeClr val="tx1"/>
                          </a:solidFill>
                          <a:latin typeface="+mn-lt"/>
                          <a:ea typeface="+mn-ea"/>
                          <a:cs typeface="+mn-cs"/>
                        </a:rPr>
                        <a:t>ATmega88PA</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8K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1K Bytes</a:t>
                      </a:r>
                      <a:endParaRPr lang="en-US" sz="2400" baseline="0" dirty="0"/>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ATmega168A</a:t>
                      </a:r>
                      <a:endParaRPr lang="en-US" sz="2400" baseline="0"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16K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1K Bytes</a:t>
                      </a:r>
                      <a:endParaRPr lang="en-US" sz="2400" baseline="0" dirty="0"/>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ATmega168PA</a:t>
                      </a:r>
                      <a:endParaRPr lang="en-US" sz="2400" baseline="0" dirty="0" smtClean="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16K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512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1K Bytes</a:t>
                      </a:r>
                      <a:endParaRPr lang="en-US" sz="2400" baseline="0" dirty="0"/>
                    </a:p>
                  </a:txBody>
                  <a:tcPr/>
                </a:tc>
              </a:tr>
              <a:tr h="503754">
                <a:tc>
                  <a:txBody>
                    <a:bodyPr/>
                    <a:lstStyle/>
                    <a:p>
                      <a:r>
                        <a:rPr lang="en-US" sz="2400" kern="1200" baseline="0" dirty="0" smtClean="0">
                          <a:solidFill>
                            <a:schemeClr val="tx1"/>
                          </a:solidFill>
                          <a:latin typeface="+mn-lt"/>
                          <a:ea typeface="+mn-ea"/>
                          <a:cs typeface="+mn-cs"/>
                        </a:rPr>
                        <a:t>ATmega328</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32K Bytes</a:t>
                      </a:r>
                    </a:p>
                  </a:txBody>
                  <a:tcPr/>
                </a:tc>
                <a:tc>
                  <a:txBody>
                    <a:bodyPr/>
                    <a:lstStyle/>
                    <a:p>
                      <a:r>
                        <a:rPr lang="en-US" sz="2400" baseline="0" dirty="0" smtClean="0"/>
                        <a:t>1K Bytes</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2K Bytes</a:t>
                      </a:r>
                      <a:endParaRPr lang="en-US" sz="2400" baseline="0" dirty="0"/>
                    </a:p>
                  </a:txBody>
                  <a:tcPr/>
                </a:tc>
              </a:tr>
              <a:tr h="5037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mn-lt"/>
                          <a:ea typeface="+mn-ea"/>
                          <a:cs typeface="+mn-cs"/>
                        </a:rPr>
                        <a:t>ATmega328P</a:t>
                      </a:r>
                      <a:endParaRPr lang="en-US" sz="2400" baseline="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32K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1K Bytes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aseline="0" dirty="0" smtClean="0"/>
                        <a:t>2K Bytes</a:t>
                      </a:r>
                      <a:endParaRPr lang="en-US" sz="2400" baseline="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Memory Mapped I/O Space</a:t>
            </a:r>
            <a:endParaRPr/>
          </a:p>
        </p:txBody>
      </p:sp>
      <p:sp>
        <p:nvSpPr>
          <p:cNvPr id="25603" name="Text Placeholder 2"/>
          <p:cNvSpPr>
            <a:spLocks noGrp="1"/>
          </p:cNvSpPr>
          <p:nvPr>
            <p:ph type="body" sz="quarter" idx="10"/>
          </p:nvPr>
        </p:nvSpPr>
        <p:spPr>
          <a:xfrm>
            <a:off x="381000" y="1411288"/>
            <a:ext cx="8382000" cy="2881312"/>
          </a:xfrm>
        </p:spPr>
        <p:txBody>
          <a:bodyPr/>
          <a:lstStyle/>
          <a:p>
            <a:pPr eaLnBrk="1" hangingPunct="1"/>
            <a:r>
              <a:rPr lang="en-US" smtClean="0"/>
              <a:t>I/O registers visible in data space</a:t>
            </a:r>
          </a:p>
          <a:p>
            <a:pPr lvl="1" eaLnBrk="1" hangingPunct="1"/>
            <a:r>
              <a:rPr lang="en-US" smtClean="0"/>
              <a:t>I/O can be accessed using same instructions as data</a:t>
            </a:r>
          </a:p>
          <a:p>
            <a:pPr lvl="1" eaLnBrk="1" hangingPunct="1"/>
            <a:r>
              <a:rPr lang="en-US" smtClean="0"/>
              <a:t>Compilers can treat I/O space as data access</a:t>
            </a:r>
          </a:p>
          <a:p>
            <a:pPr eaLnBrk="1" hangingPunct="1"/>
            <a:r>
              <a:rPr lang="en-US" smtClean="0"/>
              <a:t>Bit manipulation instructions</a:t>
            </a:r>
          </a:p>
          <a:p>
            <a:pPr lvl="1" eaLnBrk="1" hangingPunct="1"/>
            <a:r>
              <a:rPr lang="en-US" smtClean="0"/>
              <a:t>Set/Clear single I/O bits	</a:t>
            </a:r>
          </a:p>
          <a:p>
            <a:pPr lvl="1" eaLnBrk="1" hangingPunct="1"/>
            <a:r>
              <a:rPr lang="en-US" smtClean="0"/>
              <a:t>Only work on lower memory addresses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ALU – Arithmetic Logic Unit</a:t>
            </a:r>
            <a:endParaRPr/>
          </a:p>
        </p:txBody>
      </p:sp>
      <p:sp>
        <p:nvSpPr>
          <p:cNvPr id="26627" name="Text Placeholder 2"/>
          <p:cNvSpPr>
            <a:spLocks noGrp="1"/>
          </p:cNvSpPr>
          <p:nvPr>
            <p:ph type="body" sz="quarter" idx="10"/>
          </p:nvPr>
        </p:nvSpPr>
        <p:spPr>
          <a:xfrm>
            <a:off x="381000" y="1411288"/>
            <a:ext cx="8382000" cy="3497262"/>
          </a:xfrm>
        </p:spPr>
        <p:txBody>
          <a:bodyPr/>
          <a:lstStyle/>
          <a:p>
            <a:pPr eaLnBrk="1" hangingPunct="1"/>
            <a:r>
              <a:rPr lang="en-US" smtClean="0"/>
              <a:t>Directly connected to all 32 general purpose registers</a:t>
            </a:r>
          </a:p>
          <a:p>
            <a:pPr eaLnBrk="1" hangingPunct="1"/>
            <a:r>
              <a:rPr lang="en-US" smtClean="0"/>
              <a:t>Operations between registers executed within a single clock cycle</a:t>
            </a:r>
          </a:p>
          <a:p>
            <a:pPr eaLnBrk="1" hangingPunct="1"/>
            <a:r>
              <a:rPr lang="en-US" smtClean="0"/>
              <a:t>Supports arithmetic, logic and bit functions</a:t>
            </a:r>
          </a:p>
          <a:p>
            <a:pPr eaLnBrk="1" hangingPunct="1"/>
            <a:r>
              <a:rPr lang="en-US" smtClean="0">
                <a:cs typeface="Times New Roman" pitchFamily="18" charset="0"/>
              </a:rPr>
              <a:t>On-chip 2-cycle Multiplier</a:t>
            </a:r>
            <a:endParaRPr lang="en-US" smtClean="0"/>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Instruction Set </a:t>
            </a:r>
            <a:endParaRPr/>
          </a:p>
        </p:txBody>
      </p:sp>
      <p:sp>
        <p:nvSpPr>
          <p:cNvPr id="27651" name="Text Placeholder 2"/>
          <p:cNvSpPr>
            <a:spLocks noGrp="1"/>
          </p:cNvSpPr>
          <p:nvPr>
            <p:ph type="body" sz="quarter" idx="10"/>
          </p:nvPr>
        </p:nvSpPr>
        <p:spPr>
          <a:xfrm>
            <a:off x="381000" y="1411288"/>
            <a:ext cx="8382000" cy="2813050"/>
          </a:xfrm>
        </p:spPr>
        <p:txBody>
          <a:bodyPr/>
          <a:lstStyle/>
          <a:p>
            <a:pPr eaLnBrk="1" hangingPunct="1"/>
            <a:r>
              <a:rPr lang="en-US" smtClean="0"/>
              <a:t>131 instructions </a:t>
            </a:r>
          </a:p>
          <a:p>
            <a:pPr lvl="1" eaLnBrk="1" hangingPunct="1"/>
            <a:r>
              <a:rPr lang="en-US" smtClean="0"/>
              <a:t>Arithmetic &amp; Logic</a:t>
            </a:r>
          </a:p>
          <a:p>
            <a:pPr lvl="1" eaLnBrk="1" hangingPunct="1"/>
            <a:r>
              <a:rPr lang="en-US" smtClean="0"/>
              <a:t>Branch</a:t>
            </a:r>
          </a:p>
          <a:p>
            <a:pPr lvl="1" eaLnBrk="1" hangingPunct="1"/>
            <a:r>
              <a:rPr lang="en-US" smtClean="0"/>
              <a:t>Bit set/clear/test</a:t>
            </a:r>
          </a:p>
          <a:p>
            <a:pPr lvl="1" eaLnBrk="1" hangingPunct="1"/>
            <a:r>
              <a:rPr lang="en-US" smtClean="0"/>
              <a:t>Data transfer</a:t>
            </a:r>
          </a:p>
          <a:p>
            <a:pPr lvl="1" eaLnBrk="1" hangingPunct="1"/>
            <a:r>
              <a:rPr lang="en-US" smtClean="0"/>
              <a:t>MCU control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Instruction Timing</a:t>
            </a:r>
            <a:endParaRPr/>
          </a:p>
        </p:txBody>
      </p:sp>
      <p:sp>
        <p:nvSpPr>
          <p:cNvPr id="28675" name="Text Placeholder 2"/>
          <p:cNvSpPr>
            <a:spLocks noGrp="1"/>
          </p:cNvSpPr>
          <p:nvPr>
            <p:ph type="body" sz="quarter" idx="10"/>
          </p:nvPr>
        </p:nvSpPr>
        <p:spPr>
          <a:xfrm>
            <a:off x="381000" y="1411288"/>
            <a:ext cx="8382000" cy="3052762"/>
          </a:xfrm>
        </p:spPr>
        <p:txBody>
          <a:bodyPr/>
          <a:lstStyle/>
          <a:p>
            <a:pPr eaLnBrk="1" hangingPunct="1"/>
            <a:r>
              <a:rPr lang="en-US" smtClean="0"/>
              <a:t>Register </a:t>
            </a:r>
            <a:r>
              <a:rPr lang="en-US" smtClean="0">
                <a:latin typeface="Times New Roman" pitchFamily="18" charset="0"/>
                <a:cs typeface="Times New Roman" pitchFamily="18" charset="0"/>
              </a:rPr>
              <a:t>↔ </a:t>
            </a:r>
            <a:r>
              <a:rPr lang="en-US" smtClean="0"/>
              <a:t>register in 1 cycle</a:t>
            </a:r>
          </a:p>
          <a:p>
            <a:pPr eaLnBrk="1" hangingPunct="1"/>
            <a:r>
              <a:rPr lang="en-US" smtClean="0"/>
              <a:t>Register </a:t>
            </a:r>
            <a:r>
              <a:rPr lang="en-US" smtClean="0">
                <a:latin typeface="Times New Roman" pitchFamily="18" charset="0"/>
                <a:cs typeface="Times New Roman" pitchFamily="18" charset="0"/>
              </a:rPr>
              <a:t>↔ </a:t>
            </a:r>
            <a:r>
              <a:rPr lang="en-US" smtClean="0">
                <a:cs typeface="Times New Roman" pitchFamily="18" charset="0"/>
              </a:rPr>
              <a:t>memory in 2 cycles</a:t>
            </a:r>
          </a:p>
          <a:p>
            <a:pPr eaLnBrk="1" hangingPunct="1"/>
            <a:r>
              <a:rPr lang="en-US" smtClean="0">
                <a:cs typeface="Times New Roman" pitchFamily="18" charset="0"/>
              </a:rPr>
              <a:t>Branch instruction 1-2 cycles</a:t>
            </a:r>
          </a:p>
          <a:p>
            <a:pPr eaLnBrk="1" hangingPunct="1"/>
            <a:r>
              <a:rPr lang="en-US" smtClean="0">
                <a:cs typeface="Times New Roman" pitchFamily="18" charset="0"/>
              </a:rPr>
              <a:t>Subroutine call &amp; return 3-5 cycles</a:t>
            </a:r>
          </a:p>
          <a:p>
            <a:pPr eaLnBrk="1" hangingPunct="1"/>
            <a:r>
              <a:rPr lang="en-US" smtClean="0">
                <a:cs typeface="Times New Roman" pitchFamily="18" charset="0"/>
              </a:rPr>
              <a:t>Some operations may take longer for external memory</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2-Stage Pipelined Execution</a:t>
            </a:r>
            <a:endParaRPr/>
          </a:p>
        </p:txBody>
      </p:sp>
      <p:pic>
        <p:nvPicPr>
          <p:cNvPr id="29699" name="Picture 4" descr="pipeline2.jpg"/>
          <p:cNvPicPr>
            <a:picLocks noChangeAspect="1"/>
          </p:cNvPicPr>
          <p:nvPr/>
        </p:nvPicPr>
        <p:blipFill>
          <a:blip r:embed="rId2"/>
          <a:srcRect/>
          <a:stretch>
            <a:fillRect/>
          </a:stretch>
        </p:blipFill>
        <p:spPr bwMode="auto">
          <a:xfrm>
            <a:off x="152972" y="1515791"/>
            <a:ext cx="8841844" cy="339383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AVR Clock System</a:t>
            </a:r>
            <a:endParaRPr/>
          </a:p>
        </p:txBody>
      </p:sp>
      <p:sp>
        <p:nvSpPr>
          <p:cNvPr id="30723" name="Text Placeholder 2"/>
          <p:cNvSpPr>
            <a:spLocks noGrp="1"/>
          </p:cNvSpPr>
          <p:nvPr>
            <p:ph type="body" sz="quarter" idx="10"/>
          </p:nvPr>
        </p:nvSpPr>
        <p:spPr>
          <a:xfrm>
            <a:off x="381000" y="1411288"/>
            <a:ext cx="8382000" cy="4413250"/>
          </a:xfrm>
        </p:spPr>
        <p:txBody>
          <a:bodyPr/>
          <a:lstStyle/>
          <a:p>
            <a:pPr eaLnBrk="1" hangingPunct="1"/>
            <a:r>
              <a:rPr lang="en-US" smtClean="0"/>
              <a:t>Clock control module generates clocks for memory and IO devices</a:t>
            </a:r>
          </a:p>
          <a:p>
            <a:pPr eaLnBrk="1" hangingPunct="1"/>
            <a:r>
              <a:rPr lang="en-US" smtClean="0"/>
              <a:t>Multiple internal clock sources</a:t>
            </a:r>
          </a:p>
          <a:p>
            <a:pPr eaLnBrk="1" hangingPunct="1"/>
            <a:r>
              <a:rPr lang="en-US" smtClean="0"/>
              <a:t>Provisions for external crystal clock source (max 20 MHz)</a:t>
            </a:r>
          </a:p>
          <a:p>
            <a:pPr eaLnBrk="1" hangingPunct="1"/>
            <a:r>
              <a:rPr lang="en-US" smtClean="0"/>
              <a:t>Default is internal RC 8 MHz oscillator with </a:t>
            </a:r>
            <a:r>
              <a:rPr lang="en-US" smtClean="0">
                <a:latin typeface="Times New Roman" pitchFamily="18" charset="0"/>
                <a:cs typeface="Times New Roman" pitchFamily="18" charset="0"/>
              </a:rPr>
              <a:t>÷ </a:t>
            </a:r>
            <a:r>
              <a:rPr lang="en-US" smtClean="0">
                <a:cs typeface="Times New Roman" pitchFamily="18" charset="0"/>
              </a:rPr>
              <a:t>8 prescale yielding 1 MHz CPU clock</a:t>
            </a:r>
          </a:p>
          <a:p>
            <a:pPr eaLnBrk="1" hangingPunct="1"/>
            <a:r>
              <a:rPr lang="en-US" smtClean="0">
                <a:cs typeface="Times New Roman" pitchFamily="18" charset="0"/>
              </a:rPr>
              <a:t>Default is only 5-10% accurate</a:t>
            </a:r>
            <a:endParaRPr lang="en-US" smtClean="0"/>
          </a:p>
          <a:p>
            <a:pPr lvl="1" eaLnBrk="1" hangingPunct="1"/>
            <a:endParaRPr lang="en-US"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Clock Sources</a:t>
            </a:r>
            <a:endParaRPr/>
          </a:p>
        </p:txBody>
      </p:sp>
      <p:sp>
        <p:nvSpPr>
          <p:cNvPr id="5" name="Rectangle 4"/>
          <p:cNvSpPr/>
          <p:nvPr/>
        </p:nvSpPr>
        <p:spPr bwMode="auto">
          <a:xfrm>
            <a:off x="4267200" y="3230880"/>
            <a:ext cx="1066800" cy="6858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 System Clock Prescaler</a:t>
            </a:r>
          </a:p>
        </p:txBody>
      </p:sp>
      <p:sp>
        <p:nvSpPr>
          <p:cNvPr id="6" name="Rectangle 5"/>
          <p:cNvSpPr/>
          <p:nvPr/>
        </p:nvSpPr>
        <p:spPr bwMode="auto">
          <a:xfrm>
            <a:off x="609600" y="1295400"/>
            <a:ext cx="1371600" cy="7620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Timer/Counter</a:t>
            </a:r>
          </a:p>
          <a:p>
            <a:pPr algn="ctr" defTabSz="914099">
              <a:defRPr/>
            </a:pPr>
            <a:r>
              <a:rPr lang="en-US" sz="1200" dirty="0">
                <a:solidFill>
                  <a:schemeClr val="tx1"/>
                </a:solidFill>
                <a:latin typeface="Segoe" pitchFamily="34" charset="0"/>
              </a:rPr>
              <a:t>Oscillator</a:t>
            </a:r>
          </a:p>
        </p:txBody>
      </p:sp>
      <p:sp>
        <p:nvSpPr>
          <p:cNvPr id="7" name="Rectangle 6"/>
          <p:cNvSpPr/>
          <p:nvPr/>
        </p:nvSpPr>
        <p:spPr bwMode="auto">
          <a:xfrm>
            <a:off x="609600" y="2369820"/>
            <a:ext cx="1371600" cy="54864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 Crystal  Oscillator</a:t>
            </a:r>
          </a:p>
        </p:txBody>
      </p:sp>
      <p:sp>
        <p:nvSpPr>
          <p:cNvPr id="8" name="Rectangle 7"/>
          <p:cNvSpPr/>
          <p:nvPr/>
        </p:nvSpPr>
        <p:spPr bwMode="auto">
          <a:xfrm>
            <a:off x="609600" y="3230880"/>
            <a:ext cx="1371600" cy="54864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 External Clock</a:t>
            </a:r>
          </a:p>
        </p:txBody>
      </p:sp>
      <p:sp>
        <p:nvSpPr>
          <p:cNvPr id="9" name="Rectangle 8"/>
          <p:cNvSpPr/>
          <p:nvPr/>
        </p:nvSpPr>
        <p:spPr bwMode="auto">
          <a:xfrm>
            <a:off x="609600" y="4091940"/>
            <a:ext cx="1371600" cy="54864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Low Freq Crystal Oscillator</a:t>
            </a:r>
          </a:p>
        </p:txBody>
      </p:sp>
      <p:sp>
        <p:nvSpPr>
          <p:cNvPr id="10" name="Rectangle 9"/>
          <p:cNvSpPr/>
          <p:nvPr/>
        </p:nvSpPr>
        <p:spPr bwMode="auto">
          <a:xfrm>
            <a:off x="609600" y="4953000"/>
            <a:ext cx="1371600" cy="548640"/>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rgbClr val="FF0000"/>
                </a:solidFill>
                <a:latin typeface="Segoe" pitchFamily="34" charset="0"/>
              </a:rPr>
              <a:t> Calibrated RC Oscillator</a:t>
            </a:r>
          </a:p>
        </p:txBody>
      </p:sp>
      <p:grpSp>
        <p:nvGrpSpPr>
          <p:cNvPr id="31765" name="Group 12"/>
          <p:cNvGrpSpPr>
            <a:grpSpLocks/>
          </p:cNvGrpSpPr>
          <p:nvPr/>
        </p:nvGrpSpPr>
        <p:grpSpPr bwMode="auto">
          <a:xfrm>
            <a:off x="2970213" y="2917825"/>
            <a:ext cx="839787" cy="1373188"/>
            <a:chOff x="2970276" y="2918460"/>
            <a:chExt cx="839724" cy="1373124"/>
          </a:xfrm>
        </p:grpSpPr>
        <p:sp>
          <p:nvSpPr>
            <p:cNvPr id="4" name="Trapezoid 3"/>
            <p:cNvSpPr/>
            <p:nvPr/>
          </p:nvSpPr>
          <p:spPr bwMode="auto">
            <a:xfrm rot="5400000">
              <a:off x="2703576" y="3185160"/>
              <a:ext cx="1373124" cy="839724"/>
            </a:xfrm>
            <a:prstGeom prst="trapezoid">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1400" dirty="0">
                <a:solidFill>
                  <a:schemeClr val="tx1"/>
                </a:solidFill>
                <a:latin typeface="Segoe" pitchFamily="34" charset="0"/>
              </a:endParaRPr>
            </a:p>
          </p:txBody>
        </p:sp>
        <p:sp>
          <p:nvSpPr>
            <p:cNvPr id="31807" name="TextBox 11"/>
            <p:cNvSpPr txBox="1">
              <a:spLocks noChangeArrowheads="1"/>
            </p:cNvSpPr>
            <p:nvPr/>
          </p:nvSpPr>
          <p:spPr bwMode="auto">
            <a:xfrm>
              <a:off x="3073385" y="3343412"/>
              <a:ext cx="633507" cy="523220"/>
            </a:xfrm>
            <a:prstGeom prst="rect">
              <a:avLst/>
            </a:prstGeom>
            <a:noFill/>
            <a:ln w="9525">
              <a:noFill/>
              <a:miter lim="800000"/>
              <a:headEnd/>
              <a:tailEnd/>
            </a:ln>
          </p:spPr>
          <p:txBody>
            <a:bodyPr wrap="none">
              <a:spAutoFit/>
            </a:bodyPr>
            <a:lstStyle/>
            <a:p>
              <a:pPr algn="ctr"/>
              <a:r>
                <a:rPr lang="en-US" sz="1400"/>
                <a:t>Clock</a:t>
              </a:r>
            </a:p>
            <a:p>
              <a:pPr algn="ctr"/>
              <a:r>
                <a:rPr lang="en-US" sz="1400"/>
                <a:t>Mux</a:t>
              </a:r>
            </a:p>
          </p:txBody>
        </p:sp>
      </p:grpSp>
      <p:cxnSp>
        <p:nvCxnSpPr>
          <p:cNvPr id="15" name="Elbow Connector 14"/>
          <p:cNvCxnSpPr/>
          <p:nvPr/>
        </p:nvCxnSpPr>
        <p:spPr>
          <a:xfrm>
            <a:off x="1981200" y="2590800"/>
            <a:ext cx="989013" cy="639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1981200" y="3343275"/>
            <a:ext cx="989013"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0" idx="3"/>
          </p:cNvCxnSpPr>
          <p:nvPr/>
        </p:nvCxnSpPr>
        <p:spPr>
          <a:xfrm flipV="1">
            <a:off x="1981200" y="3581400"/>
            <a:ext cx="989013" cy="784225"/>
          </a:xfrm>
          <a:prstGeom prst="bentConnector3">
            <a:avLst>
              <a:gd name="adj1" fmla="val 317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H="1">
            <a:off x="1981200" y="4183063"/>
            <a:ext cx="989013" cy="914400"/>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10000" y="3581400"/>
            <a:ext cx="4572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5867400" y="2369820"/>
            <a:ext cx="914400" cy="258318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400" dirty="0">
                <a:solidFill>
                  <a:schemeClr val="tx1"/>
                </a:solidFill>
                <a:latin typeface="Segoe" pitchFamily="34" charset="0"/>
              </a:rPr>
              <a:t>AVR</a:t>
            </a:r>
          </a:p>
          <a:p>
            <a:pPr algn="ctr" defTabSz="914099">
              <a:defRPr/>
            </a:pPr>
            <a:r>
              <a:rPr lang="en-US" sz="1400" dirty="0">
                <a:solidFill>
                  <a:schemeClr val="tx1"/>
                </a:solidFill>
                <a:latin typeface="Segoe" pitchFamily="34" charset="0"/>
              </a:rPr>
              <a:t>Clock</a:t>
            </a:r>
          </a:p>
          <a:p>
            <a:pPr algn="ctr" defTabSz="914099">
              <a:defRPr/>
            </a:pPr>
            <a:r>
              <a:rPr lang="en-US" sz="1400" dirty="0">
                <a:solidFill>
                  <a:schemeClr val="tx1"/>
                </a:solidFill>
                <a:latin typeface="Segoe" pitchFamily="34" charset="0"/>
              </a:rPr>
              <a:t>Control</a:t>
            </a:r>
          </a:p>
        </p:txBody>
      </p:sp>
      <p:cxnSp>
        <p:nvCxnSpPr>
          <p:cNvPr id="36" name="Elbow Connector 35"/>
          <p:cNvCxnSpPr/>
          <p:nvPr/>
        </p:nvCxnSpPr>
        <p:spPr>
          <a:xfrm>
            <a:off x="1981200" y="1855788"/>
            <a:ext cx="3886200" cy="80803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34000" y="3581400"/>
            <a:ext cx="5334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7620000" y="4953000"/>
            <a:ext cx="914400" cy="54864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FLASH &amp; EEPROM</a:t>
            </a:r>
          </a:p>
        </p:txBody>
      </p:sp>
      <p:sp>
        <p:nvSpPr>
          <p:cNvPr id="41" name="Rectangle 40"/>
          <p:cNvSpPr/>
          <p:nvPr/>
        </p:nvSpPr>
        <p:spPr bwMode="auto">
          <a:xfrm>
            <a:off x="7620000" y="4264152"/>
            <a:ext cx="914400" cy="40386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RAM</a:t>
            </a:r>
          </a:p>
        </p:txBody>
      </p:sp>
      <p:sp>
        <p:nvSpPr>
          <p:cNvPr id="42" name="Rectangle 41"/>
          <p:cNvSpPr/>
          <p:nvPr/>
        </p:nvSpPr>
        <p:spPr bwMode="auto">
          <a:xfrm>
            <a:off x="7620000" y="3575304"/>
            <a:ext cx="914400" cy="40386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CPU Core</a:t>
            </a:r>
          </a:p>
        </p:txBody>
      </p:sp>
      <p:sp>
        <p:nvSpPr>
          <p:cNvPr id="43" name="Rectangle 42"/>
          <p:cNvSpPr/>
          <p:nvPr/>
        </p:nvSpPr>
        <p:spPr bwMode="auto">
          <a:xfrm>
            <a:off x="7620000" y="2886456"/>
            <a:ext cx="914400" cy="40386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ADC</a:t>
            </a:r>
          </a:p>
        </p:txBody>
      </p:sp>
      <p:sp>
        <p:nvSpPr>
          <p:cNvPr id="44" name="Rectangle 43"/>
          <p:cNvSpPr/>
          <p:nvPr/>
        </p:nvSpPr>
        <p:spPr bwMode="auto">
          <a:xfrm>
            <a:off x="7620000" y="2197608"/>
            <a:ext cx="914400" cy="40386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IO Modules</a:t>
            </a:r>
          </a:p>
        </p:txBody>
      </p:sp>
      <p:sp>
        <p:nvSpPr>
          <p:cNvPr id="45" name="Rectangle 44"/>
          <p:cNvSpPr/>
          <p:nvPr/>
        </p:nvSpPr>
        <p:spPr bwMode="auto">
          <a:xfrm>
            <a:off x="7620000" y="1295400"/>
            <a:ext cx="914400" cy="61722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200" dirty="0">
                <a:solidFill>
                  <a:schemeClr val="tx1"/>
                </a:solidFill>
                <a:latin typeface="Segoe" pitchFamily="34" charset="0"/>
              </a:rPr>
              <a:t>Timer/</a:t>
            </a:r>
          </a:p>
          <a:p>
            <a:pPr algn="ctr" defTabSz="914099">
              <a:defRPr/>
            </a:pPr>
            <a:r>
              <a:rPr lang="en-US" sz="1200" dirty="0">
                <a:solidFill>
                  <a:schemeClr val="tx1"/>
                </a:solidFill>
                <a:latin typeface="Segoe" pitchFamily="34" charset="0"/>
              </a:rPr>
              <a:t>Counters</a:t>
            </a:r>
          </a:p>
        </p:txBody>
      </p:sp>
      <p:cxnSp>
        <p:nvCxnSpPr>
          <p:cNvPr id="51" name="Straight Connector 50"/>
          <p:cNvCxnSpPr/>
          <p:nvPr/>
        </p:nvCxnSpPr>
        <p:spPr>
          <a:xfrm>
            <a:off x="6781800" y="3087688"/>
            <a:ext cx="8382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781800" y="3776663"/>
            <a:ext cx="8382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81800" y="4465638"/>
            <a:ext cx="8382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6781800" y="4640263"/>
            <a:ext cx="838200" cy="4572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81200" y="5356225"/>
            <a:ext cx="563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6781800" y="2259013"/>
            <a:ext cx="838200" cy="2206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81200" y="1508125"/>
            <a:ext cx="56388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0" idx="0"/>
          </p:cNvCxnSpPr>
          <p:nvPr/>
        </p:nvCxnSpPr>
        <p:spPr>
          <a:xfrm rot="5400000" flipH="1" flipV="1">
            <a:off x="5995193" y="2040732"/>
            <a:ext cx="658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324600" y="1711325"/>
            <a:ext cx="12954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03" name="TextBox 73"/>
          <p:cNvSpPr txBox="1">
            <a:spLocks noChangeArrowheads="1"/>
          </p:cNvSpPr>
          <p:nvPr/>
        </p:nvSpPr>
        <p:spPr bwMode="auto">
          <a:xfrm>
            <a:off x="4557713" y="3998913"/>
            <a:ext cx="485775" cy="369887"/>
          </a:xfrm>
          <a:prstGeom prst="rect">
            <a:avLst/>
          </a:prstGeom>
          <a:noFill/>
          <a:ln w="9525">
            <a:noFill/>
            <a:miter lim="800000"/>
            <a:headEnd/>
            <a:tailEnd/>
          </a:ln>
        </p:spPr>
        <p:txBody>
          <a:bodyPr wrap="none">
            <a:spAutoFit/>
          </a:bodyPr>
          <a:lstStyle/>
          <a:p>
            <a:r>
              <a:rPr lang="en-US">
                <a:solidFill>
                  <a:srgbClr val="FF0000"/>
                </a:solidFill>
                <a:latin typeface="Times New Roman" pitchFamily="18" charset="0"/>
                <a:cs typeface="Times New Roman" pitchFamily="18" charset="0"/>
              </a:rPr>
              <a:t>÷ 8</a:t>
            </a:r>
            <a:endParaRPr lang="en-US">
              <a:solidFill>
                <a:srgbClr val="FF0000"/>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Power Management</a:t>
            </a:r>
            <a:endParaRPr/>
          </a:p>
        </p:txBody>
      </p:sp>
      <p:sp>
        <p:nvSpPr>
          <p:cNvPr id="32771" name="Text Placeholder 2"/>
          <p:cNvSpPr>
            <a:spLocks noGrp="1"/>
          </p:cNvSpPr>
          <p:nvPr>
            <p:ph type="body" sz="quarter" idx="10"/>
          </p:nvPr>
        </p:nvSpPr>
        <p:spPr>
          <a:xfrm>
            <a:off x="381000" y="1411288"/>
            <a:ext cx="8382000" cy="3219450"/>
          </a:xfrm>
        </p:spPr>
        <p:txBody>
          <a:bodyPr/>
          <a:lstStyle/>
          <a:p>
            <a:pPr eaLnBrk="1" hangingPunct="1"/>
            <a:r>
              <a:rPr lang="en-US" smtClean="0"/>
              <a:t>Multiple power down modes</a:t>
            </a:r>
          </a:p>
          <a:p>
            <a:pPr lvl="1" eaLnBrk="1" hangingPunct="1"/>
            <a:r>
              <a:rPr lang="en-US" smtClean="0"/>
              <a:t>Power down mode</a:t>
            </a:r>
          </a:p>
          <a:p>
            <a:pPr lvl="2" eaLnBrk="1" hangingPunct="1"/>
            <a:r>
              <a:rPr lang="en-US" smtClean="0"/>
              <a:t>Wake on external reset or watchdog reset</a:t>
            </a:r>
          </a:p>
          <a:p>
            <a:pPr lvl="1" eaLnBrk="1" hangingPunct="1"/>
            <a:r>
              <a:rPr lang="en-US" smtClean="0"/>
              <a:t>Power save mode</a:t>
            </a:r>
          </a:p>
          <a:p>
            <a:pPr lvl="2" eaLnBrk="1" hangingPunct="1"/>
            <a:r>
              <a:rPr lang="en-US" smtClean="0"/>
              <a:t>Wake on timer events</a:t>
            </a:r>
          </a:p>
          <a:p>
            <a:pPr lvl="1" eaLnBrk="1" hangingPunct="1"/>
            <a:r>
              <a:rPr lang="en-US" smtClean="0"/>
              <a:t>Several standby modes</a:t>
            </a:r>
          </a:p>
          <a:p>
            <a:pPr eaLnBrk="1" hangingPunct="1"/>
            <a:r>
              <a:rPr lang="en-US" smtClean="0"/>
              <a:t>Unused modules can be shut down</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Reset Sources</a:t>
            </a:r>
            <a:endParaRPr/>
          </a:p>
        </p:txBody>
      </p:sp>
      <p:sp>
        <p:nvSpPr>
          <p:cNvPr id="33795" name="Text Placeholder 2"/>
          <p:cNvSpPr>
            <a:spLocks noGrp="1"/>
          </p:cNvSpPr>
          <p:nvPr>
            <p:ph type="body" sz="quarter" idx="10"/>
          </p:nvPr>
        </p:nvSpPr>
        <p:spPr>
          <a:xfrm>
            <a:off x="381000" y="1411288"/>
            <a:ext cx="8382000" cy="2068512"/>
          </a:xfrm>
        </p:spPr>
        <p:txBody>
          <a:bodyPr/>
          <a:lstStyle/>
          <a:p>
            <a:pPr eaLnBrk="1" hangingPunct="1"/>
            <a:r>
              <a:rPr lang="en-US" smtClean="0"/>
              <a:t>Power on reset</a:t>
            </a:r>
          </a:p>
          <a:p>
            <a:pPr eaLnBrk="1" hangingPunct="1"/>
            <a:r>
              <a:rPr lang="en-US" smtClean="0"/>
              <a:t>External reset</a:t>
            </a:r>
          </a:p>
          <a:p>
            <a:pPr eaLnBrk="1" hangingPunct="1"/>
            <a:r>
              <a:rPr lang="en-US" smtClean="0"/>
              <a:t>Watchdog system reset</a:t>
            </a:r>
          </a:p>
          <a:p>
            <a:pPr eaLnBrk="1" hangingPunct="1"/>
            <a:r>
              <a:rPr lang="en-US" smtClean="0"/>
              <a:t>Brown out detect (BOD) reset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pPr defTabSz="914363" eaLnBrk="1" fontAlgn="auto" hangingPunct="1">
              <a:spcAft>
                <a:spcPts val="0"/>
              </a:spcAft>
              <a:defRPr/>
            </a:pPr>
            <a:r>
              <a:t>AVR Family</a:t>
            </a:r>
            <a:br/>
            <a:endParaRPr>
              <a:solidFill>
                <a:schemeClr val="tx2"/>
              </a:solidFill>
            </a:endParaRPr>
          </a:p>
        </p:txBody>
      </p:sp>
      <p:sp>
        <p:nvSpPr>
          <p:cNvPr id="7171" name="Text Placeholder 2"/>
          <p:cNvSpPr>
            <a:spLocks noGrp="1"/>
          </p:cNvSpPr>
          <p:nvPr>
            <p:ph type="body" sz="quarter" idx="10"/>
          </p:nvPr>
        </p:nvSpPr>
        <p:spPr>
          <a:xfrm>
            <a:off x="381000" y="1295400"/>
            <a:ext cx="8382000" cy="4111625"/>
          </a:xfrm>
        </p:spPr>
        <p:txBody>
          <a:bodyPr/>
          <a:lstStyle/>
          <a:p>
            <a:pPr eaLnBrk="1" hangingPunct="1"/>
            <a:r>
              <a:rPr lang="en-US" smtClean="0"/>
              <a:t>8 Bit tinyAVR</a:t>
            </a:r>
          </a:p>
          <a:p>
            <a:pPr lvl="1" eaLnBrk="1" hangingPunct="1"/>
            <a:r>
              <a:rPr lang="en-US" smtClean="0"/>
              <a:t>Small package – as small as 6 pins</a:t>
            </a:r>
          </a:p>
          <a:p>
            <a:pPr eaLnBrk="1" hangingPunct="1"/>
            <a:r>
              <a:rPr lang="en-US" smtClean="0">
                <a:solidFill>
                  <a:srgbClr val="FF0000"/>
                </a:solidFill>
              </a:rPr>
              <a:t>8 Bit megaAVR</a:t>
            </a:r>
          </a:p>
          <a:p>
            <a:pPr lvl="1" eaLnBrk="1" hangingPunct="1"/>
            <a:r>
              <a:rPr lang="en-US" smtClean="0">
                <a:solidFill>
                  <a:srgbClr val="FF0000"/>
                </a:solidFill>
              </a:rPr>
              <a:t>Wide variety of configurations and packages</a:t>
            </a:r>
          </a:p>
          <a:p>
            <a:pPr eaLnBrk="1" hangingPunct="1"/>
            <a:r>
              <a:rPr lang="en-US" smtClean="0"/>
              <a:t>8 / 16 Bit AVR XMEGA</a:t>
            </a:r>
          </a:p>
          <a:p>
            <a:pPr lvl="1" eaLnBrk="1" hangingPunct="1"/>
            <a:r>
              <a:rPr lang="en-US" smtClean="0"/>
              <a:t>Second Generation Technology</a:t>
            </a:r>
          </a:p>
          <a:p>
            <a:pPr eaLnBrk="1" hangingPunct="1"/>
            <a:r>
              <a:rPr lang="en-US" smtClean="0"/>
              <a:t>32 Bit AVR UC3</a:t>
            </a:r>
          </a:p>
          <a:p>
            <a:pPr lvl="1" eaLnBrk="1" hangingPunct="1"/>
            <a:r>
              <a:rPr lang="en-US" smtClean="0"/>
              <a:t>Higher computational throughput</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Interrupts</a:t>
            </a:r>
            <a:endParaRPr/>
          </a:p>
        </p:txBody>
      </p:sp>
      <p:sp>
        <p:nvSpPr>
          <p:cNvPr id="34819" name="Text Placeholder 2"/>
          <p:cNvSpPr>
            <a:spLocks noGrp="1"/>
          </p:cNvSpPr>
          <p:nvPr>
            <p:ph type="body" sz="quarter" idx="10"/>
          </p:nvPr>
        </p:nvSpPr>
        <p:spPr>
          <a:xfrm>
            <a:off x="381000" y="1411288"/>
            <a:ext cx="8382000" cy="2609850"/>
          </a:xfrm>
        </p:spPr>
        <p:txBody>
          <a:bodyPr/>
          <a:lstStyle/>
          <a:p>
            <a:pPr eaLnBrk="1" hangingPunct="1"/>
            <a:r>
              <a:rPr lang="en-US" smtClean="0"/>
              <a:t>ATmega328 has 26 reset/interrupt sources</a:t>
            </a:r>
          </a:p>
          <a:p>
            <a:pPr eaLnBrk="1" hangingPunct="1"/>
            <a:r>
              <a:rPr lang="en-US" smtClean="0"/>
              <a:t>1 Reset source</a:t>
            </a:r>
          </a:p>
          <a:p>
            <a:pPr eaLnBrk="1" hangingPunct="1"/>
            <a:r>
              <a:rPr lang="en-US" smtClean="0"/>
              <a:t>2 External interrupt sources</a:t>
            </a:r>
          </a:p>
          <a:p>
            <a:pPr eaLnBrk="1" hangingPunct="1"/>
            <a:r>
              <a:rPr lang="en-US" smtClean="0"/>
              <a:t>I/O Pin state change on all 24 GPIO pins</a:t>
            </a:r>
          </a:p>
          <a:p>
            <a:pPr eaLnBrk="1" hangingPunct="1"/>
            <a:r>
              <a:rPr lang="en-US" smtClean="0"/>
              <a:t>Peripheral device events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Interrupt  Vectors</a:t>
            </a:r>
            <a:endParaRPr/>
          </a:p>
        </p:txBody>
      </p:sp>
      <p:sp>
        <p:nvSpPr>
          <p:cNvPr id="35843" name="Text Placeholder 2"/>
          <p:cNvSpPr>
            <a:spLocks noGrp="1"/>
          </p:cNvSpPr>
          <p:nvPr>
            <p:ph type="body" sz="quarter" idx="10"/>
          </p:nvPr>
        </p:nvSpPr>
        <p:spPr>
          <a:xfrm>
            <a:off x="381000" y="1411288"/>
            <a:ext cx="8382000" cy="2068512"/>
          </a:xfrm>
        </p:spPr>
        <p:txBody>
          <a:bodyPr/>
          <a:lstStyle/>
          <a:p>
            <a:pPr eaLnBrk="1" hangingPunct="1"/>
            <a:r>
              <a:rPr lang="en-US" smtClean="0"/>
              <a:t>Each vector is a 2 word jump instruction</a:t>
            </a:r>
          </a:p>
          <a:p>
            <a:pPr eaLnBrk="1" hangingPunct="1"/>
            <a:r>
              <a:rPr lang="en-US" smtClean="0"/>
              <a:t>Vectors start at program memory address 0</a:t>
            </a:r>
          </a:p>
          <a:p>
            <a:pPr eaLnBrk="1" hangingPunct="1"/>
            <a:r>
              <a:rPr lang="en-US" smtClean="0"/>
              <a:t>Reset vector is at address 0</a:t>
            </a:r>
          </a:p>
          <a:p>
            <a:pPr eaLnBrk="1" hangingPunct="1"/>
            <a:r>
              <a:rPr lang="en-US" smtClean="0"/>
              <a:t>Sample vector table:</a:t>
            </a:r>
          </a:p>
        </p:txBody>
      </p:sp>
      <p:sp>
        <p:nvSpPr>
          <p:cNvPr id="35844" name="Rectangle 3"/>
          <p:cNvSpPr>
            <a:spLocks noChangeArrowheads="1"/>
          </p:cNvSpPr>
          <p:nvPr/>
        </p:nvSpPr>
        <p:spPr bwMode="auto">
          <a:xfrm>
            <a:off x="609600" y="3657600"/>
            <a:ext cx="7620000" cy="2032000"/>
          </a:xfrm>
          <a:prstGeom prst="rect">
            <a:avLst/>
          </a:prstGeom>
          <a:solidFill>
            <a:schemeClr val="bg1"/>
          </a:solidFill>
          <a:ln w="9525">
            <a:noFill/>
            <a:miter lim="800000"/>
            <a:headEnd/>
            <a:tailEnd/>
          </a:ln>
        </p:spPr>
        <p:txBody>
          <a:bodyPr>
            <a:spAutoFit/>
          </a:bodyPr>
          <a:lstStyle/>
          <a:p>
            <a:r>
              <a:rPr lang="en-US" dirty="0">
                <a:latin typeface="Courier New" pitchFamily="49" charset="0"/>
                <a:cs typeface="Courier New" pitchFamily="49" charset="0"/>
              </a:rPr>
              <a:t>Address Labels 	Code 		Comments</a:t>
            </a:r>
          </a:p>
          <a:p>
            <a:r>
              <a:rPr lang="nb-NO" dirty="0">
                <a:latin typeface="Courier New" pitchFamily="49" charset="0"/>
                <a:cs typeface="Courier New" pitchFamily="49" charset="0"/>
              </a:rPr>
              <a:t>0x0000 		jmp RESET 	; Reset Handler</a:t>
            </a:r>
          </a:p>
          <a:p>
            <a:r>
              <a:rPr lang="en-US" dirty="0">
                <a:latin typeface="Courier New" pitchFamily="49" charset="0"/>
                <a:cs typeface="Courier New" pitchFamily="49" charset="0"/>
              </a:rPr>
              <a:t>0x0002 		</a:t>
            </a:r>
            <a:r>
              <a:rPr lang="en-US" dirty="0" err="1">
                <a:latin typeface="Courier New" pitchFamily="49" charset="0"/>
                <a:cs typeface="Courier New" pitchFamily="49" charset="0"/>
              </a:rPr>
              <a:t>jmp</a:t>
            </a:r>
            <a:r>
              <a:rPr lang="en-US" dirty="0">
                <a:latin typeface="Courier New" pitchFamily="49" charset="0"/>
                <a:cs typeface="Courier New" pitchFamily="49" charset="0"/>
              </a:rPr>
              <a:t> EXT_INT0	; IRQ0 Handler</a:t>
            </a:r>
          </a:p>
          <a:p>
            <a:r>
              <a:rPr lang="en-US" dirty="0">
                <a:latin typeface="Courier New" pitchFamily="49" charset="0"/>
                <a:cs typeface="Courier New" pitchFamily="49" charset="0"/>
              </a:rPr>
              <a:t>0x0004 		</a:t>
            </a:r>
            <a:r>
              <a:rPr lang="en-US" dirty="0" err="1">
                <a:latin typeface="Courier New" pitchFamily="49" charset="0"/>
                <a:cs typeface="Courier New" pitchFamily="49" charset="0"/>
              </a:rPr>
              <a:t>jmp</a:t>
            </a:r>
            <a:r>
              <a:rPr lang="en-US" dirty="0">
                <a:latin typeface="Courier New" pitchFamily="49" charset="0"/>
                <a:cs typeface="Courier New" pitchFamily="49" charset="0"/>
              </a:rPr>
              <a:t> EXT_INT1 	; IRQ1 Handler</a:t>
            </a:r>
          </a:p>
          <a:p>
            <a:r>
              <a:rPr lang="en-US" dirty="0">
                <a:latin typeface="Courier New" pitchFamily="49" charset="0"/>
                <a:cs typeface="Courier New" pitchFamily="49" charset="0"/>
              </a:rPr>
              <a:t>0x0006 		</a:t>
            </a:r>
            <a:r>
              <a:rPr lang="en-US" dirty="0" err="1">
                <a:latin typeface="Courier New" pitchFamily="49" charset="0"/>
                <a:cs typeface="Courier New" pitchFamily="49" charset="0"/>
              </a:rPr>
              <a:t>jmp</a:t>
            </a:r>
            <a:r>
              <a:rPr lang="en-US" dirty="0">
                <a:latin typeface="Courier New" pitchFamily="49" charset="0"/>
                <a:cs typeface="Courier New" pitchFamily="49" charset="0"/>
              </a:rPr>
              <a:t> PCINT0 	; PCINT0 Handler</a:t>
            </a:r>
          </a:p>
          <a:p>
            <a:r>
              <a:rPr lang="en-US" dirty="0">
                <a:latin typeface="Courier New" pitchFamily="49" charset="0"/>
                <a:cs typeface="Courier New" pitchFamily="49" charset="0"/>
              </a:rPr>
              <a:t>0x0008 		</a:t>
            </a:r>
            <a:r>
              <a:rPr lang="en-US" dirty="0" err="1">
                <a:latin typeface="Courier New" pitchFamily="49" charset="0"/>
                <a:cs typeface="Courier New" pitchFamily="49" charset="0"/>
              </a:rPr>
              <a:t>jmp</a:t>
            </a:r>
            <a:r>
              <a:rPr lang="en-US" dirty="0">
                <a:latin typeface="Courier New" pitchFamily="49" charset="0"/>
                <a:cs typeface="Courier New" pitchFamily="49" charset="0"/>
              </a:rPr>
              <a:t> PCINT1 	; PCINT1 Handler</a:t>
            </a:r>
          </a:p>
          <a:p>
            <a:r>
              <a:rPr lang="en-US" dirty="0">
                <a:latin typeface="Courier New" pitchFamily="49" charset="0"/>
                <a:cs typeface="Courier New" pitchFamily="49" charset="0"/>
              </a:rPr>
              <a:t>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Fuses</a:t>
            </a:r>
            <a:endParaRPr/>
          </a:p>
        </p:txBody>
      </p:sp>
      <p:sp>
        <p:nvSpPr>
          <p:cNvPr id="36867" name="Text Placeholder 2"/>
          <p:cNvSpPr>
            <a:spLocks noGrp="1"/>
          </p:cNvSpPr>
          <p:nvPr>
            <p:ph type="body" sz="quarter" idx="10"/>
          </p:nvPr>
        </p:nvSpPr>
        <p:spPr>
          <a:xfrm>
            <a:off x="381000" y="1411288"/>
            <a:ext cx="8382000" cy="3865562"/>
          </a:xfrm>
        </p:spPr>
        <p:txBody>
          <a:bodyPr/>
          <a:lstStyle/>
          <a:p>
            <a:pPr eaLnBrk="1" hangingPunct="1"/>
            <a:r>
              <a:rPr lang="en-US" smtClean="0"/>
              <a:t>Fuses configure system parameters</a:t>
            </a:r>
          </a:p>
          <a:p>
            <a:pPr lvl="1" eaLnBrk="1" hangingPunct="1"/>
            <a:r>
              <a:rPr lang="en-US" smtClean="0"/>
              <a:t>Clock selection and options</a:t>
            </a:r>
          </a:p>
          <a:p>
            <a:pPr lvl="1" eaLnBrk="1" hangingPunct="1"/>
            <a:r>
              <a:rPr lang="en-US" smtClean="0"/>
              <a:t>Boot options</a:t>
            </a:r>
          </a:p>
          <a:p>
            <a:pPr lvl="1" eaLnBrk="1" hangingPunct="1"/>
            <a:r>
              <a:rPr lang="en-US" smtClean="0"/>
              <a:t>Some IO pin configurations</a:t>
            </a:r>
          </a:p>
          <a:p>
            <a:pPr lvl="1" eaLnBrk="1" hangingPunct="1"/>
            <a:r>
              <a:rPr lang="en-US" smtClean="0"/>
              <a:t>Reset options</a:t>
            </a:r>
          </a:p>
          <a:p>
            <a:pPr eaLnBrk="1" hangingPunct="1"/>
            <a:r>
              <a:rPr lang="en-US" smtClean="0"/>
              <a:t>Three 8 bit fuse registers</a:t>
            </a:r>
          </a:p>
          <a:p>
            <a:pPr eaLnBrk="1" hangingPunct="1"/>
            <a:r>
              <a:rPr lang="en-US" smtClean="0"/>
              <a:t>Use caution! Some configurations can put the device in an unusable state!</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ATmega Peripherals</a:t>
            </a:r>
            <a:endParaRPr/>
          </a:p>
        </p:txBody>
      </p:sp>
      <p:sp>
        <p:nvSpPr>
          <p:cNvPr id="37891" name="Text Placeholder 2"/>
          <p:cNvSpPr>
            <a:spLocks noGrp="1"/>
          </p:cNvSpPr>
          <p:nvPr>
            <p:ph type="body" sz="quarter" idx="10"/>
          </p:nvPr>
        </p:nvSpPr>
        <p:spPr>
          <a:xfrm>
            <a:off x="381000" y="1066800"/>
            <a:ext cx="8382000" cy="4776788"/>
          </a:xfrm>
        </p:spPr>
        <p:txBody>
          <a:bodyPr/>
          <a:lstStyle/>
          <a:p>
            <a:pPr eaLnBrk="1" hangingPunct="1"/>
            <a:r>
              <a:rPr lang="en-US" smtClean="0"/>
              <a:t>23 General Purpose IO Bits</a:t>
            </a:r>
          </a:p>
          <a:p>
            <a:pPr eaLnBrk="1" hangingPunct="1"/>
            <a:r>
              <a:rPr lang="en-US" smtClean="0"/>
              <a:t>Two 8 bit &amp; one 16 bit timer/counters</a:t>
            </a:r>
          </a:p>
          <a:p>
            <a:pPr eaLnBrk="1" hangingPunct="1"/>
            <a:r>
              <a:rPr lang="en-US" smtClean="0"/>
              <a:t>Real time counter with separate oscillator</a:t>
            </a:r>
          </a:p>
          <a:p>
            <a:pPr eaLnBrk="1" hangingPunct="1"/>
            <a:r>
              <a:rPr lang="en-US" smtClean="0"/>
              <a:t>6 PWM Channels</a:t>
            </a:r>
          </a:p>
          <a:p>
            <a:pPr eaLnBrk="1" hangingPunct="1"/>
            <a:r>
              <a:rPr lang="en-US" smtClean="0"/>
              <a:t>6 or 8 ADC channels (depends on package)</a:t>
            </a:r>
          </a:p>
          <a:p>
            <a:pPr eaLnBrk="1" hangingPunct="1"/>
            <a:r>
              <a:rPr lang="en-US" smtClean="0"/>
              <a:t>Serial USART</a:t>
            </a:r>
          </a:p>
          <a:p>
            <a:pPr eaLnBrk="1" hangingPunct="1"/>
            <a:r>
              <a:rPr lang="en-US" smtClean="0"/>
              <a:t>SPI &amp; I</a:t>
            </a:r>
            <a:r>
              <a:rPr lang="en-US" baseline="30000" smtClean="0"/>
              <a:t>2</a:t>
            </a:r>
            <a:r>
              <a:rPr lang="en-US" smtClean="0"/>
              <a:t>C Serial Interfaces</a:t>
            </a:r>
          </a:p>
          <a:p>
            <a:pPr eaLnBrk="1" hangingPunct="1"/>
            <a:r>
              <a:rPr lang="en-US" smtClean="0"/>
              <a:t>Analog comparator</a:t>
            </a:r>
          </a:p>
          <a:p>
            <a:pPr eaLnBrk="1" hangingPunct="1"/>
            <a:r>
              <a:rPr lang="en-US" smtClean="0"/>
              <a:t>Programmable watchdog timer</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General Purpose IO Ports</a:t>
            </a:r>
            <a:endParaRPr/>
          </a:p>
        </p:txBody>
      </p:sp>
      <p:sp>
        <p:nvSpPr>
          <p:cNvPr id="38915" name="Text Placeholder 2"/>
          <p:cNvSpPr>
            <a:spLocks noGrp="1"/>
          </p:cNvSpPr>
          <p:nvPr>
            <p:ph type="body" sz="quarter" idx="10"/>
          </p:nvPr>
        </p:nvSpPr>
        <p:spPr>
          <a:xfrm>
            <a:off x="381000" y="1411288"/>
            <a:ext cx="8382000" cy="3829050"/>
          </a:xfrm>
        </p:spPr>
        <p:txBody>
          <a:bodyPr/>
          <a:lstStyle/>
          <a:p>
            <a:pPr eaLnBrk="1" hangingPunct="1"/>
            <a:r>
              <a:rPr lang="en-US" dirty="0" smtClean="0"/>
              <a:t>Four 8 Bit IO Ports</a:t>
            </a:r>
          </a:p>
          <a:p>
            <a:pPr lvl="1" eaLnBrk="1" hangingPunct="1"/>
            <a:r>
              <a:rPr lang="en-US" dirty="0" smtClean="0"/>
              <a:t>Port A, Port B, Port C &amp; Port D</a:t>
            </a:r>
          </a:p>
          <a:p>
            <a:pPr lvl="1" eaLnBrk="1" hangingPunct="1"/>
            <a:r>
              <a:rPr lang="en-US" dirty="0" smtClean="0"/>
              <a:t>Pins identified as </a:t>
            </a:r>
            <a:r>
              <a:rPr lang="en-US" dirty="0" err="1" smtClean="0"/>
              <a:t>PAx</a:t>
            </a:r>
            <a:r>
              <a:rPr lang="en-US" dirty="0" smtClean="0"/>
              <a:t>, </a:t>
            </a:r>
            <a:r>
              <a:rPr lang="en-US" dirty="0" err="1" smtClean="0"/>
              <a:t>PBx</a:t>
            </a:r>
            <a:r>
              <a:rPr lang="en-US" dirty="0" smtClean="0"/>
              <a:t>, </a:t>
            </a:r>
            <a:r>
              <a:rPr lang="en-US" dirty="0" err="1" smtClean="0"/>
              <a:t>PCx</a:t>
            </a:r>
            <a:r>
              <a:rPr lang="en-US" dirty="0" smtClean="0"/>
              <a:t> or </a:t>
            </a:r>
            <a:r>
              <a:rPr lang="en-US" dirty="0" err="1" smtClean="0"/>
              <a:t>PDx</a:t>
            </a:r>
            <a:r>
              <a:rPr lang="en-US" dirty="0" smtClean="0"/>
              <a:t> (x=0..7)</a:t>
            </a:r>
          </a:p>
          <a:p>
            <a:pPr eaLnBrk="1" hangingPunct="1"/>
            <a:r>
              <a:rPr lang="en-US" dirty="0" smtClean="0"/>
              <a:t>Each pin can be configured as:</a:t>
            </a:r>
          </a:p>
          <a:p>
            <a:pPr lvl="1" eaLnBrk="1" hangingPunct="1"/>
            <a:r>
              <a:rPr lang="en-US" dirty="0" smtClean="0"/>
              <a:t>Input with internal pull-up</a:t>
            </a:r>
          </a:p>
          <a:p>
            <a:pPr lvl="1" eaLnBrk="1" hangingPunct="1"/>
            <a:r>
              <a:rPr lang="en-US" dirty="0" smtClean="0"/>
              <a:t>Input with no pull-up</a:t>
            </a:r>
          </a:p>
          <a:p>
            <a:pPr lvl="1" eaLnBrk="1" hangingPunct="1"/>
            <a:r>
              <a:rPr lang="en-US" dirty="0" smtClean="0"/>
              <a:t>Output low</a:t>
            </a:r>
          </a:p>
          <a:p>
            <a:pPr lvl="1" eaLnBrk="1" hangingPunct="1"/>
            <a:r>
              <a:rPr lang="en-US" dirty="0" smtClean="0"/>
              <a:t>Output high</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Alternate Port Functions</a:t>
            </a:r>
            <a:endParaRPr/>
          </a:p>
        </p:txBody>
      </p:sp>
      <p:sp>
        <p:nvSpPr>
          <p:cNvPr id="39939" name="Text Placeholder 2"/>
          <p:cNvSpPr>
            <a:spLocks noGrp="1"/>
          </p:cNvSpPr>
          <p:nvPr>
            <p:ph type="body" sz="quarter" idx="10"/>
          </p:nvPr>
        </p:nvSpPr>
        <p:spPr>
          <a:xfrm>
            <a:off x="381000" y="1411288"/>
            <a:ext cx="8382000" cy="1970087"/>
          </a:xfrm>
        </p:spPr>
        <p:txBody>
          <a:bodyPr/>
          <a:lstStyle/>
          <a:p>
            <a:pPr eaLnBrk="1" hangingPunct="1"/>
            <a:r>
              <a:rPr lang="en-US" smtClean="0"/>
              <a:t>Most port pins have alternate functions</a:t>
            </a:r>
          </a:p>
          <a:p>
            <a:pPr eaLnBrk="1" hangingPunct="1"/>
            <a:r>
              <a:rPr lang="en-US" smtClean="0"/>
              <a:t>Internal peripherals use the alternate functions</a:t>
            </a:r>
          </a:p>
          <a:p>
            <a:pPr eaLnBrk="1" hangingPunct="1"/>
            <a:r>
              <a:rPr lang="en-US" smtClean="0"/>
              <a:t>Each port pin can be assigned only one function at a time</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Timer / Counters</a:t>
            </a:r>
            <a:endParaRPr/>
          </a:p>
        </p:txBody>
      </p:sp>
      <p:sp>
        <p:nvSpPr>
          <p:cNvPr id="41987" name="Text Placeholder 10"/>
          <p:cNvSpPr>
            <a:spLocks noGrp="1"/>
          </p:cNvSpPr>
          <p:nvPr>
            <p:ph type="body" sz="quarter" idx="10"/>
          </p:nvPr>
        </p:nvSpPr>
        <p:spPr>
          <a:xfrm>
            <a:off x="381000" y="1411288"/>
            <a:ext cx="8382000" cy="3354387"/>
          </a:xfrm>
        </p:spPr>
        <p:txBody>
          <a:bodyPr/>
          <a:lstStyle/>
          <a:p>
            <a:pPr eaLnBrk="1" hangingPunct="1"/>
            <a:r>
              <a:rPr lang="en-US" smtClean="0"/>
              <a:t>8/16 Bit register</a:t>
            </a:r>
          </a:p>
          <a:p>
            <a:pPr lvl="1" eaLnBrk="1" hangingPunct="1"/>
            <a:r>
              <a:rPr lang="en-US" smtClean="0"/>
              <a:t>Increments or decrements on every clock cycle</a:t>
            </a:r>
          </a:p>
          <a:p>
            <a:pPr lvl="1" eaLnBrk="1" hangingPunct="1"/>
            <a:r>
              <a:rPr lang="en-US" smtClean="0"/>
              <a:t>Can be read on data bus</a:t>
            </a:r>
          </a:p>
          <a:p>
            <a:pPr lvl="1" eaLnBrk="1" hangingPunct="1"/>
            <a:r>
              <a:rPr lang="en-US" smtClean="0"/>
              <a:t>Output feeds waveform generator</a:t>
            </a:r>
          </a:p>
          <a:p>
            <a:pPr eaLnBrk="1" hangingPunct="1"/>
            <a:r>
              <a:rPr lang="en-US" smtClean="0"/>
              <a:t>Clock Sources</a:t>
            </a:r>
          </a:p>
          <a:p>
            <a:pPr lvl="1" eaLnBrk="1" hangingPunct="1"/>
            <a:r>
              <a:rPr lang="en-US" smtClean="0"/>
              <a:t>Internal from clock prescaler</a:t>
            </a:r>
          </a:p>
          <a:p>
            <a:pPr lvl="1" eaLnBrk="1" hangingPunct="1"/>
            <a:r>
              <a:rPr lang="en-US" smtClean="0"/>
              <a:t>External Tn Pin (Uses 1 port pin)</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Timer / Counters</a:t>
            </a:r>
            <a:endParaRPr/>
          </a:p>
        </p:txBody>
      </p:sp>
      <p:sp>
        <p:nvSpPr>
          <p:cNvPr id="43011" name="Text Placeholder 10"/>
          <p:cNvSpPr>
            <a:spLocks noGrp="1"/>
          </p:cNvSpPr>
          <p:nvPr>
            <p:ph type="body" sz="quarter" idx="10"/>
          </p:nvPr>
        </p:nvSpPr>
        <p:spPr>
          <a:xfrm>
            <a:off x="381000" y="1411288"/>
            <a:ext cx="8382000" cy="3016250"/>
          </a:xfrm>
        </p:spPr>
        <p:txBody>
          <a:bodyPr/>
          <a:lstStyle/>
          <a:p>
            <a:pPr eaLnBrk="1" hangingPunct="1"/>
            <a:r>
              <a:rPr lang="en-US" smtClean="0"/>
              <a:t>Multiple Operating modes</a:t>
            </a:r>
          </a:p>
          <a:p>
            <a:pPr lvl="1" eaLnBrk="1" hangingPunct="1"/>
            <a:r>
              <a:rPr lang="en-US" smtClean="0"/>
              <a:t>Simple timer / counter</a:t>
            </a:r>
          </a:p>
          <a:p>
            <a:pPr lvl="1" eaLnBrk="1" hangingPunct="1"/>
            <a:r>
              <a:rPr lang="en-US" smtClean="0"/>
              <a:t>Output Compare Function</a:t>
            </a:r>
          </a:p>
          <a:p>
            <a:pPr lvl="2" eaLnBrk="1" hangingPunct="1"/>
            <a:r>
              <a:rPr lang="en-US" smtClean="0"/>
              <a:t>Waveform generator</a:t>
            </a:r>
          </a:p>
          <a:p>
            <a:pPr lvl="3" eaLnBrk="1" hangingPunct="1"/>
            <a:r>
              <a:rPr lang="en-US" smtClean="0"/>
              <a:t>Clear/set/toggle on match</a:t>
            </a:r>
          </a:p>
          <a:p>
            <a:pPr lvl="2" eaLnBrk="1" hangingPunct="1"/>
            <a:r>
              <a:rPr lang="en-US" smtClean="0"/>
              <a:t>Frequency control</a:t>
            </a:r>
          </a:p>
          <a:p>
            <a:pPr lvl="2" eaLnBrk="1" hangingPunct="1"/>
            <a:r>
              <a:rPr lang="en-US" smtClean="0"/>
              <a:t>Pulse Width Modulation (PWM)</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Timer / Counter  Block Diagram</a:t>
            </a:r>
            <a:endParaRPr/>
          </a:p>
        </p:txBody>
      </p:sp>
      <p:sp>
        <p:nvSpPr>
          <p:cNvPr id="4" name="Rectangle 3"/>
          <p:cNvSpPr/>
          <p:nvPr/>
        </p:nvSpPr>
        <p:spPr bwMode="auto">
          <a:xfrm>
            <a:off x="2936294" y="3174187"/>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TCNTn</a:t>
            </a:r>
          </a:p>
        </p:txBody>
      </p:sp>
      <p:sp>
        <p:nvSpPr>
          <p:cNvPr id="5" name="Rectangle 4"/>
          <p:cNvSpPr/>
          <p:nvPr/>
        </p:nvSpPr>
        <p:spPr bwMode="auto">
          <a:xfrm>
            <a:off x="1624051" y="3172599"/>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Clock</a:t>
            </a:r>
          </a:p>
          <a:p>
            <a:pPr algn="ctr" defTabSz="914099">
              <a:defRPr/>
            </a:pPr>
            <a:r>
              <a:rPr lang="en-US" sz="1100" dirty="0">
                <a:solidFill>
                  <a:schemeClr val="tx1"/>
                </a:solidFill>
                <a:latin typeface="Segoe" pitchFamily="34" charset="0"/>
              </a:rPr>
              <a:t>Select</a:t>
            </a:r>
          </a:p>
        </p:txBody>
      </p:sp>
      <p:cxnSp>
        <p:nvCxnSpPr>
          <p:cNvPr id="7" name="Straight Arrow Connector 6"/>
          <p:cNvCxnSpPr/>
          <p:nvPr/>
        </p:nvCxnSpPr>
        <p:spPr>
          <a:xfrm>
            <a:off x="938213" y="3438525"/>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2936294" y="2129354"/>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OCRnA</a:t>
            </a:r>
          </a:p>
        </p:txBody>
      </p:sp>
      <p:sp>
        <p:nvSpPr>
          <p:cNvPr id="13" name="Rectangle 12"/>
          <p:cNvSpPr/>
          <p:nvPr/>
        </p:nvSpPr>
        <p:spPr bwMode="auto">
          <a:xfrm>
            <a:off x="3376651" y="4221402"/>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OCRnB</a:t>
            </a:r>
          </a:p>
        </p:txBody>
      </p:sp>
      <p:grpSp>
        <p:nvGrpSpPr>
          <p:cNvPr id="44048" name="Group 24"/>
          <p:cNvGrpSpPr>
            <a:grpSpLocks/>
          </p:cNvGrpSpPr>
          <p:nvPr/>
        </p:nvGrpSpPr>
        <p:grpSpPr bwMode="auto">
          <a:xfrm>
            <a:off x="5087938" y="1863725"/>
            <a:ext cx="1903412" cy="533400"/>
            <a:chOff x="5183166" y="2705100"/>
            <a:chExt cx="1903434" cy="533400"/>
          </a:xfrm>
        </p:grpSpPr>
        <p:sp>
          <p:nvSpPr>
            <p:cNvPr id="14" name="Rectangle 13"/>
            <p:cNvSpPr/>
            <p:nvPr/>
          </p:nvSpPr>
          <p:spPr bwMode="auto">
            <a:xfrm>
              <a:off x="6172200" y="2705100"/>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Waveform</a:t>
              </a:r>
            </a:p>
            <a:p>
              <a:pPr algn="ctr" defTabSz="914099">
                <a:defRPr/>
              </a:pPr>
              <a:r>
                <a:rPr lang="en-US" sz="1100" dirty="0">
                  <a:solidFill>
                    <a:schemeClr val="tx1"/>
                  </a:solidFill>
                  <a:latin typeface="Segoe" pitchFamily="34" charset="0"/>
                </a:rPr>
                <a:t>Generator</a:t>
              </a:r>
            </a:p>
          </p:txBody>
        </p:sp>
        <p:grpSp>
          <p:nvGrpSpPr>
            <p:cNvPr id="44126" name="Group 18"/>
            <p:cNvGrpSpPr>
              <a:grpSpLocks/>
            </p:cNvGrpSpPr>
            <p:nvPr/>
          </p:nvGrpSpPr>
          <p:grpSpPr bwMode="auto">
            <a:xfrm>
              <a:off x="5183166" y="2705100"/>
              <a:ext cx="405356" cy="533400"/>
              <a:chOff x="5385844" y="2109244"/>
              <a:chExt cx="405356" cy="533400"/>
            </a:xfrm>
          </p:grpSpPr>
          <p:sp>
            <p:nvSpPr>
              <p:cNvPr id="17" name="Trapezoid 16"/>
              <p:cNvSpPr/>
              <p:nvPr/>
            </p:nvSpPr>
            <p:spPr bwMode="auto">
              <a:xfrm rot="5400000">
                <a:off x="5321822" y="2173266"/>
                <a:ext cx="533400" cy="405356"/>
              </a:xfrm>
              <a:prstGeom prst="trapezoid">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44131" name="TextBox 17"/>
              <p:cNvSpPr txBox="1">
                <a:spLocks noChangeArrowheads="1"/>
              </p:cNvSpPr>
              <p:nvPr/>
            </p:nvSpPr>
            <p:spPr bwMode="auto">
              <a:xfrm>
                <a:off x="5428863" y="2191278"/>
                <a:ext cx="319318" cy="369332"/>
              </a:xfrm>
              <a:prstGeom prst="rect">
                <a:avLst/>
              </a:prstGeom>
              <a:noFill/>
              <a:ln w="9525">
                <a:noFill/>
                <a:miter lim="800000"/>
                <a:headEnd/>
                <a:tailEnd/>
              </a:ln>
            </p:spPr>
            <p:txBody>
              <a:bodyPr wrap="none">
                <a:spAutoFit/>
              </a:bodyPr>
              <a:lstStyle/>
              <a:p>
                <a:r>
                  <a:rPr lang="en-US"/>
                  <a:t>=</a:t>
                </a:r>
              </a:p>
            </p:txBody>
          </p:sp>
        </p:grpSp>
        <p:cxnSp>
          <p:nvCxnSpPr>
            <p:cNvPr id="24" name="Straight Arrow Connector 23"/>
            <p:cNvCxnSpPr/>
            <p:nvPr/>
          </p:nvCxnSpPr>
          <p:spPr>
            <a:xfrm>
              <a:off x="5587983" y="2970213"/>
              <a:ext cx="58420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4049" name="Group 25"/>
          <p:cNvGrpSpPr>
            <a:grpSpLocks/>
          </p:cNvGrpSpPr>
          <p:nvPr/>
        </p:nvGrpSpPr>
        <p:grpSpPr bwMode="auto">
          <a:xfrm>
            <a:off x="5130800" y="4486275"/>
            <a:ext cx="1903413" cy="533400"/>
            <a:chOff x="5183166" y="2705100"/>
            <a:chExt cx="1903434" cy="533400"/>
          </a:xfrm>
        </p:grpSpPr>
        <p:sp>
          <p:nvSpPr>
            <p:cNvPr id="27" name="Rectangle 26"/>
            <p:cNvSpPr/>
            <p:nvPr/>
          </p:nvSpPr>
          <p:spPr bwMode="auto">
            <a:xfrm>
              <a:off x="6172200" y="2705100"/>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Waveform</a:t>
              </a:r>
            </a:p>
            <a:p>
              <a:pPr algn="ctr" defTabSz="914099">
                <a:defRPr/>
              </a:pPr>
              <a:r>
                <a:rPr lang="en-US" sz="1100" dirty="0">
                  <a:solidFill>
                    <a:schemeClr val="tx1"/>
                  </a:solidFill>
                  <a:latin typeface="Segoe" pitchFamily="34" charset="0"/>
                </a:rPr>
                <a:t>Generator</a:t>
              </a:r>
            </a:p>
          </p:txBody>
        </p:sp>
        <p:grpSp>
          <p:nvGrpSpPr>
            <p:cNvPr id="44117" name="Group 18"/>
            <p:cNvGrpSpPr>
              <a:grpSpLocks/>
            </p:cNvGrpSpPr>
            <p:nvPr/>
          </p:nvGrpSpPr>
          <p:grpSpPr bwMode="auto">
            <a:xfrm>
              <a:off x="5183166" y="2705100"/>
              <a:ext cx="405356" cy="533400"/>
              <a:chOff x="5385844" y="2109244"/>
              <a:chExt cx="405356" cy="533400"/>
            </a:xfrm>
          </p:grpSpPr>
          <p:sp>
            <p:nvSpPr>
              <p:cNvPr id="30" name="Trapezoid 29"/>
              <p:cNvSpPr/>
              <p:nvPr/>
            </p:nvSpPr>
            <p:spPr bwMode="auto">
              <a:xfrm rot="5400000">
                <a:off x="5321822" y="2173266"/>
                <a:ext cx="533400" cy="405356"/>
              </a:xfrm>
              <a:prstGeom prst="trapezoid">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44122" name="TextBox 30"/>
              <p:cNvSpPr txBox="1">
                <a:spLocks noChangeArrowheads="1"/>
              </p:cNvSpPr>
              <p:nvPr/>
            </p:nvSpPr>
            <p:spPr bwMode="auto">
              <a:xfrm>
                <a:off x="5428863" y="2191278"/>
                <a:ext cx="319318" cy="369332"/>
              </a:xfrm>
              <a:prstGeom prst="rect">
                <a:avLst/>
              </a:prstGeom>
              <a:noFill/>
              <a:ln w="9525">
                <a:noFill/>
                <a:miter lim="800000"/>
                <a:headEnd/>
                <a:tailEnd/>
              </a:ln>
            </p:spPr>
            <p:txBody>
              <a:bodyPr wrap="none">
                <a:spAutoFit/>
              </a:bodyPr>
              <a:lstStyle/>
              <a:p>
                <a:r>
                  <a:rPr lang="en-US"/>
                  <a:t>=</a:t>
                </a:r>
              </a:p>
            </p:txBody>
          </p:sp>
        </p:grpSp>
        <p:cxnSp>
          <p:nvCxnSpPr>
            <p:cNvPr id="29" name="Straight Arrow Connector 28"/>
            <p:cNvCxnSpPr/>
            <p:nvPr/>
          </p:nvCxnSpPr>
          <p:spPr>
            <a:xfrm>
              <a:off x="5587983" y="2970213"/>
              <a:ext cx="584206"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3" name="Elbow Connector 62"/>
          <p:cNvCxnSpPr>
            <a:stCxn id="0" idx="3"/>
          </p:cNvCxnSpPr>
          <p:nvPr/>
        </p:nvCxnSpPr>
        <p:spPr>
          <a:xfrm flipV="1">
            <a:off x="3851275" y="1946275"/>
            <a:ext cx="1236663" cy="44926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3833813" y="2314575"/>
            <a:ext cx="1254125" cy="955675"/>
          </a:xfrm>
          <a:prstGeom prst="bentConnector3">
            <a:avLst>
              <a:gd name="adj1" fmla="val 720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a:off x="3851275" y="3440113"/>
            <a:ext cx="1279525" cy="1127125"/>
          </a:xfrm>
          <a:prstGeom prst="bentConnector3">
            <a:avLst>
              <a:gd name="adj1" fmla="val 694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1595391" y="2127766"/>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TCCRnA</a:t>
            </a:r>
          </a:p>
        </p:txBody>
      </p:sp>
      <p:sp>
        <p:nvSpPr>
          <p:cNvPr id="82" name="Rectangle 81"/>
          <p:cNvSpPr/>
          <p:nvPr/>
        </p:nvSpPr>
        <p:spPr bwMode="auto">
          <a:xfrm>
            <a:off x="1595391" y="4216638"/>
            <a:ext cx="914400" cy="533400"/>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100" dirty="0">
                <a:solidFill>
                  <a:schemeClr val="tx1"/>
                </a:solidFill>
                <a:latin typeface="Segoe" pitchFamily="34" charset="0"/>
              </a:rPr>
              <a:t>TCCRnB</a:t>
            </a:r>
          </a:p>
        </p:txBody>
      </p:sp>
      <p:cxnSp>
        <p:nvCxnSpPr>
          <p:cNvPr id="85" name="Straight Arrow Connector 84"/>
          <p:cNvCxnSpPr/>
          <p:nvPr/>
        </p:nvCxnSpPr>
        <p:spPr>
          <a:xfrm>
            <a:off x="2509838" y="3438525"/>
            <a:ext cx="42703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381000" y="3220541"/>
            <a:ext cx="557251" cy="437516"/>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400" dirty="0">
                <a:solidFill>
                  <a:schemeClr val="tx1"/>
                </a:solidFill>
                <a:latin typeface="Segoe" pitchFamily="34" charset="0"/>
              </a:rPr>
              <a:t>Tn</a:t>
            </a:r>
          </a:p>
        </p:txBody>
      </p:sp>
      <p:sp>
        <p:nvSpPr>
          <p:cNvPr id="89" name="Rectangle 88"/>
          <p:cNvSpPr/>
          <p:nvPr/>
        </p:nvSpPr>
        <p:spPr bwMode="auto">
          <a:xfrm>
            <a:off x="7677150" y="1911390"/>
            <a:ext cx="800100" cy="437516"/>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400" dirty="0">
                <a:solidFill>
                  <a:schemeClr val="tx1"/>
                </a:solidFill>
                <a:latin typeface="Segoe" pitchFamily="34" charset="0"/>
              </a:rPr>
              <a:t>OCnA</a:t>
            </a:r>
          </a:p>
        </p:txBody>
      </p:sp>
      <p:sp>
        <p:nvSpPr>
          <p:cNvPr id="91" name="Rectangle 90"/>
          <p:cNvSpPr/>
          <p:nvPr/>
        </p:nvSpPr>
        <p:spPr bwMode="auto">
          <a:xfrm>
            <a:off x="7720169" y="4531280"/>
            <a:ext cx="800100" cy="437516"/>
          </a:xfrm>
          <a:prstGeom prst="rect">
            <a:avLst/>
          </a:prstGeom>
          <a:no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1400" dirty="0">
                <a:solidFill>
                  <a:schemeClr val="tx1"/>
                </a:solidFill>
                <a:latin typeface="Segoe" pitchFamily="34" charset="0"/>
              </a:rPr>
              <a:t>OCnB</a:t>
            </a:r>
          </a:p>
        </p:txBody>
      </p:sp>
      <p:cxnSp>
        <p:nvCxnSpPr>
          <p:cNvPr id="93" name="Straight Arrow Connector 92"/>
          <p:cNvCxnSpPr/>
          <p:nvPr/>
        </p:nvCxnSpPr>
        <p:spPr>
          <a:xfrm>
            <a:off x="6991350" y="212725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034213" y="4752975"/>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4071" name="Group 158"/>
          <p:cNvGrpSpPr>
            <a:grpSpLocks/>
          </p:cNvGrpSpPr>
          <p:nvPr/>
        </p:nvGrpSpPr>
        <p:grpSpPr bwMode="auto">
          <a:xfrm>
            <a:off x="7462838" y="2660650"/>
            <a:ext cx="1076325" cy="220663"/>
            <a:chOff x="7181850" y="2552132"/>
            <a:chExt cx="1076638" cy="221244"/>
          </a:xfrm>
        </p:grpSpPr>
        <p:cxnSp>
          <p:nvCxnSpPr>
            <p:cNvPr id="97" name="Straight Connector 96"/>
            <p:cNvCxnSpPr/>
            <p:nvPr/>
          </p:nvCxnSpPr>
          <p:spPr>
            <a:xfrm rot="5400000" flipH="1" flipV="1">
              <a:off x="7235588" y="2663550"/>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flipH="1" flipV="1">
              <a:off x="7388032" y="2663550"/>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343822" y="2553724"/>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496266" y="2773376"/>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7540476" y="2661958"/>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7692921" y="2661958"/>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48711" y="2552132"/>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801155" y="2771784"/>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flipH="1" flipV="1">
              <a:off x="7845365" y="2661958"/>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flipH="1" flipV="1">
              <a:off x="7997809" y="2661958"/>
              <a:ext cx="216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953599" y="2552132"/>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8106044" y="2771784"/>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181850" y="2773376"/>
              <a:ext cx="15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072" name="Group 128"/>
          <p:cNvGrpSpPr>
            <a:grpSpLocks/>
          </p:cNvGrpSpPr>
          <p:nvPr/>
        </p:nvGrpSpPr>
        <p:grpSpPr bwMode="auto">
          <a:xfrm>
            <a:off x="7367588" y="5205413"/>
            <a:ext cx="1171575" cy="219075"/>
            <a:chOff x="6839337" y="3820636"/>
            <a:chExt cx="1171307" cy="217968"/>
          </a:xfrm>
        </p:grpSpPr>
        <p:cxnSp>
          <p:nvCxnSpPr>
            <p:cNvPr id="114" name="Straight Connector 113"/>
            <p:cNvCxnSpPr/>
            <p:nvPr/>
          </p:nvCxnSpPr>
          <p:spPr>
            <a:xfrm>
              <a:off x="6839337" y="4038604"/>
              <a:ext cx="152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flipH="1" flipV="1">
              <a:off x="6882718" y="3929620"/>
              <a:ext cx="21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991702" y="3820636"/>
              <a:ext cx="3428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flipH="1" flipV="1">
              <a:off x="7235062" y="3929620"/>
              <a:ext cx="21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10800000">
              <a:off x="7344047" y="4038604"/>
              <a:ext cx="152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353569" y="4038604"/>
              <a:ext cx="152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flipH="1" flipV="1">
              <a:off x="7396950" y="3929620"/>
              <a:ext cx="21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505934" y="3820636"/>
              <a:ext cx="3428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flipH="1" flipV="1">
              <a:off x="7749294" y="3929620"/>
              <a:ext cx="217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858279" y="4038604"/>
              <a:ext cx="152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073" name="Group 136"/>
          <p:cNvGrpSpPr>
            <a:grpSpLocks/>
          </p:cNvGrpSpPr>
          <p:nvPr/>
        </p:nvGrpSpPr>
        <p:grpSpPr bwMode="auto">
          <a:xfrm>
            <a:off x="5173663" y="1243013"/>
            <a:ext cx="1120775" cy="620712"/>
            <a:chOff x="5174341" y="1242383"/>
            <a:chExt cx="1120363" cy="621065"/>
          </a:xfrm>
        </p:grpSpPr>
        <p:cxnSp>
          <p:nvCxnSpPr>
            <p:cNvPr id="133" name="Straight Connector 132"/>
            <p:cNvCxnSpPr/>
            <p:nvPr/>
          </p:nvCxnSpPr>
          <p:spPr>
            <a:xfrm rot="5400000" flipH="1" flipV="1">
              <a:off x="4928138" y="1617246"/>
              <a:ext cx="4924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174341" y="1371043"/>
              <a:ext cx="693482"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090" name="TextBox 135"/>
            <p:cNvSpPr txBox="1">
              <a:spLocks noChangeArrowheads="1"/>
            </p:cNvSpPr>
            <p:nvPr/>
          </p:nvSpPr>
          <p:spPr bwMode="auto">
            <a:xfrm>
              <a:off x="5859970" y="1242383"/>
              <a:ext cx="434734" cy="261610"/>
            </a:xfrm>
            <a:prstGeom prst="rect">
              <a:avLst/>
            </a:prstGeom>
            <a:noFill/>
            <a:ln w="9525">
              <a:noFill/>
              <a:miter lim="800000"/>
              <a:headEnd/>
              <a:tailEnd/>
            </a:ln>
          </p:spPr>
          <p:txBody>
            <a:bodyPr wrap="none">
              <a:spAutoFit/>
            </a:bodyPr>
            <a:lstStyle/>
            <a:p>
              <a:r>
                <a:rPr lang="en-US" sz="1100"/>
                <a:t>IRQ</a:t>
              </a:r>
            </a:p>
          </p:txBody>
        </p:sp>
      </p:grpSp>
      <p:grpSp>
        <p:nvGrpSpPr>
          <p:cNvPr id="44074" name="Group 137"/>
          <p:cNvGrpSpPr>
            <a:grpSpLocks/>
          </p:cNvGrpSpPr>
          <p:nvPr/>
        </p:nvGrpSpPr>
        <p:grpSpPr bwMode="auto">
          <a:xfrm>
            <a:off x="5173663" y="3863975"/>
            <a:ext cx="1120775" cy="622300"/>
            <a:chOff x="5174341" y="1242383"/>
            <a:chExt cx="1120363" cy="621065"/>
          </a:xfrm>
        </p:grpSpPr>
        <p:cxnSp>
          <p:nvCxnSpPr>
            <p:cNvPr id="139" name="Straight Connector 138"/>
            <p:cNvCxnSpPr/>
            <p:nvPr/>
          </p:nvCxnSpPr>
          <p:spPr>
            <a:xfrm rot="5400000" flipH="1" flipV="1">
              <a:off x="4928766" y="1617874"/>
              <a:ext cx="491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174341" y="1372300"/>
              <a:ext cx="693482"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087" name="TextBox 140"/>
            <p:cNvSpPr txBox="1">
              <a:spLocks noChangeArrowheads="1"/>
            </p:cNvSpPr>
            <p:nvPr/>
          </p:nvSpPr>
          <p:spPr bwMode="auto">
            <a:xfrm>
              <a:off x="5859970" y="1242383"/>
              <a:ext cx="434734" cy="261610"/>
            </a:xfrm>
            <a:prstGeom prst="rect">
              <a:avLst/>
            </a:prstGeom>
            <a:noFill/>
            <a:ln w="9525">
              <a:noFill/>
              <a:miter lim="800000"/>
              <a:headEnd/>
              <a:tailEnd/>
            </a:ln>
          </p:spPr>
          <p:txBody>
            <a:bodyPr wrap="none">
              <a:spAutoFit/>
            </a:bodyPr>
            <a:lstStyle/>
            <a:p>
              <a:r>
                <a:rPr lang="en-US" sz="1100"/>
                <a:t>IRQ</a:t>
              </a:r>
            </a:p>
          </p:txBody>
        </p:sp>
      </p:grpSp>
      <p:cxnSp>
        <p:nvCxnSpPr>
          <p:cNvPr id="143" name="Straight Arrow Connector 142"/>
          <p:cNvCxnSpPr/>
          <p:nvPr/>
        </p:nvCxnSpPr>
        <p:spPr>
          <a:xfrm>
            <a:off x="381000" y="5257800"/>
            <a:ext cx="38227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81000" y="1503363"/>
            <a:ext cx="3822700" cy="15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077" name="TextBox 145"/>
          <p:cNvSpPr txBox="1">
            <a:spLocks noChangeArrowheads="1"/>
          </p:cNvSpPr>
          <p:nvPr/>
        </p:nvSpPr>
        <p:spPr bwMode="auto">
          <a:xfrm>
            <a:off x="2076450" y="5424488"/>
            <a:ext cx="923925" cy="276225"/>
          </a:xfrm>
          <a:prstGeom prst="rect">
            <a:avLst/>
          </a:prstGeom>
          <a:noFill/>
          <a:ln w="9525">
            <a:noFill/>
            <a:miter lim="800000"/>
            <a:headEnd/>
            <a:tailEnd/>
          </a:ln>
        </p:spPr>
        <p:txBody>
          <a:bodyPr wrap="none">
            <a:spAutoFit/>
          </a:bodyPr>
          <a:lstStyle/>
          <a:p>
            <a:r>
              <a:rPr lang="en-US" sz="1200"/>
              <a:t>DATA BUS</a:t>
            </a:r>
          </a:p>
        </p:txBody>
      </p:sp>
      <p:sp>
        <p:nvSpPr>
          <p:cNvPr id="44078" name="TextBox 146"/>
          <p:cNvSpPr txBox="1">
            <a:spLocks noChangeArrowheads="1"/>
          </p:cNvSpPr>
          <p:nvPr/>
        </p:nvSpPr>
        <p:spPr bwMode="auto">
          <a:xfrm>
            <a:off x="2012950" y="1095375"/>
            <a:ext cx="923925" cy="276225"/>
          </a:xfrm>
          <a:prstGeom prst="rect">
            <a:avLst/>
          </a:prstGeom>
          <a:noFill/>
          <a:ln w="9525">
            <a:noFill/>
            <a:miter lim="800000"/>
            <a:headEnd/>
            <a:tailEnd/>
          </a:ln>
        </p:spPr>
        <p:txBody>
          <a:bodyPr wrap="none">
            <a:spAutoFit/>
          </a:bodyPr>
          <a:lstStyle/>
          <a:p>
            <a:r>
              <a:rPr lang="en-US" sz="1200"/>
              <a:t>DATA BUS</a:t>
            </a:r>
          </a:p>
        </p:txBody>
      </p:sp>
      <p:cxnSp>
        <p:nvCxnSpPr>
          <p:cNvPr id="149" name="Elbow Connector 148"/>
          <p:cNvCxnSpPr/>
          <p:nvPr/>
        </p:nvCxnSpPr>
        <p:spPr>
          <a:xfrm>
            <a:off x="4291013" y="4486275"/>
            <a:ext cx="796925" cy="450850"/>
          </a:xfrm>
          <a:prstGeom prst="bentConnector3">
            <a:avLst>
              <a:gd name="adj1" fmla="val 378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5400000">
            <a:off x="3066257" y="1816894"/>
            <a:ext cx="622300" cy="15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5400000">
            <a:off x="1701007" y="1813719"/>
            <a:ext cx="622300" cy="15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16200000" flipH="1">
            <a:off x="3569494" y="5017294"/>
            <a:ext cx="525462"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6200000" flipH="1">
            <a:off x="1750218" y="4996657"/>
            <a:ext cx="525463"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2415381" y="4491832"/>
            <a:ext cx="1570037"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Controlling Frequency</a:t>
            </a:r>
            <a:endParaRPr/>
          </a:p>
        </p:txBody>
      </p:sp>
      <p:sp>
        <p:nvSpPr>
          <p:cNvPr id="45059" name="Text Placeholder 2"/>
          <p:cNvSpPr>
            <a:spLocks noGrp="1"/>
          </p:cNvSpPr>
          <p:nvPr>
            <p:ph type="body" sz="quarter" idx="10"/>
          </p:nvPr>
        </p:nvSpPr>
        <p:spPr>
          <a:xfrm>
            <a:off x="381000" y="1411288"/>
            <a:ext cx="8382000" cy="985837"/>
          </a:xfrm>
        </p:spPr>
        <p:txBody>
          <a:bodyPr/>
          <a:lstStyle/>
          <a:p>
            <a:pPr eaLnBrk="1" hangingPunct="1"/>
            <a:r>
              <a:rPr lang="en-US" smtClean="0"/>
              <a:t>Use Clear Timer on Compare Match (CTC) Mode</a:t>
            </a:r>
          </a:p>
          <a:p>
            <a:pPr eaLnBrk="1" hangingPunct="1"/>
            <a:r>
              <a:rPr lang="en-US" smtClean="0"/>
              <a:t>OCnx Toggles on Compare Match</a:t>
            </a:r>
          </a:p>
        </p:txBody>
      </p:sp>
      <p:grpSp>
        <p:nvGrpSpPr>
          <p:cNvPr id="45060" name="Group 47"/>
          <p:cNvGrpSpPr>
            <a:grpSpLocks/>
          </p:cNvGrpSpPr>
          <p:nvPr/>
        </p:nvGrpSpPr>
        <p:grpSpPr bwMode="auto">
          <a:xfrm>
            <a:off x="1533525" y="4264025"/>
            <a:ext cx="6781800" cy="307975"/>
            <a:chOff x="990600" y="3810000"/>
            <a:chExt cx="6781800" cy="307777"/>
          </a:xfrm>
        </p:grpSpPr>
        <p:cxnSp>
          <p:nvCxnSpPr>
            <p:cNvPr id="49" name="Straight Connector 48"/>
            <p:cNvCxnSpPr/>
            <p:nvPr/>
          </p:nvCxnSpPr>
          <p:spPr>
            <a:xfrm>
              <a:off x="1524000" y="3963889"/>
              <a:ext cx="624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090" name="TextBox 49"/>
            <p:cNvSpPr txBox="1">
              <a:spLocks noChangeArrowheads="1"/>
            </p:cNvSpPr>
            <p:nvPr/>
          </p:nvSpPr>
          <p:spPr bwMode="auto">
            <a:xfrm>
              <a:off x="990600" y="3810000"/>
              <a:ext cx="284052" cy="307777"/>
            </a:xfrm>
            <a:prstGeom prst="rect">
              <a:avLst/>
            </a:prstGeom>
            <a:noFill/>
            <a:ln w="9525">
              <a:noFill/>
              <a:miter lim="800000"/>
              <a:headEnd/>
              <a:tailEnd/>
            </a:ln>
          </p:spPr>
          <p:txBody>
            <a:bodyPr>
              <a:spAutoFit/>
            </a:bodyPr>
            <a:lstStyle/>
            <a:p>
              <a:r>
                <a:rPr lang="en-US" sz="1400"/>
                <a:t>0</a:t>
              </a:r>
            </a:p>
          </p:txBody>
        </p:sp>
      </p:grpSp>
      <p:sp>
        <p:nvSpPr>
          <p:cNvPr id="45061" name="TextBox 53"/>
          <p:cNvSpPr txBox="1">
            <a:spLocks noChangeArrowheads="1"/>
          </p:cNvSpPr>
          <p:nvPr/>
        </p:nvSpPr>
        <p:spPr bwMode="auto">
          <a:xfrm>
            <a:off x="674688" y="2671763"/>
            <a:ext cx="1338262" cy="307975"/>
          </a:xfrm>
          <a:prstGeom prst="rect">
            <a:avLst/>
          </a:prstGeom>
          <a:noFill/>
          <a:ln w="9525">
            <a:noFill/>
            <a:miter lim="800000"/>
            <a:headEnd/>
            <a:tailEnd/>
          </a:ln>
        </p:spPr>
        <p:txBody>
          <a:bodyPr wrap="none">
            <a:spAutoFit/>
          </a:bodyPr>
          <a:lstStyle/>
          <a:p>
            <a:r>
              <a:rPr lang="en-US" sz="1400"/>
              <a:t>TOP = OCRnx</a:t>
            </a:r>
          </a:p>
        </p:txBody>
      </p:sp>
      <p:cxnSp>
        <p:nvCxnSpPr>
          <p:cNvPr id="56" name="Elbow Connector 55"/>
          <p:cNvCxnSpPr/>
          <p:nvPr/>
        </p:nvCxnSpPr>
        <p:spPr>
          <a:xfrm>
            <a:off x="2043113" y="2819400"/>
            <a:ext cx="6019800" cy="685800"/>
          </a:xfrm>
          <a:prstGeom prst="bentConnector3">
            <a:avLst>
              <a:gd name="adj1" fmla="val 43556"/>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1686718" y="3199607"/>
            <a:ext cx="1598613"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2105818" y="3618707"/>
            <a:ext cx="1598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2524918" y="3199607"/>
            <a:ext cx="1598613"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2944018" y="3618707"/>
            <a:ext cx="1598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4353718" y="3733007"/>
            <a:ext cx="912813"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782218" y="3618707"/>
            <a:ext cx="1598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582318" y="3961607"/>
            <a:ext cx="912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4810918" y="3733007"/>
            <a:ext cx="912813"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5039518" y="3961607"/>
            <a:ext cx="912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5268118" y="3733007"/>
            <a:ext cx="912813"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496718" y="3961607"/>
            <a:ext cx="912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3363118" y="3199607"/>
            <a:ext cx="1598613"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18002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066925" y="4873625"/>
            <a:ext cx="838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26384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05125" y="5407025"/>
            <a:ext cx="838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34766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43325" y="4873625"/>
            <a:ext cx="838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43148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47720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581525" y="5407025"/>
            <a:ext cx="457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038725" y="4873625"/>
            <a:ext cx="457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52292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495925" y="5407025"/>
            <a:ext cx="4572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flipV="1">
            <a:off x="5686425" y="5140325"/>
            <a:ext cx="5334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45088" name="TextBox 91"/>
          <p:cNvSpPr txBox="1">
            <a:spLocks noChangeArrowheads="1"/>
          </p:cNvSpPr>
          <p:nvPr/>
        </p:nvSpPr>
        <p:spPr bwMode="auto">
          <a:xfrm>
            <a:off x="823913" y="4873625"/>
            <a:ext cx="790575" cy="523875"/>
          </a:xfrm>
          <a:prstGeom prst="rect">
            <a:avLst/>
          </a:prstGeom>
          <a:noFill/>
          <a:ln w="9525">
            <a:noFill/>
            <a:miter lim="800000"/>
            <a:headEnd/>
            <a:tailEnd/>
          </a:ln>
        </p:spPr>
        <p:txBody>
          <a:bodyPr wrap="none">
            <a:spAutoFit/>
          </a:bodyPr>
          <a:lstStyle/>
          <a:p>
            <a:r>
              <a:rPr lang="en-US" sz="1400"/>
              <a:t>OCnx</a:t>
            </a:r>
          </a:p>
          <a:p>
            <a:r>
              <a:rPr lang="en-US" sz="1400"/>
              <a:t>(toggle)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pPr defTabSz="914363" eaLnBrk="1" fontAlgn="auto" hangingPunct="1">
              <a:spcAft>
                <a:spcPts val="0"/>
              </a:spcAft>
              <a:defRPr/>
            </a:pPr>
            <a:r>
              <a:t>Presentation Overview</a:t>
            </a:r>
            <a:br/>
            <a:endParaRPr>
              <a:solidFill>
                <a:schemeClr val="tx2"/>
              </a:solidFill>
            </a:endParaRPr>
          </a:p>
        </p:txBody>
      </p:sp>
      <p:sp>
        <p:nvSpPr>
          <p:cNvPr id="8195" name="Text Placeholder 2"/>
          <p:cNvSpPr>
            <a:spLocks noGrp="1"/>
          </p:cNvSpPr>
          <p:nvPr>
            <p:ph type="body" sz="quarter" idx="10"/>
          </p:nvPr>
        </p:nvSpPr>
        <p:spPr>
          <a:xfrm>
            <a:off x="381000" y="1295400"/>
            <a:ext cx="8382000" cy="2609850"/>
          </a:xfrm>
        </p:spPr>
        <p:txBody>
          <a:bodyPr/>
          <a:lstStyle/>
          <a:p>
            <a:pPr eaLnBrk="1" hangingPunct="1"/>
            <a:r>
              <a:rPr lang="en-US" smtClean="0"/>
              <a:t>Processor core</a:t>
            </a:r>
          </a:p>
          <a:p>
            <a:pPr eaLnBrk="1" hangingPunct="1"/>
            <a:r>
              <a:rPr lang="en-US" smtClean="0"/>
              <a:t>Peripherals</a:t>
            </a:r>
          </a:p>
          <a:p>
            <a:pPr eaLnBrk="1" hangingPunct="1"/>
            <a:r>
              <a:rPr lang="en-US" smtClean="0"/>
              <a:t>Hardware Example – Polulu 3pi robot</a:t>
            </a:r>
          </a:p>
          <a:p>
            <a:pPr eaLnBrk="1" hangingPunct="1"/>
            <a:r>
              <a:rPr lang="en-US" smtClean="0"/>
              <a:t>Development Environments</a:t>
            </a:r>
          </a:p>
          <a:p>
            <a:pPr eaLnBrk="1" hangingPunct="1"/>
            <a:r>
              <a:rPr lang="en-US" smtClean="0"/>
              <a:t>Software Example - PID algorithm walkthrough</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Pulse Width Modulation (PWM)</a:t>
            </a:r>
            <a:endParaRPr/>
          </a:p>
        </p:txBody>
      </p:sp>
      <p:sp>
        <p:nvSpPr>
          <p:cNvPr id="46083" name="Text Placeholder 2"/>
          <p:cNvSpPr>
            <a:spLocks noGrp="1"/>
          </p:cNvSpPr>
          <p:nvPr>
            <p:ph type="body" sz="quarter" idx="10"/>
          </p:nvPr>
        </p:nvSpPr>
        <p:spPr>
          <a:xfrm>
            <a:off x="381000" y="1411288"/>
            <a:ext cx="8382000" cy="985837"/>
          </a:xfrm>
        </p:spPr>
        <p:txBody>
          <a:bodyPr/>
          <a:lstStyle/>
          <a:p>
            <a:pPr eaLnBrk="1" hangingPunct="1"/>
            <a:r>
              <a:rPr lang="en-US" smtClean="0"/>
              <a:t>Dynamically change duty cycle of a waveform</a:t>
            </a:r>
          </a:p>
          <a:p>
            <a:pPr eaLnBrk="1" hangingPunct="1"/>
            <a:r>
              <a:rPr lang="en-US" smtClean="0"/>
              <a:t>Used to control motor speed</a:t>
            </a:r>
          </a:p>
        </p:txBody>
      </p:sp>
      <p:pic>
        <p:nvPicPr>
          <p:cNvPr id="46084" name="Picture 3" descr="Pwmdutycycle.gif"/>
          <p:cNvPicPr>
            <a:picLocks noChangeAspect="1"/>
          </p:cNvPicPr>
          <p:nvPr/>
        </p:nvPicPr>
        <p:blipFill>
          <a:blip r:embed="rId2"/>
          <a:srcRect/>
          <a:stretch>
            <a:fillRect/>
          </a:stretch>
        </p:blipFill>
        <p:spPr bwMode="auto">
          <a:xfrm>
            <a:off x="2109788" y="2590800"/>
            <a:ext cx="4924425" cy="3209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PWM with AVR Timers</a:t>
            </a:r>
            <a:endParaRPr/>
          </a:p>
        </p:txBody>
      </p:sp>
      <p:sp>
        <p:nvSpPr>
          <p:cNvPr id="47107" name="Text Placeholder 2"/>
          <p:cNvSpPr>
            <a:spLocks noGrp="1"/>
          </p:cNvSpPr>
          <p:nvPr>
            <p:ph type="body" sz="quarter" idx="10"/>
          </p:nvPr>
        </p:nvSpPr>
        <p:spPr>
          <a:xfrm>
            <a:off x="381000" y="1411288"/>
            <a:ext cx="8382000" cy="2339975"/>
          </a:xfrm>
        </p:spPr>
        <p:txBody>
          <a:bodyPr/>
          <a:lstStyle/>
          <a:p>
            <a:pPr eaLnBrk="1" hangingPunct="1"/>
            <a:r>
              <a:rPr lang="en-US" smtClean="0"/>
              <a:t>Fast PWM Mode</a:t>
            </a:r>
          </a:p>
          <a:p>
            <a:pPr lvl="1" eaLnBrk="1" hangingPunct="1"/>
            <a:r>
              <a:rPr lang="en-US" smtClean="0"/>
              <a:t>Counter counts from BOTTOM (0) to MAX</a:t>
            </a:r>
          </a:p>
          <a:p>
            <a:pPr lvl="1" eaLnBrk="1" hangingPunct="1"/>
            <a:r>
              <a:rPr lang="en-US" smtClean="0"/>
              <a:t>Counter reset to 0 at MAX</a:t>
            </a:r>
          </a:p>
          <a:p>
            <a:pPr lvl="1" eaLnBrk="1" hangingPunct="1"/>
            <a:r>
              <a:rPr lang="en-US" smtClean="0"/>
              <a:t>OCnx cleared at TOP</a:t>
            </a:r>
          </a:p>
          <a:p>
            <a:pPr lvl="1" eaLnBrk="1" hangingPunct="1"/>
            <a:r>
              <a:rPr lang="en-US" smtClean="0"/>
              <a:t>OCnx set at BOTTOM</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PWM Waveform Generation</a:t>
            </a:r>
            <a:endParaRPr/>
          </a:p>
        </p:txBody>
      </p:sp>
      <p:cxnSp>
        <p:nvCxnSpPr>
          <p:cNvPr id="5" name="Straight Connector 4"/>
          <p:cNvCxnSpPr/>
          <p:nvPr/>
        </p:nvCxnSpPr>
        <p:spPr>
          <a:xfrm>
            <a:off x="1600200" y="30480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00200" y="1600200"/>
            <a:ext cx="586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33" name="TextBox 6"/>
          <p:cNvSpPr txBox="1">
            <a:spLocks noChangeArrowheads="1"/>
          </p:cNvSpPr>
          <p:nvPr/>
        </p:nvSpPr>
        <p:spPr bwMode="auto">
          <a:xfrm>
            <a:off x="381000" y="1446213"/>
            <a:ext cx="574675" cy="307975"/>
          </a:xfrm>
          <a:prstGeom prst="rect">
            <a:avLst/>
          </a:prstGeom>
          <a:noFill/>
          <a:ln w="9525">
            <a:noFill/>
            <a:miter lim="800000"/>
            <a:headEnd/>
            <a:tailEnd/>
          </a:ln>
        </p:spPr>
        <p:txBody>
          <a:bodyPr wrap="none">
            <a:spAutoFit/>
          </a:bodyPr>
          <a:lstStyle/>
          <a:p>
            <a:r>
              <a:rPr lang="en-US" sz="1400"/>
              <a:t>MAX</a:t>
            </a:r>
          </a:p>
        </p:txBody>
      </p:sp>
      <p:sp>
        <p:nvSpPr>
          <p:cNvPr id="48134" name="TextBox 8"/>
          <p:cNvSpPr txBox="1">
            <a:spLocks noChangeArrowheads="1"/>
          </p:cNvSpPr>
          <p:nvPr/>
        </p:nvSpPr>
        <p:spPr bwMode="auto">
          <a:xfrm>
            <a:off x="381000" y="2894013"/>
            <a:ext cx="947738" cy="307975"/>
          </a:xfrm>
          <a:prstGeom prst="rect">
            <a:avLst/>
          </a:prstGeom>
          <a:noFill/>
          <a:ln w="9525">
            <a:noFill/>
            <a:miter lim="800000"/>
            <a:headEnd/>
            <a:tailEnd/>
          </a:ln>
        </p:spPr>
        <p:txBody>
          <a:bodyPr wrap="none">
            <a:spAutoFit/>
          </a:bodyPr>
          <a:lstStyle/>
          <a:p>
            <a:r>
              <a:rPr lang="en-US" sz="1400"/>
              <a:t>BOTTOM</a:t>
            </a:r>
          </a:p>
        </p:txBody>
      </p:sp>
      <p:cxnSp>
        <p:nvCxnSpPr>
          <p:cNvPr id="27" name="Elbow Connector 26"/>
          <p:cNvCxnSpPr/>
          <p:nvPr/>
        </p:nvCxnSpPr>
        <p:spPr>
          <a:xfrm>
            <a:off x="1600200" y="2133600"/>
            <a:ext cx="5867400" cy="381000"/>
          </a:xfrm>
          <a:prstGeom prst="bentConnector3">
            <a:avLst>
              <a:gd name="adj1" fmla="val 51889"/>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8136" name="TextBox 29"/>
          <p:cNvSpPr txBox="1">
            <a:spLocks noChangeArrowheads="1"/>
          </p:cNvSpPr>
          <p:nvPr/>
        </p:nvSpPr>
        <p:spPr bwMode="auto">
          <a:xfrm>
            <a:off x="381000" y="1754188"/>
            <a:ext cx="550863" cy="307975"/>
          </a:xfrm>
          <a:prstGeom prst="rect">
            <a:avLst/>
          </a:prstGeom>
          <a:noFill/>
          <a:ln w="9525">
            <a:noFill/>
            <a:miter lim="800000"/>
            <a:headEnd/>
            <a:tailEnd/>
          </a:ln>
        </p:spPr>
        <p:txBody>
          <a:bodyPr wrap="none">
            <a:spAutoFit/>
          </a:bodyPr>
          <a:lstStyle/>
          <a:p>
            <a:r>
              <a:rPr lang="en-US" sz="1400"/>
              <a:t>TOP</a:t>
            </a:r>
          </a:p>
        </p:txBody>
      </p:sp>
      <p:sp>
        <p:nvSpPr>
          <p:cNvPr id="48137" name="TextBox 30"/>
          <p:cNvSpPr txBox="1">
            <a:spLocks noChangeArrowheads="1"/>
          </p:cNvSpPr>
          <p:nvPr/>
        </p:nvSpPr>
        <p:spPr bwMode="auto">
          <a:xfrm>
            <a:off x="312738" y="4591050"/>
            <a:ext cx="642937" cy="307975"/>
          </a:xfrm>
          <a:prstGeom prst="rect">
            <a:avLst/>
          </a:prstGeom>
          <a:noFill/>
          <a:ln w="9525">
            <a:noFill/>
            <a:miter lim="800000"/>
            <a:headEnd/>
            <a:tailEnd/>
          </a:ln>
        </p:spPr>
        <p:txBody>
          <a:bodyPr wrap="none">
            <a:spAutoFit/>
          </a:bodyPr>
          <a:lstStyle/>
          <a:p>
            <a:r>
              <a:rPr lang="en-US" sz="1400"/>
              <a:t>OCnx</a:t>
            </a:r>
          </a:p>
        </p:txBody>
      </p:sp>
      <p:cxnSp>
        <p:nvCxnSpPr>
          <p:cNvPr id="108" name="Straight Connector 107"/>
          <p:cNvCxnSpPr/>
          <p:nvPr/>
        </p:nvCxnSpPr>
        <p:spPr>
          <a:xfrm rot="5400000" flipH="1" flipV="1">
            <a:off x="1478757" y="1894681"/>
            <a:ext cx="1447800" cy="858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908175" y="23241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2337594" y="1894681"/>
            <a:ext cx="1447800" cy="858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2767013" y="23241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flipH="1" flipV="1">
            <a:off x="3196432" y="1894681"/>
            <a:ext cx="1447800" cy="858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3625850" y="23241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flipH="1" flipV="1">
            <a:off x="4055269" y="1894681"/>
            <a:ext cx="1447800" cy="858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4484688" y="23241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flipH="1" flipV="1">
            <a:off x="4914901" y="1893887"/>
            <a:ext cx="1447800" cy="860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345113" y="23241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362744" y="3175794"/>
            <a:ext cx="3957638"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5400000">
            <a:off x="1180306" y="3175794"/>
            <a:ext cx="3957638"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2053431" y="3175794"/>
            <a:ext cx="3957638"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2663031" y="3175794"/>
            <a:ext cx="3957638"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48152" name="TextBox 149"/>
          <p:cNvSpPr txBox="1">
            <a:spLocks noChangeArrowheads="1"/>
          </p:cNvSpPr>
          <p:nvPr/>
        </p:nvSpPr>
        <p:spPr bwMode="auto">
          <a:xfrm>
            <a:off x="1222375" y="960438"/>
            <a:ext cx="755650" cy="431800"/>
          </a:xfrm>
          <a:prstGeom prst="rect">
            <a:avLst/>
          </a:prstGeom>
          <a:noFill/>
          <a:ln w="9525">
            <a:solidFill>
              <a:schemeClr val="tx1"/>
            </a:solidFill>
            <a:miter lim="800000"/>
            <a:headEnd/>
            <a:tailEnd/>
          </a:ln>
        </p:spPr>
        <p:txBody>
          <a:bodyPr wrap="none">
            <a:spAutoFit/>
          </a:bodyPr>
          <a:lstStyle/>
          <a:p>
            <a:pPr algn="ctr"/>
            <a:r>
              <a:rPr lang="en-US" sz="1100"/>
              <a:t>Clear on </a:t>
            </a:r>
          </a:p>
          <a:p>
            <a:pPr algn="ctr"/>
            <a:r>
              <a:rPr lang="en-US" sz="1100"/>
              <a:t>TOP</a:t>
            </a:r>
          </a:p>
        </p:txBody>
      </p:sp>
      <p:cxnSp>
        <p:nvCxnSpPr>
          <p:cNvPr id="152" name="Curved Connector 151"/>
          <p:cNvCxnSpPr/>
          <p:nvPr/>
        </p:nvCxnSpPr>
        <p:spPr>
          <a:xfrm rot="16200000" flipH="1">
            <a:off x="1722438" y="1443038"/>
            <a:ext cx="669925" cy="5683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653256" y="3175794"/>
            <a:ext cx="3957638"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a:off x="1512094" y="3175794"/>
            <a:ext cx="3957638"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6200000" flipH="1">
            <a:off x="2370931" y="3175794"/>
            <a:ext cx="3957638"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48157" name="TextBox 156"/>
          <p:cNvSpPr txBox="1">
            <a:spLocks noChangeArrowheads="1"/>
          </p:cNvSpPr>
          <p:nvPr/>
        </p:nvSpPr>
        <p:spPr bwMode="auto">
          <a:xfrm>
            <a:off x="828675" y="3746500"/>
            <a:ext cx="787400" cy="431800"/>
          </a:xfrm>
          <a:prstGeom prst="rect">
            <a:avLst/>
          </a:prstGeom>
          <a:noFill/>
          <a:ln w="9525">
            <a:solidFill>
              <a:schemeClr val="tx1"/>
            </a:solidFill>
            <a:miter lim="800000"/>
            <a:headEnd/>
            <a:tailEnd/>
          </a:ln>
        </p:spPr>
        <p:txBody>
          <a:bodyPr wrap="none">
            <a:spAutoFit/>
          </a:bodyPr>
          <a:lstStyle/>
          <a:p>
            <a:pPr algn="ctr"/>
            <a:r>
              <a:rPr lang="en-US" sz="1100"/>
              <a:t>Set on </a:t>
            </a:r>
          </a:p>
          <a:p>
            <a:pPr algn="ctr"/>
            <a:r>
              <a:rPr lang="en-US" sz="1100"/>
              <a:t>BOTTOM</a:t>
            </a:r>
          </a:p>
        </p:txBody>
      </p:sp>
      <p:cxnSp>
        <p:nvCxnSpPr>
          <p:cNvPr id="159" name="Curved Connector 158"/>
          <p:cNvCxnSpPr>
            <a:stCxn id="48157" idx="3"/>
          </p:cNvCxnSpPr>
          <p:nvPr/>
        </p:nvCxnSpPr>
        <p:spPr>
          <a:xfrm flipV="1">
            <a:off x="1616075" y="3048000"/>
            <a:ext cx="1016000"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159125" y="4899025"/>
            <a:ext cx="331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41563" y="4899025"/>
            <a:ext cx="290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flipH="1" flipV="1">
            <a:off x="2478087"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646363" y="4591050"/>
            <a:ext cx="512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flipH="1" flipV="1">
            <a:off x="3005137"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rot="5400000" flipH="1" flipV="1">
            <a:off x="3336925"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3490913" y="4591050"/>
            <a:ext cx="541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032250" y="4899025"/>
            <a:ext cx="317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flipH="1" flipV="1">
            <a:off x="3878262"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flipH="1" flipV="1">
            <a:off x="4195762" y="4743451"/>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349750" y="4589463"/>
            <a:ext cx="2921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4487862"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V="1">
            <a:off x="4641850" y="4897438"/>
            <a:ext cx="56673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5400000">
            <a:off x="3521869" y="3175794"/>
            <a:ext cx="3957638"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3229769" y="3175794"/>
            <a:ext cx="3957638"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flipH="1" flipV="1">
            <a:off x="5054600" y="4743451"/>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5208588" y="4589463"/>
            <a:ext cx="2921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5346700" y="4745038"/>
            <a:ext cx="307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5500688" y="4897438"/>
            <a:ext cx="5683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Timer Capture Mode</a:t>
            </a:r>
            <a:endParaRPr/>
          </a:p>
        </p:txBody>
      </p:sp>
      <p:sp>
        <p:nvSpPr>
          <p:cNvPr id="49155" name="Text Placeholder 2"/>
          <p:cNvSpPr>
            <a:spLocks noGrp="1"/>
          </p:cNvSpPr>
          <p:nvPr>
            <p:ph type="body" sz="quarter" idx="10"/>
          </p:nvPr>
        </p:nvSpPr>
        <p:spPr>
          <a:xfrm>
            <a:off x="381000" y="1411288"/>
            <a:ext cx="8382000" cy="4383087"/>
          </a:xfrm>
        </p:spPr>
        <p:txBody>
          <a:bodyPr/>
          <a:lstStyle/>
          <a:p>
            <a:pPr eaLnBrk="1" hangingPunct="1"/>
            <a:r>
              <a:rPr lang="en-US" smtClean="0"/>
              <a:t>Timer 1 has capture mode</a:t>
            </a:r>
          </a:p>
          <a:p>
            <a:pPr eaLnBrk="1" hangingPunct="1"/>
            <a:r>
              <a:rPr lang="en-US" smtClean="0"/>
              <a:t>Capture can be triggered by ICP1 pin or ACO from analog comparator</a:t>
            </a:r>
          </a:p>
          <a:p>
            <a:pPr eaLnBrk="1" hangingPunct="1"/>
            <a:r>
              <a:rPr lang="en-US" smtClean="0"/>
              <a:t>Capture event copies timer into input capture register ICR1</a:t>
            </a:r>
          </a:p>
          <a:p>
            <a:pPr eaLnBrk="1" hangingPunct="1"/>
            <a:r>
              <a:rPr lang="en-US" smtClean="0"/>
              <a:t>Can be used to time external events or measure pulse widths</a:t>
            </a:r>
          </a:p>
          <a:p>
            <a:pPr eaLnBrk="1" hangingPunct="1"/>
            <a:r>
              <a:rPr lang="en-US" smtClean="0"/>
              <a:t>Range finders generate pulse width proportional to distance</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Analog to Digital Converter (ADC)</a:t>
            </a:r>
            <a:endParaRPr/>
          </a:p>
        </p:txBody>
      </p:sp>
      <p:sp>
        <p:nvSpPr>
          <p:cNvPr id="50179" name="Text Placeholder 2"/>
          <p:cNvSpPr>
            <a:spLocks noGrp="1"/>
          </p:cNvSpPr>
          <p:nvPr>
            <p:ph type="body" sz="quarter" idx="10"/>
          </p:nvPr>
        </p:nvSpPr>
        <p:spPr>
          <a:xfrm>
            <a:off x="381000" y="1411288"/>
            <a:ext cx="8382000" cy="1527175"/>
          </a:xfrm>
        </p:spPr>
        <p:txBody>
          <a:bodyPr/>
          <a:lstStyle/>
          <a:p>
            <a:pPr eaLnBrk="1" hangingPunct="1"/>
            <a:r>
              <a:rPr lang="en-US" smtClean="0"/>
              <a:t>10 Bit Successive Approximation ADC</a:t>
            </a:r>
          </a:p>
          <a:p>
            <a:pPr eaLnBrk="1" hangingPunct="1"/>
            <a:r>
              <a:rPr lang="en-US" smtClean="0"/>
              <a:t>8 Channel multiplexer using port pins ADC0-7</a:t>
            </a:r>
          </a:p>
          <a:p>
            <a:pPr eaLnBrk="1" hangingPunct="1"/>
            <a:r>
              <a:rPr lang="en-US" smtClean="0"/>
              <a:t>Max conversion time 260 </a:t>
            </a:r>
            <a:r>
              <a:rPr lang="el-GR" smtClean="0">
                <a:latin typeface="Times New Roman" pitchFamily="18" charset="0"/>
                <a:cs typeface="Times New Roman" pitchFamily="18" charset="0"/>
              </a:rPr>
              <a:t>μ</a:t>
            </a:r>
            <a:r>
              <a:rPr lang="en-US" smtClean="0">
                <a:latin typeface="Times New Roman" pitchFamily="18" charset="0"/>
                <a:cs typeface="Times New Roman" pitchFamily="18" charset="0"/>
              </a:rPr>
              <a:t>sec.</a:t>
            </a:r>
            <a:endParaRPr lang="en-US" smtClean="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Analog Comparator</a:t>
            </a:r>
            <a:endParaRPr/>
          </a:p>
        </p:txBody>
      </p:sp>
      <p:sp>
        <p:nvSpPr>
          <p:cNvPr id="51203" name="Text Placeholder 2"/>
          <p:cNvSpPr>
            <a:spLocks noGrp="1"/>
          </p:cNvSpPr>
          <p:nvPr>
            <p:ph type="body" sz="quarter" idx="10"/>
          </p:nvPr>
        </p:nvSpPr>
        <p:spPr>
          <a:xfrm>
            <a:off x="381000" y="1411288"/>
            <a:ext cx="8382000" cy="2474912"/>
          </a:xfrm>
        </p:spPr>
        <p:txBody>
          <a:bodyPr/>
          <a:lstStyle/>
          <a:p>
            <a:pPr eaLnBrk="1" hangingPunct="1"/>
            <a:r>
              <a:rPr lang="en-US" smtClean="0"/>
              <a:t>Compares voltage between pins AIN0 and AIN1</a:t>
            </a:r>
          </a:p>
          <a:p>
            <a:pPr eaLnBrk="1" hangingPunct="1"/>
            <a:r>
              <a:rPr lang="en-US" smtClean="0"/>
              <a:t>Asserts AC0 when AIN0 </a:t>
            </a:r>
            <a:r>
              <a:rPr lang="en-US" smtClean="0">
                <a:latin typeface="Times New Roman" pitchFamily="18" charset="0"/>
                <a:cs typeface="Times New Roman" pitchFamily="18" charset="0"/>
              </a:rPr>
              <a:t>&gt; AIN1</a:t>
            </a:r>
          </a:p>
          <a:p>
            <a:pPr eaLnBrk="1" hangingPunct="1"/>
            <a:r>
              <a:rPr lang="en-US" smtClean="0">
                <a:latin typeface="Times New Roman" pitchFamily="18" charset="0"/>
                <a:cs typeface="Times New Roman" pitchFamily="18" charset="0"/>
              </a:rPr>
              <a:t>AC0 can trigger timer capture function</a:t>
            </a:r>
          </a:p>
          <a:p>
            <a:pPr lvl="1" eaLnBrk="1" hangingPunct="1"/>
            <a:r>
              <a:rPr lang="en-US" smtClean="0">
                <a:latin typeface="Times New Roman" pitchFamily="18" charset="0"/>
                <a:cs typeface="Times New Roman" pitchFamily="18" charset="0"/>
              </a:rPr>
              <a:t>Range finders indicate distance with pulse with</a:t>
            </a:r>
          </a:p>
          <a:p>
            <a:pPr lvl="1" eaLnBrk="1" hangingPunct="1"/>
            <a:r>
              <a:rPr lang="en-US" smtClean="0">
                <a:latin typeface="Times New Roman" pitchFamily="18" charset="0"/>
                <a:cs typeface="Times New Roman" pitchFamily="18" charset="0"/>
              </a:rPr>
              <a:t>Timer capture mode can compute pulse width</a:t>
            </a:r>
            <a:endParaRPr lang="en-US" smtClean="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Serial Peripheral Interface</a:t>
            </a:r>
            <a:endParaRPr/>
          </a:p>
        </p:txBody>
      </p:sp>
      <p:sp>
        <p:nvSpPr>
          <p:cNvPr id="52227" name="Text Placeholder 2"/>
          <p:cNvSpPr>
            <a:spLocks noGrp="1"/>
          </p:cNvSpPr>
          <p:nvPr>
            <p:ph type="body" sz="quarter" idx="10"/>
          </p:nvPr>
        </p:nvSpPr>
        <p:spPr>
          <a:xfrm>
            <a:off x="381000" y="1411288"/>
            <a:ext cx="8382000" cy="2511425"/>
          </a:xfrm>
        </p:spPr>
        <p:txBody>
          <a:bodyPr/>
          <a:lstStyle/>
          <a:p>
            <a:pPr eaLnBrk="1" hangingPunct="1"/>
            <a:r>
              <a:rPr lang="en-US" smtClean="0"/>
              <a:t>Industry standard serial protocol for communication between local devices</a:t>
            </a:r>
          </a:p>
          <a:p>
            <a:pPr eaLnBrk="1" hangingPunct="1"/>
            <a:r>
              <a:rPr lang="en-US" smtClean="0"/>
              <a:t>Master/Slave protocol</a:t>
            </a:r>
          </a:p>
          <a:p>
            <a:pPr eaLnBrk="1" hangingPunct="1"/>
            <a:r>
              <a:rPr lang="en-US" smtClean="0"/>
              <a:t>3 Wire interface</a:t>
            </a:r>
          </a:p>
          <a:p>
            <a:pPr eaLnBrk="1" hangingPunct="1"/>
            <a:r>
              <a:rPr lang="en-US" smtClean="0"/>
              <a:t>Slaves addressed via Slave Select (SS) inputs</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SPI Bus – Signal Descriptions</a:t>
            </a:r>
            <a:endParaRPr/>
          </a:p>
        </p:txBody>
      </p:sp>
      <p:pic>
        <p:nvPicPr>
          <p:cNvPr id="53251" name="Picture 3" descr="spi_pges_1303.jpg"/>
          <p:cNvPicPr>
            <a:picLocks noChangeAspect="1"/>
          </p:cNvPicPr>
          <p:nvPr/>
        </p:nvPicPr>
        <p:blipFill>
          <a:blip r:embed="rId2"/>
          <a:srcRect/>
          <a:stretch>
            <a:fillRect/>
          </a:stretch>
        </p:blipFill>
        <p:spPr bwMode="auto">
          <a:xfrm>
            <a:off x="2147888" y="3311525"/>
            <a:ext cx="4848225" cy="2133600"/>
          </a:xfrm>
          <a:prstGeom prst="rect">
            <a:avLst/>
          </a:prstGeom>
          <a:noFill/>
          <a:ln w="9525">
            <a:noFill/>
            <a:miter lim="800000"/>
            <a:headEnd/>
            <a:tailEnd/>
          </a:ln>
        </p:spPr>
      </p:pic>
      <p:graphicFrame>
        <p:nvGraphicFramePr>
          <p:cNvPr id="11" name="Table 10"/>
          <p:cNvGraphicFramePr>
            <a:graphicFrameLocks noGrp="1"/>
          </p:cNvGraphicFramePr>
          <p:nvPr/>
        </p:nvGraphicFramePr>
        <p:xfrm>
          <a:off x="2597150" y="1081088"/>
          <a:ext cx="3948549" cy="1489825"/>
        </p:xfrm>
        <a:graphic>
          <a:graphicData uri="http://schemas.openxmlformats.org/drawingml/2006/table">
            <a:tbl>
              <a:tblPr firstRow="1" bandRow="1">
                <a:tableStyleId>{2D5ABB26-0587-4C30-8999-92F81FD0307C}</a:tableStyleId>
              </a:tblPr>
              <a:tblGrid>
                <a:gridCol w="1061884"/>
                <a:gridCol w="2886665"/>
              </a:tblGrid>
              <a:tr h="370840">
                <a:tc>
                  <a:txBody>
                    <a:bodyPr/>
                    <a:lstStyle/>
                    <a:p>
                      <a:r>
                        <a:rPr lang="en-US" dirty="0" smtClean="0"/>
                        <a:t>SCLK</a:t>
                      </a:r>
                      <a:endParaRPr lang="en-US" dirty="0"/>
                    </a:p>
                  </a:txBody>
                  <a:tcPr/>
                </a:tc>
                <a:tc>
                  <a:txBody>
                    <a:bodyPr/>
                    <a:lstStyle/>
                    <a:p>
                      <a:r>
                        <a:rPr lang="en-US" dirty="0" smtClean="0"/>
                        <a:t>Serial Clock</a:t>
                      </a:r>
                      <a:endParaRPr lang="en-US" dirty="0"/>
                    </a:p>
                  </a:txBody>
                  <a:tcPr/>
                </a:tc>
              </a:tr>
              <a:tr h="377305">
                <a:tc>
                  <a:txBody>
                    <a:bodyPr/>
                    <a:lstStyle/>
                    <a:p>
                      <a:r>
                        <a:rPr lang="en-US" dirty="0" smtClean="0"/>
                        <a:t>MOSI</a:t>
                      </a:r>
                      <a:endParaRPr lang="en-US" dirty="0"/>
                    </a:p>
                  </a:txBody>
                  <a:tcPr/>
                </a:tc>
                <a:tc>
                  <a:txBody>
                    <a:bodyPr/>
                    <a:lstStyle/>
                    <a:p>
                      <a:r>
                        <a:rPr lang="en-US" dirty="0" smtClean="0"/>
                        <a:t>Master Out Slave In</a:t>
                      </a:r>
                      <a:endParaRPr lang="en-US" dirty="0"/>
                    </a:p>
                  </a:txBody>
                  <a:tcPr/>
                </a:tc>
              </a:tr>
              <a:tr h="370840">
                <a:tc>
                  <a:txBody>
                    <a:bodyPr/>
                    <a:lstStyle/>
                    <a:p>
                      <a:r>
                        <a:rPr lang="en-US" dirty="0" smtClean="0"/>
                        <a:t>MISO</a:t>
                      </a:r>
                      <a:endParaRPr lang="en-US" dirty="0"/>
                    </a:p>
                  </a:txBody>
                  <a:tcPr/>
                </a:tc>
                <a:tc>
                  <a:txBody>
                    <a:bodyPr/>
                    <a:lstStyle/>
                    <a:p>
                      <a:r>
                        <a:rPr lang="en-US" dirty="0" smtClean="0"/>
                        <a:t>Master In Slave Out</a:t>
                      </a:r>
                      <a:endParaRPr lang="en-US" dirty="0"/>
                    </a:p>
                  </a:txBody>
                  <a:tcPr/>
                </a:tc>
              </a:tr>
              <a:tr h="370840">
                <a:tc>
                  <a:txBody>
                    <a:bodyPr/>
                    <a:lstStyle/>
                    <a:p>
                      <a:r>
                        <a:rPr lang="en-US" dirty="0" smtClean="0"/>
                        <a:t>SS</a:t>
                      </a:r>
                      <a:endParaRPr lang="en-US" dirty="0"/>
                    </a:p>
                  </a:txBody>
                  <a:tcPr/>
                </a:tc>
                <a:tc>
                  <a:txBody>
                    <a:bodyPr/>
                    <a:lstStyle/>
                    <a:p>
                      <a:r>
                        <a:rPr lang="en-US" dirty="0" smtClean="0"/>
                        <a:t>Slave Select</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a:t>
            </a:r>
            <a:r>
              <a:rPr baseline="30000" smtClean="0"/>
              <a:t>2</a:t>
            </a:r>
            <a:r>
              <a:rPr smtClean="0"/>
              <a:t>C Bus Interface</a:t>
            </a:r>
            <a:endParaRPr/>
          </a:p>
        </p:txBody>
      </p:sp>
      <p:sp>
        <p:nvSpPr>
          <p:cNvPr id="54275" name="Text Placeholder 2"/>
          <p:cNvSpPr>
            <a:spLocks noGrp="1"/>
          </p:cNvSpPr>
          <p:nvPr>
            <p:ph type="body" sz="quarter" idx="10"/>
          </p:nvPr>
        </p:nvSpPr>
        <p:spPr>
          <a:xfrm>
            <a:off x="381000" y="1411288"/>
            <a:ext cx="8382000" cy="3595687"/>
          </a:xfrm>
        </p:spPr>
        <p:txBody>
          <a:bodyPr/>
          <a:lstStyle/>
          <a:p>
            <a:pPr eaLnBrk="1" hangingPunct="1"/>
            <a:r>
              <a:rPr lang="en-US" smtClean="0"/>
              <a:t>Industry standard serial protocol for communication between local devices</a:t>
            </a:r>
          </a:p>
          <a:p>
            <a:pPr eaLnBrk="1" hangingPunct="1"/>
            <a:r>
              <a:rPr lang="en-US" smtClean="0"/>
              <a:t>Master/Slave protocol</a:t>
            </a:r>
          </a:p>
          <a:p>
            <a:pPr eaLnBrk="1" hangingPunct="1"/>
            <a:r>
              <a:rPr lang="en-US" smtClean="0"/>
              <a:t>2 Wire interface</a:t>
            </a:r>
          </a:p>
          <a:p>
            <a:pPr eaLnBrk="1" hangingPunct="1"/>
            <a:r>
              <a:rPr lang="en-US" smtClean="0"/>
              <a:t>Byte oriented messages</a:t>
            </a:r>
          </a:p>
          <a:p>
            <a:pPr eaLnBrk="1" hangingPunct="1"/>
            <a:r>
              <a:rPr lang="en-US" smtClean="0"/>
              <a:t>Slave address embedded in command</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a:t>
            </a:r>
            <a:r>
              <a:rPr baseline="30000" smtClean="0"/>
              <a:t>2</a:t>
            </a:r>
            <a:r>
              <a:rPr smtClean="0"/>
              <a:t>C Bus Signal Descriptions</a:t>
            </a:r>
            <a:endParaRPr/>
          </a:p>
        </p:txBody>
      </p:sp>
      <p:pic>
        <p:nvPicPr>
          <p:cNvPr id="55299" name="Picture 7" descr="i2c-bus.gif"/>
          <p:cNvPicPr>
            <a:picLocks noChangeAspect="1"/>
          </p:cNvPicPr>
          <p:nvPr/>
        </p:nvPicPr>
        <p:blipFill>
          <a:blip r:embed="rId2"/>
          <a:srcRect/>
          <a:stretch>
            <a:fillRect/>
          </a:stretch>
        </p:blipFill>
        <p:spPr bwMode="auto">
          <a:xfrm>
            <a:off x="1544638" y="2424113"/>
            <a:ext cx="6054725" cy="2320925"/>
          </a:xfrm>
          <a:prstGeom prst="rect">
            <a:avLst/>
          </a:prstGeom>
          <a:noFill/>
          <a:ln w="9525">
            <a:noFill/>
            <a:miter lim="800000"/>
            <a:headEnd/>
            <a:tailEnd/>
          </a:ln>
        </p:spPr>
      </p:pic>
      <p:graphicFrame>
        <p:nvGraphicFramePr>
          <p:cNvPr id="9" name="Table 8"/>
          <p:cNvGraphicFramePr>
            <a:graphicFrameLocks noGrp="1"/>
          </p:cNvGraphicFramePr>
          <p:nvPr/>
        </p:nvGraphicFramePr>
        <p:xfrm>
          <a:off x="3203575" y="1397000"/>
          <a:ext cx="2737922" cy="741680"/>
        </p:xfrm>
        <a:graphic>
          <a:graphicData uri="http://schemas.openxmlformats.org/drawingml/2006/table">
            <a:tbl>
              <a:tblPr firstRow="1" bandRow="1">
                <a:tableStyleId>{2D5ABB26-0587-4C30-8999-92F81FD0307C}</a:tableStyleId>
              </a:tblPr>
              <a:tblGrid>
                <a:gridCol w="978394"/>
                <a:gridCol w="1759528"/>
              </a:tblGrid>
              <a:tr h="370840">
                <a:tc>
                  <a:txBody>
                    <a:bodyPr/>
                    <a:lstStyle/>
                    <a:p>
                      <a:r>
                        <a:rPr lang="en-US" dirty="0" smtClean="0"/>
                        <a:t>SDA</a:t>
                      </a:r>
                      <a:endParaRPr lang="en-US" dirty="0"/>
                    </a:p>
                  </a:txBody>
                  <a:tcPr/>
                </a:tc>
                <a:tc>
                  <a:txBody>
                    <a:bodyPr/>
                    <a:lstStyle/>
                    <a:p>
                      <a:r>
                        <a:rPr lang="en-US" dirty="0" smtClean="0"/>
                        <a:t>Serial Data</a:t>
                      </a:r>
                      <a:endParaRPr lang="en-US" dirty="0"/>
                    </a:p>
                  </a:txBody>
                  <a:tcPr/>
                </a:tc>
              </a:tr>
              <a:tr h="370840">
                <a:tc>
                  <a:txBody>
                    <a:bodyPr/>
                    <a:lstStyle/>
                    <a:p>
                      <a:r>
                        <a:rPr lang="en-US" dirty="0" smtClean="0"/>
                        <a:t>SCL</a:t>
                      </a:r>
                      <a:endParaRPr lang="en-US" dirty="0"/>
                    </a:p>
                  </a:txBody>
                  <a:tcPr/>
                </a:tc>
                <a:tc>
                  <a:txBody>
                    <a:bodyPr/>
                    <a:lstStyle/>
                    <a:p>
                      <a:r>
                        <a:rPr lang="en-US" dirty="0" smtClean="0"/>
                        <a:t>Serial Clock</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eaLnBrk="1" hangingPunct="1">
              <a:defRPr/>
            </a:pPr>
            <a:r>
              <a:rPr smtClean="0"/>
              <a:t>Processor Core</a:t>
            </a:r>
            <a:endParaRPr/>
          </a:p>
        </p:txBody>
      </p:sp>
      <p:sp>
        <p:nvSpPr>
          <p:cNvPr id="9219" name="Text Placeholder 2"/>
          <p:cNvSpPr>
            <a:spLocks noGrp="1"/>
          </p:cNvSpPr>
          <p:nvPr>
            <p:ph type="body" sz="quarter" idx="10"/>
          </p:nvPr>
        </p:nvSpPr>
        <p:spPr>
          <a:xfrm>
            <a:off x="381000" y="1411288"/>
            <a:ext cx="8382000" cy="985837"/>
          </a:xfrm>
        </p:spPr>
        <p:txBody>
          <a:bodyPr/>
          <a:lstStyle/>
          <a:p>
            <a:pPr eaLnBrk="1" hangingPunct="1"/>
            <a:r>
              <a:rPr lang="en-US" smtClean="0"/>
              <a:t>What is Harvard Architecture?</a:t>
            </a:r>
          </a:p>
          <a:p>
            <a:pPr eaLnBrk="1" hangingPunct="1"/>
            <a:r>
              <a:rPr lang="en-US" smtClean="0"/>
              <a:t>Before we can answer that…</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Typical SPI &amp; I</a:t>
            </a:r>
            <a:r>
              <a:rPr baseline="30000" smtClean="0"/>
              <a:t>2</a:t>
            </a:r>
            <a:r>
              <a:rPr smtClean="0"/>
              <a:t>C Devices</a:t>
            </a:r>
            <a:endParaRPr/>
          </a:p>
        </p:txBody>
      </p:sp>
      <p:sp>
        <p:nvSpPr>
          <p:cNvPr id="56323" name="Text Placeholder 2"/>
          <p:cNvSpPr>
            <a:spLocks noGrp="1"/>
          </p:cNvSpPr>
          <p:nvPr>
            <p:ph type="body" sz="quarter" idx="10"/>
          </p:nvPr>
        </p:nvSpPr>
        <p:spPr>
          <a:xfrm>
            <a:off x="381000" y="895350"/>
            <a:ext cx="8382000" cy="4751388"/>
          </a:xfrm>
        </p:spPr>
        <p:txBody>
          <a:bodyPr/>
          <a:lstStyle/>
          <a:p>
            <a:pPr eaLnBrk="1" hangingPunct="1"/>
            <a:r>
              <a:rPr lang="en-US" smtClean="0"/>
              <a:t>EEPROM</a:t>
            </a:r>
          </a:p>
          <a:p>
            <a:pPr eaLnBrk="1" hangingPunct="1"/>
            <a:r>
              <a:rPr lang="en-US" smtClean="0"/>
              <a:t>IO Expanders</a:t>
            </a:r>
          </a:p>
          <a:p>
            <a:pPr eaLnBrk="1" hangingPunct="1"/>
            <a:r>
              <a:rPr lang="en-US" smtClean="0"/>
              <a:t>Real Time Clocks</a:t>
            </a:r>
          </a:p>
          <a:p>
            <a:pPr eaLnBrk="1" hangingPunct="1"/>
            <a:r>
              <a:rPr lang="en-US" smtClean="0"/>
              <a:t>ADC &amp; DAC</a:t>
            </a:r>
          </a:p>
          <a:p>
            <a:pPr eaLnBrk="1" hangingPunct="1"/>
            <a:r>
              <a:rPr lang="en-US" smtClean="0"/>
              <a:t>Temperature sensors</a:t>
            </a:r>
          </a:p>
          <a:p>
            <a:pPr eaLnBrk="1" hangingPunct="1"/>
            <a:r>
              <a:rPr lang="en-US" smtClean="0"/>
              <a:t>Ultrasonic range finders</a:t>
            </a:r>
          </a:p>
          <a:p>
            <a:pPr eaLnBrk="1" hangingPunct="1"/>
            <a:r>
              <a:rPr lang="en-US" smtClean="0"/>
              <a:t>Compass</a:t>
            </a:r>
          </a:p>
          <a:p>
            <a:pPr eaLnBrk="1" hangingPunct="1"/>
            <a:r>
              <a:rPr lang="en-US" smtClean="0"/>
              <a:t>Servo / Motor Controller</a:t>
            </a:r>
          </a:p>
          <a:p>
            <a:pPr eaLnBrk="1" hangingPunct="1"/>
            <a:r>
              <a:rPr lang="en-US" smtClean="0"/>
              <a:t>LED Display</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USART</a:t>
            </a:r>
            <a:endParaRPr/>
          </a:p>
        </p:txBody>
      </p:sp>
      <p:sp>
        <p:nvSpPr>
          <p:cNvPr id="57347" name="Text Placeholder 2"/>
          <p:cNvSpPr>
            <a:spLocks noGrp="1"/>
          </p:cNvSpPr>
          <p:nvPr>
            <p:ph type="body" sz="quarter" idx="10"/>
          </p:nvPr>
        </p:nvSpPr>
        <p:spPr>
          <a:xfrm>
            <a:off x="381000" y="1411288"/>
            <a:ext cx="8382000" cy="2511425"/>
          </a:xfrm>
        </p:spPr>
        <p:txBody>
          <a:bodyPr/>
          <a:lstStyle/>
          <a:p>
            <a:pPr eaLnBrk="1" hangingPunct="1"/>
            <a:r>
              <a:rPr lang="en-US" smtClean="0"/>
              <a:t>Universal Synchronous and Asynchronous serial Receiver and Transmitter</a:t>
            </a:r>
          </a:p>
          <a:p>
            <a:pPr eaLnBrk="1" hangingPunct="1"/>
            <a:r>
              <a:rPr lang="en-US" smtClean="0"/>
              <a:t>Full Duplex Operation</a:t>
            </a:r>
          </a:p>
          <a:p>
            <a:pPr eaLnBrk="1" hangingPunct="1"/>
            <a:r>
              <a:rPr lang="en-US" smtClean="0"/>
              <a:t>High Resolution Baud Rate Generator</a:t>
            </a:r>
          </a:p>
          <a:p>
            <a:pPr eaLnBrk="1" hangingPunct="1"/>
            <a:r>
              <a:rPr lang="en-US" smtClean="0"/>
              <a:t>Can provide serial terminal interface</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Programming Memory - JTAG</a:t>
            </a:r>
            <a:endParaRPr/>
          </a:p>
        </p:txBody>
      </p:sp>
      <p:sp>
        <p:nvSpPr>
          <p:cNvPr id="58371" name="Text Placeholder 2"/>
          <p:cNvSpPr>
            <a:spLocks noGrp="1"/>
          </p:cNvSpPr>
          <p:nvPr>
            <p:ph type="body" sz="quarter" idx="10"/>
          </p:nvPr>
        </p:nvSpPr>
        <p:spPr>
          <a:xfrm>
            <a:off x="381000" y="1411288"/>
            <a:ext cx="8382000" cy="3490912"/>
          </a:xfrm>
        </p:spPr>
        <p:txBody>
          <a:bodyPr/>
          <a:lstStyle/>
          <a:p>
            <a:pPr eaLnBrk="1" hangingPunct="1"/>
            <a:r>
              <a:rPr lang="en-US" smtClean="0"/>
              <a:t>Some chips have JTAG interface</a:t>
            </a:r>
          </a:p>
          <a:p>
            <a:pPr lvl="1" eaLnBrk="1" hangingPunct="1"/>
            <a:r>
              <a:rPr lang="en-US" smtClean="0"/>
              <a:t>Industry standard for debugging chips in circuit</a:t>
            </a:r>
          </a:p>
          <a:p>
            <a:pPr lvl="1" eaLnBrk="1" hangingPunct="1"/>
            <a:r>
              <a:rPr lang="en-US" smtClean="0"/>
              <a:t>Connect to special JTAG signals</a:t>
            </a:r>
          </a:p>
          <a:p>
            <a:pPr lvl="1" eaLnBrk="1" hangingPunct="1"/>
            <a:r>
              <a:rPr lang="en-US" smtClean="0"/>
              <a:t>Can program </a:t>
            </a:r>
          </a:p>
          <a:p>
            <a:pPr lvl="2" eaLnBrk="1" hangingPunct="1"/>
            <a:r>
              <a:rPr lang="en-US" smtClean="0"/>
              <a:t>FLASH</a:t>
            </a:r>
          </a:p>
          <a:p>
            <a:pPr lvl="2" eaLnBrk="1" hangingPunct="1"/>
            <a:r>
              <a:rPr lang="en-US" smtClean="0"/>
              <a:t>EEPROM</a:t>
            </a:r>
          </a:p>
          <a:p>
            <a:pPr lvl="2" eaLnBrk="1" hangingPunct="1"/>
            <a:r>
              <a:rPr lang="en-US" smtClean="0"/>
              <a:t>All fuses</a:t>
            </a:r>
          </a:p>
          <a:p>
            <a:pPr lvl="2" eaLnBrk="1" hangingPunct="1"/>
            <a:r>
              <a:rPr lang="en-US" smtClean="0"/>
              <a:t>Lock bits</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Programming Memory - ISP</a:t>
            </a:r>
            <a:endParaRPr/>
          </a:p>
        </p:txBody>
      </p:sp>
      <p:sp>
        <p:nvSpPr>
          <p:cNvPr id="59395" name="Text Placeholder 2"/>
          <p:cNvSpPr>
            <a:spLocks noGrp="1"/>
          </p:cNvSpPr>
          <p:nvPr>
            <p:ph type="body" sz="quarter" idx="10"/>
          </p:nvPr>
        </p:nvSpPr>
        <p:spPr>
          <a:xfrm>
            <a:off x="381000" y="1411288"/>
            <a:ext cx="8382000" cy="4406900"/>
          </a:xfrm>
        </p:spPr>
        <p:txBody>
          <a:bodyPr/>
          <a:lstStyle/>
          <a:p>
            <a:pPr eaLnBrk="1" hangingPunct="1"/>
            <a:r>
              <a:rPr lang="en-US" smtClean="0"/>
              <a:t>ISP (In-System Programmer)</a:t>
            </a:r>
          </a:p>
          <a:p>
            <a:pPr eaLnBrk="1" hangingPunct="1"/>
            <a:r>
              <a:rPr lang="en-US" smtClean="0"/>
              <a:t>Connect to 6 or 10 pin connector</a:t>
            </a:r>
          </a:p>
          <a:p>
            <a:pPr eaLnBrk="1" hangingPunct="1"/>
            <a:r>
              <a:rPr lang="en-US" smtClean="0"/>
              <a:t>SPI interface</a:t>
            </a:r>
          </a:p>
          <a:p>
            <a:pPr eaLnBrk="1" hangingPunct="1"/>
            <a:r>
              <a:rPr lang="en-US" smtClean="0"/>
              <a:t>Special cable required</a:t>
            </a:r>
          </a:p>
          <a:p>
            <a:pPr lvl="1" eaLnBrk="1" hangingPunct="1"/>
            <a:r>
              <a:rPr lang="en-US" smtClean="0"/>
              <a:t>Can program </a:t>
            </a:r>
          </a:p>
          <a:p>
            <a:pPr lvl="2" eaLnBrk="1" hangingPunct="1"/>
            <a:r>
              <a:rPr lang="en-US" smtClean="0"/>
              <a:t>FLASH</a:t>
            </a:r>
          </a:p>
          <a:p>
            <a:pPr lvl="2" eaLnBrk="1" hangingPunct="1"/>
            <a:r>
              <a:rPr lang="en-US" smtClean="0"/>
              <a:t>EEPROM</a:t>
            </a:r>
          </a:p>
          <a:p>
            <a:pPr lvl="2" eaLnBrk="1" hangingPunct="1"/>
            <a:r>
              <a:rPr lang="en-US" smtClean="0"/>
              <a:t>Some fuses</a:t>
            </a:r>
          </a:p>
          <a:p>
            <a:pPr lvl="2" eaLnBrk="1" hangingPunct="1"/>
            <a:r>
              <a:rPr lang="en-US" smtClean="0"/>
              <a:t>Lock bits</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 / C++ / Assembler Tool chain</a:t>
            </a:r>
            <a:endParaRPr/>
          </a:p>
        </p:txBody>
      </p:sp>
      <p:sp>
        <p:nvSpPr>
          <p:cNvPr id="77827" name="Text Placeholder 2"/>
          <p:cNvSpPr>
            <a:spLocks noGrp="1"/>
          </p:cNvSpPr>
          <p:nvPr>
            <p:ph type="body" sz="quarter" idx="10"/>
          </p:nvPr>
        </p:nvSpPr>
        <p:spPr>
          <a:xfrm>
            <a:off x="381000" y="1411288"/>
            <a:ext cx="8382000" cy="3694112"/>
          </a:xfrm>
        </p:spPr>
        <p:txBody>
          <a:bodyPr/>
          <a:lstStyle/>
          <a:p>
            <a:pPr eaLnBrk="1" hangingPunct="1"/>
            <a:r>
              <a:rPr lang="en-US" smtClean="0"/>
              <a:t>Linux</a:t>
            </a:r>
          </a:p>
          <a:p>
            <a:pPr lvl="1" eaLnBrk="1" hangingPunct="1"/>
            <a:r>
              <a:rPr lang="en-US" smtClean="0"/>
              <a:t>AVR-GCC</a:t>
            </a:r>
          </a:p>
          <a:p>
            <a:pPr lvl="2" eaLnBrk="1" hangingPunct="1"/>
            <a:r>
              <a:rPr lang="en-US" smtClean="0"/>
              <a:t>Based on GNU toolset</a:t>
            </a:r>
          </a:p>
          <a:p>
            <a:pPr lvl="2" eaLnBrk="1" hangingPunct="1"/>
            <a:r>
              <a:rPr lang="en-US" smtClean="0"/>
              <a:t>Open Source AVR-LIBC libraries</a:t>
            </a:r>
          </a:p>
          <a:p>
            <a:pPr eaLnBrk="1" hangingPunct="1"/>
            <a:r>
              <a:rPr lang="en-US" smtClean="0"/>
              <a:t>Windows</a:t>
            </a:r>
          </a:p>
          <a:p>
            <a:pPr lvl="1" eaLnBrk="1" hangingPunct="1"/>
            <a:r>
              <a:rPr lang="en-US" smtClean="0"/>
              <a:t>WIN-AVR</a:t>
            </a:r>
          </a:p>
          <a:p>
            <a:pPr lvl="2" eaLnBrk="1" hangingPunct="1"/>
            <a:r>
              <a:rPr lang="en-US" smtClean="0"/>
              <a:t>Port of AVR-GCC to Windows</a:t>
            </a:r>
          </a:p>
          <a:p>
            <a:pPr lvl="1" eaLnBrk="1" hangingPunct="1"/>
            <a:endParaRPr lang="en-US" smtClean="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IDEs</a:t>
            </a:r>
            <a:endParaRPr/>
          </a:p>
        </p:txBody>
      </p:sp>
      <p:sp>
        <p:nvSpPr>
          <p:cNvPr id="78851" name="Text Placeholder 2"/>
          <p:cNvSpPr>
            <a:spLocks noGrp="1"/>
          </p:cNvSpPr>
          <p:nvPr>
            <p:ph type="body" sz="quarter" idx="10"/>
          </p:nvPr>
        </p:nvSpPr>
        <p:spPr>
          <a:xfrm>
            <a:off x="381000" y="1411288"/>
            <a:ext cx="8382000" cy="3829050"/>
          </a:xfrm>
        </p:spPr>
        <p:txBody>
          <a:bodyPr/>
          <a:lstStyle/>
          <a:p>
            <a:pPr eaLnBrk="1" hangingPunct="1"/>
            <a:r>
              <a:rPr lang="en-US" smtClean="0"/>
              <a:t>Linux</a:t>
            </a:r>
          </a:p>
          <a:p>
            <a:pPr lvl="1" eaLnBrk="1" hangingPunct="1"/>
            <a:r>
              <a:rPr lang="en-US" smtClean="0"/>
              <a:t>Editors &amp; command line tools</a:t>
            </a:r>
          </a:p>
          <a:p>
            <a:pPr lvl="1" eaLnBrk="1" hangingPunct="1"/>
            <a:r>
              <a:rPr lang="en-US" smtClean="0"/>
              <a:t>Eclipse IDE</a:t>
            </a:r>
          </a:p>
          <a:p>
            <a:pPr eaLnBrk="1" hangingPunct="1"/>
            <a:r>
              <a:rPr lang="en-US" smtClean="0"/>
              <a:t>Windows</a:t>
            </a:r>
          </a:p>
          <a:p>
            <a:pPr lvl="1" eaLnBrk="1" hangingPunct="1"/>
            <a:r>
              <a:rPr lang="en-US" smtClean="0"/>
              <a:t>Atmel AVR Studio</a:t>
            </a:r>
          </a:p>
          <a:p>
            <a:pPr lvl="2" eaLnBrk="1" hangingPunct="1"/>
            <a:r>
              <a:rPr lang="en-US" smtClean="0"/>
              <a:t>Includes ISP programming support</a:t>
            </a:r>
          </a:p>
          <a:p>
            <a:pPr lvl="1" eaLnBrk="1" hangingPunct="1"/>
            <a:r>
              <a:rPr lang="en-US" smtClean="0"/>
              <a:t>Eclipse IDE</a:t>
            </a:r>
          </a:p>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Other tools</a:t>
            </a:r>
            <a:endParaRPr/>
          </a:p>
        </p:txBody>
      </p:sp>
      <p:sp>
        <p:nvSpPr>
          <p:cNvPr id="79875" name="Text Placeholder 2"/>
          <p:cNvSpPr>
            <a:spLocks noGrp="1"/>
          </p:cNvSpPr>
          <p:nvPr>
            <p:ph type="body" sz="quarter" idx="10"/>
          </p:nvPr>
        </p:nvSpPr>
        <p:spPr>
          <a:xfrm>
            <a:off x="381000" y="1411288"/>
            <a:ext cx="8382000" cy="2406650"/>
          </a:xfrm>
        </p:spPr>
        <p:txBody>
          <a:bodyPr/>
          <a:lstStyle/>
          <a:p>
            <a:pPr eaLnBrk="1" hangingPunct="1"/>
            <a:r>
              <a:rPr lang="en-US" smtClean="0"/>
              <a:t>STK 200/300/400/500</a:t>
            </a:r>
          </a:p>
          <a:p>
            <a:pPr lvl="1" eaLnBrk="1" hangingPunct="1"/>
            <a:r>
              <a:rPr lang="en-US" smtClean="0"/>
              <a:t>Atmel AVR starter kit and development system</a:t>
            </a:r>
          </a:p>
          <a:p>
            <a:pPr lvl="1" eaLnBrk="1" hangingPunct="1"/>
            <a:r>
              <a:rPr lang="en-US" smtClean="0"/>
              <a:t>Interfaces to AVR Studio</a:t>
            </a:r>
          </a:p>
          <a:p>
            <a:pPr eaLnBrk="1" hangingPunct="1"/>
            <a:r>
              <a:rPr lang="en-US" smtClean="0"/>
              <a:t>avrdude</a:t>
            </a:r>
          </a:p>
          <a:p>
            <a:pPr lvl="1" eaLnBrk="1" hangingPunct="1"/>
            <a:r>
              <a:rPr lang="en-US" smtClean="0"/>
              <a:t>Programming support for all memories</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Arduino</a:t>
            </a:r>
            <a:endParaRPr/>
          </a:p>
        </p:txBody>
      </p:sp>
      <p:sp>
        <p:nvSpPr>
          <p:cNvPr id="94211" name="Text Placeholder 2"/>
          <p:cNvSpPr>
            <a:spLocks noGrp="1"/>
          </p:cNvSpPr>
          <p:nvPr>
            <p:ph type="body" sz="quarter" idx="10"/>
          </p:nvPr>
        </p:nvSpPr>
        <p:spPr>
          <a:xfrm>
            <a:off x="381000" y="1411288"/>
            <a:ext cx="8382000" cy="3422650"/>
          </a:xfrm>
        </p:spPr>
        <p:txBody>
          <a:bodyPr/>
          <a:lstStyle/>
          <a:p>
            <a:pPr eaLnBrk="1" hangingPunct="1"/>
            <a:r>
              <a:rPr lang="en-US" smtClean="0"/>
              <a:t>Open source elections prototyping platform</a:t>
            </a:r>
          </a:p>
          <a:p>
            <a:pPr eaLnBrk="1" hangingPunct="1"/>
            <a:r>
              <a:rPr lang="en-US" smtClean="0"/>
              <a:t>Hardware</a:t>
            </a:r>
          </a:p>
          <a:p>
            <a:pPr lvl="1" eaLnBrk="1" hangingPunct="1"/>
            <a:r>
              <a:rPr lang="en-US" smtClean="0"/>
              <a:t>Based on Atmega (328 &amp; others)</a:t>
            </a:r>
          </a:p>
          <a:p>
            <a:pPr eaLnBrk="1" hangingPunct="1"/>
            <a:r>
              <a:rPr lang="en-US" smtClean="0"/>
              <a:t>Software</a:t>
            </a:r>
          </a:p>
          <a:p>
            <a:pPr lvl="1" eaLnBrk="1" hangingPunct="1"/>
            <a:r>
              <a:rPr lang="en-US" smtClean="0"/>
              <a:t>Wiring language, based on c++</a:t>
            </a:r>
          </a:p>
          <a:p>
            <a:pPr lvl="1" eaLnBrk="1" hangingPunct="1"/>
            <a:r>
              <a:rPr lang="en-US" smtClean="0"/>
              <a:t>Boot loader</a:t>
            </a:r>
          </a:p>
          <a:p>
            <a:pPr lvl="1" eaLnBrk="1" hangingPunct="1"/>
            <a:r>
              <a:rPr lang="en-US" smtClean="0"/>
              <a:t>Arduino IDE</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ATmega Families</a:t>
            </a:r>
            <a:endParaRPr/>
          </a:p>
        </p:txBody>
      </p:sp>
      <p:sp>
        <p:nvSpPr>
          <p:cNvPr id="95235" name="Text Placeholder 2"/>
          <p:cNvSpPr>
            <a:spLocks noGrp="1"/>
          </p:cNvSpPr>
          <p:nvPr>
            <p:ph type="body" sz="quarter" idx="10"/>
          </p:nvPr>
        </p:nvSpPr>
        <p:spPr>
          <a:xfrm>
            <a:off x="381000" y="1411288"/>
            <a:ext cx="8382000" cy="2947987"/>
          </a:xfrm>
        </p:spPr>
        <p:txBody>
          <a:bodyPr/>
          <a:lstStyle/>
          <a:p>
            <a:pPr eaLnBrk="1" hangingPunct="1"/>
            <a:r>
              <a:rPr lang="en-US" smtClean="0"/>
              <a:t>ATmega 48/88/168/328</a:t>
            </a:r>
          </a:p>
          <a:p>
            <a:pPr lvl="1" eaLnBrk="1" hangingPunct="1"/>
            <a:r>
              <a:rPr lang="en-US" smtClean="0"/>
              <a:t>What we have been talking about</a:t>
            </a:r>
          </a:p>
          <a:p>
            <a:pPr eaLnBrk="1" hangingPunct="1"/>
            <a:r>
              <a:rPr lang="en-US" smtClean="0"/>
              <a:t>ATmega 164/324/644/1284</a:t>
            </a:r>
          </a:p>
          <a:p>
            <a:pPr lvl="1" eaLnBrk="1" hangingPunct="1"/>
            <a:r>
              <a:rPr lang="en-US" smtClean="0"/>
              <a:t>JTAG interface</a:t>
            </a:r>
          </a:p>
          <a:p>
            <a:pPr lvl="1" eaLnBrk="1" hangingPunct="1"/>
            <a:r>
              <a:rPr lang="en-US" smtClean="0"/>
              <a:t>All 4 IO Ports A,B,C &amp; D</a:t>
            </a:r>
          </a:p>
          <a:p>
            <a:pPr lvl="1" eaLnBrk="1" hangingPunct="1"/>
            <a:r>
              <a:rPr lang="en-US" smtClean="0"/>
              <a:t>More memory </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ATmega Packages</a:t>
            </a:r>
            <a:endParaRPr/>
          </a:p>
        </p:txBody>
      </p:sp>
      <p:sp>
        <p:nvSpPr>
          <p:cNvPr id="96259" name="Text Placeholder 2"/>
          <p:cNvSpPr>
            <a:spLocks noGrp="1"/>
          </p:cNvSpPr>
          <p:nvPr>
            <p:ph type="body" sz="quarter" idx="10"/>
          </p:nvPr>
        </p:nvSpPr>
        <p:spPr>
          <a:xfrm>
            <a:off x="381000" y="1411288"/>
            <a:ext cx="8382000" cy="3422650"/>
          </a:xfrm>
        </p:spPr>
        <p:txBody>
          <a:bodyPr/>
          <a:lstStyle/>
          <a:p>
            <a:pPr eaLnBrk="1" hangingPunct="1"/>
            <a:r>
              <a:rPr lang="en-US" smtClean="0"/>
              <a:t>PDIP – Plastic Dual In-line Package</a:t>
            </a:r>
          </a:p>
          <a:p>
            <a:pPr lvl="1" eaLnBrk="1" hangingPunct="1"/>
            <a:r>
              <a:rPr lang="en-US" smtClean="0"/>
              <a:t>Good for hobbyists</a:t>
            </a:r>
          </a:p>
          <a:p>
            <a:pPr eaLnBrk="1" hangingPunct="1"/>
            <a:r>
              <a:rPr lang="en-US" smtClean="0"/>
              <a:t>TQFP – Thin Quad Flat Pack</a:t>
            </a:r>
          </a:p>
          <a:p>
            <a:pPr lvl="1" eaLnBrk="1" hangingPunct="1"/>
            <a:r>
              <a:rPr lang="en-US" smtClean="0"/>
              <a:t>Surface mount</a:t>
            </a:r>
          </a:p>
          <a:p>
            <a:pPr eaLnBrk="1" hangingPunct="1"/>
            <a:r>
              <a:rPr lang="en-US" smtClean="0"/>
              <a:t>MLF – MicroLeadFrame</a:t>
            </a:r>
          </a:p>
          <a:p>
            <a:pPr lvl="1" eaLnBrk="1" hangingPunct="1"/>
            <a:r>
              <a:rPr lang="en-US" smtClean="0"/>
              <a:t>28 &amp; 32 pin</a:t>
            </a:r>
          </a:p>
          <a:p>
            <a:pPr lvl="1" eaLnBrk="1" hangingPunct="1"/>
            <a:r>
              <a:rPr lang="en-US" smtClean="0"/>
              <a:t>Surface mount / higher temperature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pPr defTabSz="914363" eaLnBrk="1" fontAlgn="auto" hangingPunct="1">
              <a:spcAft>
                <a:spcPts val="0"/>
              </a:spcAft>
              <a:defRPr/>
            </a:pPr>
            <a:r>
              <a:rPr smtClean="0"/>
              <a:t>Von Neumann Model for Stored Program Computers</a:t>
            </a:r>
            <a:br>
              <a:rPr smtClean="0"/>
            </a:br>
            <a:r>
              <a:t/>
            </a:r>
            <a:br/>
            <a:endParaRPr>
              <a:solidFill>
                <a:schemeClr val="tx2"/>
              </a:solidFill>
            </a:endParaRPr>
          </a:p>
        </p:txBody>
      </p:sp>
      <p:pic>
        <p:nvPicPr>
          <p:cNvPr id="10243" name="Picture 3" descr="vonneuman5.jpg"/>
          <p:cNvPicPr>
            <a:picLocks noChangeAspect="1"/>
          </p:cNvPicPr>
          <p:nvPr/>
        </p:nvPicPr>
        <p:blipFill>
          <a:blip r:embed="rId3"/>
          <a:srcRect/>
          <a:stretch>
            <a:fillRect/>
          </a:stretch>
        </p:blipFill>
        <p:spPr bwMode="auto">
          <a:xfrm>
            <a:off x="1981200" y="1676400"/>
            <a:ext cx="5267325" cy="40481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References</a:t>
            </a:r>
            <a:endParaRPr/>
          </a:p>
        </p:txBody>
      </p:sp>
      <p:sp>
        <p:nvSpPr>
          <p:cNvPr id="97283" name="Text Placeholder 2"/>
          <p:cNvSpPr>
            <a:spLocks noGrp="1"/>
          </p:cNvSpPr>
          <p:nvPr>
            <p:ph type="body" sz="quarter" idx="10"/>
          </p:nvPr>
        </p:nvSpPr>
        <p:spPr>
          <a:xfrm>
            <a:off x="381000" y="1411288"/>
            <a:ext cx="8382000" cy="3694112"/>
          </a:xfrm>
        </p:spPr>
        <p:txBody>
          <a:bodyPr/>
          <a:lstStyle/>
          <a:p>
            <a:pPr eaLnBrk="1" hangingPunct="1"/>
            <a:r>
              <a:rPr lang="en-US" smtClean="0">
                <a:hlinkClick r:id="rId2"/>
              </a:rPr>
              <a:t>www.atmel.com</a:t>
            </a:r>
            <a:endParaRPr lang="en-US" smtClean="0"/>
          </a:p>
          <a:p>
            <a:pPr eaLnBrk="1" hangingPunct="1"/>
            <a:r>
              <a:rPr lang="en-US" smtClean="0">
                <a:hlinkClick r:id="rId3"/>
              </a:rPr>
              <a:t>www.polulu.com</a:t>
            </a:r>
            <a:endParaRPr lang="en-US" smtClean="0"/>
          </a:p>
          <a:p>
            <a:pPr eaLnBrk="1" hangingPunct="1"/>
            <a:r>
              <a:rPr lang="en-US" smtClean="0">
                <a:hlinkClick r:id="rId4"/>
              </a:rPr>
              <a:t>http://winavr.sourceforge.net</a:t>
            </a:r>
            <a:endParaRPr lang="en-US" smtClean="0"/>
          </a:p>
          <a:p>
            <a:pPr eaLnBrk="1" hangingPunct="1"/>
            <a:r>
              <a:rPr lang="en-US" smtClean="0">
                <a:hlinkClick r:id="rId5"/>
              </a:rPr>
              <a:t>www.avrfreaks.net</a:t>
            </a:r>
            <a:endParaRPr lang="en-US" smtClean="0"/>
          </a:p>
          <a:p>
            <a:pPr eaLnBrk="1" hangingPunct="1"/>
            <a:r>
              <a:rPr lang="en-US" smtClean="0">
                <a:hlinkClick r:id="rId6"/>
              </a:rPr>
              <a:t>www.wrighthobbies.net</a:t>
            </a:r>
            <a:endParaRPr lang="en-US" smtClean="0"/>
          </a:p>
          <a:p>
            <a:pPr eaLnBrk="1" hangingPunct="1"/>
            <a:r>
              <a:rPr lang="en-US" smtClean="0"/>
              <a:t>www.eclipse.org</a:t>
            </a:r>
          </a:p>
          <a:p>
            <a:pPr eaLnBrk="1" hangingPunct="1"/>
            <a:r>
              <a:rPr lang="en-US" smtClean="0"/>
              <a:t>Just Google AVR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Harvard Architecture</a:t>
            </a:r>
            <a:endParaRPr/>
          </a:p>
        </p:txBody>
      </p:sp>
      <p:pic>
        <p:nvPicPr>
          <p:cNvPr id="11267" name="Picture 4" descr="harvard3.jpg"/>
          <p:cNvPicPr>
            <a:picLocks noChangeAspect="1"/>
          </p:cNvPicPr>
          <p:nvPr/>
        </p:nvPicPr>
        <p:blipFill>
          <a:blip r:embed="rId2"/>
          <a:srcRect/>
          <a:stretch>
            <a:fillRect/>
          </a:stretch>
        </p:blipFill>
        <p:spPr bwMode="auto">
          <a:xfrm>
            <a:off x="1981200" y="1295400"/>
            <a:ext cx="5029200" cy="3962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eaLnBrk="1" hangingPunct="1">
              <a:defRPr/>
            </a:pPr>
            <a:r>
              <a:rPr smtClean="0"/>
              <a:t>Harvard Architecture Advantages</a:t>
            </a:r>
            <a:endParaRPr/>
          </a:p>
        </p:txBody>
      </p:sp>
      <p:sp>
        <p:nvSpPr>
          <p:cNvPr id="12291" name="Text Placeholder 2"/>
          <p:cNvSpPr>
            <a:spLocks noGrp="1"/>
          </p:cNvSpPr>
          <p:nvPr>
            <p:ph type="body" sz="quarter" idx="10"/>
          </p:nvPr>
        </p:nvSpPr>
        <p:spPr>
          <a:xfrm>
            <a:off x="381000" y="1411288"/>
            <a:ext cx="8382000" cy="1970087"/>
          </a:xfrm>
        </p:spPr>
        <p:txBody>
          <a:bodyPr/>
          <a:lstStyle/>
          <a:p>
            <a:pPr eaLnBrk="1" hangingPunct="1"/>
            <a:r>
              <a:rPr lang="en-US" smtClean="0"/>
              <a:t>Separate instruction and data paths</a:t>
            </a:r>
          </a:p>
          <a:p>
            <a:pPr eaLnBrk="1" hangingPunct="1"/>
            <a:r>
              <a:rPr lang="en-US" smtClean="0"/>
              <a:t>Simultaneous accesses to instructions &amp; data</a:t>
            </a:r>
          </a:p>
          <a:p>
            <a:pPr eaLnBrk="1" hangingPunct="1"/>
            <a:r>
              <a:rPr lang="en-US" smtClean="0"/>
              <a:t>Hardware can be optimized for access type and bus width.</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312414" y="3171097"/>
            <a:ext cx="4491572" cy="665162"/>
          </a:xfrm>
        </p:spPr>
        <p:txBody>
          <a:bodyPr/>
          <a:lstStyle/>
          <a:p>
            <a:pPr eaLnBrk="1" hangingPunct="1">
              <a:defRPr/>
            </a:pPr>
            <a:r>
              <a:rPr smtClean="0"/>
              <a:t>AVR Architecture</a:t>
            </a:r>
            <a:endParaRPr/>
          </a:p>
        </p:txBody>
      </p:sp>
      <p:pic>
        <p:nvPicPr>
          <p:cNvPr id="13315" name="Picture 3" descr="avr_architechture.gif"/>
          <p:cNvPicPr>
            <a:picLocks noChangeAspect="1"/>
          </p:cNvPicPr>
          <p:nvPr/>
        </p:nvPicPr>
        <p:blipFill>
          <a:blip r:embed="rId2"/>
          <a:srcRect/>
          <a:stretch>
            <a:fillRect/>
          </a:stretch>
        </p:blipFill>
        <p:spPr bwMode="auto">
          <a:xfrm>
            <a:off x="491829" y="174674"/>
            <a:ext cx="7607178" cy="646546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45782E-2DEB-4F9A-AC25-B1DF8A6B63E1}">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8B875305-C3BD-4915-B253-95E93B45BBA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2861</TotalTime>
  <Words>2034</Words>
  <Application>Microsoft Office PowerPoint</Application>
  <PresentationFormat>On-screen Show (4:3)</PresentationFormat>
  <Paragraphs>489</Paragraphs>
  <Slides>60</Slides>
  <Notes>4</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1_White with Blue Bar Segoe Template</vt:lpstr>
      <vt:lpstr>White with Courier font for code slides</vt:lpstr>
      <vt:lpstr>AVR Family of  Micro-Controllers</vt:lpstr>
      <vt:lpstr>What is AVR ?</vt:lpstr>
      <vt:lpstr>AVR Family </vt:lpstr>
      <vt:lpstr>Presentation Overview </vt:lpstr>
      <vt:lpstr>Processor Core</vt:lpstr>
      <vt:lpstr>Von Neumann Model for Stored Program Computers  </vt:lpstr>
      <vt:lpstr>Harvard Architecture</vt:lpstr>
      <vt:lpstr>Harvard Architecture Advantages</vt:lpstr>
      <vt:lpstr>AVR Architecture</vt:lpstr>
      <vt:lpstr>Modified Harvard Architecture</vt:lpstr>
      <vt:lpstr>What is RISC?</vt:lpstr>
      <vt:lpstr>Characteristics of RISC Processors</vt:lpstr>
      <vt:lpstr>AVR Register File</vt:lpstr>
      <vt:lpstr>Register File</vt:lpstr>
      <vt:lpstr>AVR Memory FLASH </vt:lpstr>
      <vt:lpstr>AVR Memories FLASH – Memory Map</vt:lpstr>
      <vt:lpstr>AVR Memories SRAM</vt:lpstr>
      <vt:lpstr>AVR Memories SRAM - Memory  Map</vt:lpstr>
      <vt:lpstr>AVR Memories EEPROM</vt:lpstr>
      <vt:lpstr>AVR Memories</vt:lpstr>
      <vt:lpstr>Memory Mapped I/O Space</vt:lpstr>
      <vt:lpstr>ALU – Arithmetic Logic Unit</vt:lpstr>
      <vt:lpstr>Instruction Set </vt:lpstr>
      <vt:lpstr>Instruction Timing</vt:lpstr>
      <vt:lpstr>2-Stage Pipelined Execution</vt:lpstr>
      <vt:lpstr>AVR Clock System</vt:lpstr>
      <vt:lpstr>Clock Sources</vt:lpstr>
      <vt:lpstr>Power Management</vt:lpstr>
      <vt:lpstr>Reset Sources</vt:lpstr>
      <vt:lpstr>Interrupts</vt:lpstr>
      <vt:lpstr>Interrupt  Vectors</vt:lpstr>
      <vt:lpstr>Fuses</vt:lpstr>
      <vt:lpstr>ATmega Peripherals</vt:lpstr>
      <vt:lpstr>General Purpose IO Ports</vt:lpstr>
      <vt:lpstr>Alternate Port Functions</vt:lpstr>
      <vt:lpstr>Timer / Counters</vt:lpstr>
      <vt:lpstr>Timer / Counters</vt:lpstr>
      <vt:lpstr>Timer / Counter  Block Diagram</vt:lpstr>
      <vt:lpstr>Controlling Frequency</vt:lpstr>
      <vt:lpstr>Pulse Width Modulation (PWM)</vt:lpstr>
      <vt:lpstr>PWM with AVR Timers</vt:lpstr>
      <vt:lpstr>PWM Waveform Generation</vt:lpstr>
      <vt:lpstr>Timer Capture Mode</vt:lpstr>
      <vt:lpstr>Analog to Digital Converter (ADC)</vt:lpstr>
      <vt:lpstr>Analog Comparator</vt:lpstr>
      <vt:lpstr>Serial Peripheral Interface</vt:lpstr>
      <vt:lpstr>SPI Bus – Signal Descriptions</vt:lpstr>
      <vt:lpstr>I2C Bus Interface</vt:lpstr>
      <vt:lpstr>I2C Bus Signal Descriptions</vt:lpstr>
      <vt:lpstr>Typical SPI &amp; I2C Devices</vt:lpstr>
      <vt:lpstr>USART</vt:lpstr>
      <vt:lpstr>Programming Memory - JTAG</vt:lpstr>
      <vt:lpstr>Programming Memory - ISP</vt:lpstr>
      <vt:lpstr>C / C++ / Assembler Tool chain</vt:lpstr>
      <vt:lpstr>IDEs</vt:lpstr>
      <vt:lpstr>Other tools</vt:lpstr>
      <vt:lpstr>Arduino</vt:lpstr>
      <vt:lpstr>ATmega Families</vt:lpstr>
      <vt:lpstr>ATmega Packages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Al</dc:creator>
  <cp:lastModifiedBy>nilesh</cp:lastModifiedBy>
  <cp:revision>262</cp:revision>
  <dcterms:created xsi:type="dcterms:W3CDTF">2010-06-02T05:46:17Z</dcterms:created>
  <dcterms:modified xsi:type="dcterms:W3CDTF">2012-07-13T05:51:57Z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