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61" r:id="rId3"/>
    <p:sldId id="257" r:id="rId4"/>
    <p:sldId id="258" r:id="rId5"/>
    <p:sldId id="259" r:id="rId6"/>
    <p:sldId id="262" r:id="rId7"/>
    <p:sldId id="267" r:id="rId8"/>
    <p:sldId id="266" r:id="rId9"/>
    <p:sldId id="264" r:id="rId10"/>
    <p:sldId id="265" r:id="rId11"/>
    <p:sldId id="268" r:id="rId12"/>
    <p:sldId id="270" r:id="rId13"/>
    <p:sldId id="271" r:id="rId14"/>
    <p:sldId id="272" r:id="rId15"/>
    <p:sldId id="273" r:id="rId16"/>
    <p:sldId id="269" r:id="rId17"/>
    <p:sldId id="260"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A0C96E-480A-4CD9-B6AB-953AED6A15CB}">
          <p14:sldIdLst>
            <p14:sldId id="256"/>
            <p14:sldId id="261"/>
          </p14:sldIdLst>
        </p14:section>
        <p14:section name="Problem Statement" id="{370E38DE-36EF-4E0B-840B-97C51168D60F}">
          <p14:sldIdLst>
            <p14:sldId id="257"/>
            <p14:sldId id="258"/>
            <p14:sldId id="259"/>
            <p14:sldId id="262"/>
            <p14:sldId id="267"/>
            <p14:sldId id="266"/>
            <p14:sldId id="264"/>
            <p14:sldId id="265"/>
            <p14:sldId id="268"/>
            <p14:sldId id="270"/>
          </p14:sldIdLst>
        </p14:section>
        <p14:section name="Untitled Section" id="{5BDC5537-56AF-4285-8359-E6606B129ABF}">
          <p14:sldIdLst>
            <p14:sldId id="271"/>
            <p14:sldId id="272"/>
            <p14:sldId id="273"/>
            <p14:sldId id="269"/>
            <p14:sldId id="260"/>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737" autoAdjust="0"/>
  </p:normalViewPr>
  <p:slideViewPr>
    <p:cSldViewPr snapToGrid="0">
      <p:cViewPr varScale="1">
        <p:scale>
          <a:sx n="82" d="100"/>
          <a:sy n="82" d="100"/>
        </p:scale>
        <p:origin x="1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56A89E-6174-4EAD-A6D1-6EC6E220FED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415998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6A89E-6174-4EAD-A6D1-6EC6E220FED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68140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6A89E-6174-4EAD-A6D1-6EC6E220FED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57656-0595-410A-B252-88E0E36BBDC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8749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6A89E-6174-4EAD-A6D1-6EC6E220FED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3275039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6A89E-6174-4EAD-A6D1-6EC6E220FED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57656-0595-410A-B252-88E0E36BBD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4669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6A89E-6174-4EAD-A6D1-6EC6E220FED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838772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6A89E-6174-4EAD-A6D1-6EC6E220FED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3184282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6A89E-6174-4EAD-A6D1-6EC6E220FED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238715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6A89E-6174-4EAD-A6D1-6EC6E220FED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4655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6A89E-6174-4EAD-A6D1-6EC6E220FED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85752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56A89E-6174-4EAD-A6D1-6EC6E220FED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417670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56A89E-6174-4EAD-A6D1-6EC6E220FEDB}"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301878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56A89E-6174-4EAD-A6D1-6EC6E220FEDB}"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414644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6A89E-6174-4EAD-A6D1-6EC6E220FEDB}"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827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6A89E-6174-4EAD-A6D1-6EC6E220FED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239441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6A89E-6174-4EAD-A6D1-6EC6E220FED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57656-0595-410A-B252-88E0E36BBDCF}" type="slidenum">
              <a:rPr lang="en-US" smtClean="0"/>
              <a:t>‹#›</a:t>
            </a:fld>
            <a:endParaRPr lang="en-US"/>
          </a:p>
        </p:txBody>
      </p:sp>
    </p:spTree>
    <p:extLst>
      <p:ext uri="{BB962C8B-B14F-4D97-AF65-F5344CB8AC3E}">
        <p14:creationId xmlns:p14="http://schemas.microsoft.com/office/powerpoint/2010/main" val="131311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56A89E-6174-4EAD-A6D1-6EC6E220FEDB}" type="datetimeFigureOut">
              <a:rPr lang="en-US" smtClean="0"/>
              <a:t>2/25/2024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C57656-0595-410A-B252-88E0E36BBDCF}" type="slidenum">
              <a:rPr lang="en-US" smtClean="0"/>
              <a:t>‹#›</a:t>
            </a:fld>
            <a:endParaRPr lang="en-US"/>
          </a:p>
        </p:txBody>
      </p:sp>
    </p:spTree>
    <p:extLst>
      <p:ext uri="{BB962C8B-B14F-4D97-AF65-F5344CB8AC3E}">
        <p14:creationId xmlns:p14="http://schemas.microsoft.com/office/powerpoint/2010/main" val="6299524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pt/quadro-de-giz-fundo-decorativos-51781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BE7F-1050-4701-B537-BA0861E48FCE}"/>
              </a:ext>
            </a:extLst>
          </p:cNvPr>
          <p:cNvSpPr>
            <a:spLocks noGrp="1"/>
          </p:cNvSpPr>
          <p:nvPr>
            <p:ph type="ctrTitle"/>
          </p:nvPr>
        </p:nvSpPr>
        <p:spPr/>
        <p:txBody>
          <a:bodyPr/>
          <a:lstStyle/>
          <a:p>
            <a:r>
              <a:rPr lang="en-US" dirty="0"/>
              <a:t>Lead Scoring Case Study</a:t>
            </a:r>
          </a:p>
        </p:txBody>
      </p:sp>
      <p:sp>
        <p:nvSpPr>
          <p:cNvPr id="3" name="Subtitle 2">
            <a:extLst>
              <a:ext uri="{FF2B5EF4-FFF2-40B4-BE49-F238E27FC236}">
                <a16:creationId xmlns:a16="http://schemas.microsoft.com/office/drawing/2014/main" id="{03583CFA-1A42-403E-A439-0613E6725B38}"/>
              </a:ext>
            </a:extLst>
          </p:cNvPr>
          <p:cNvSpPr>
            <a:spLocks noGrp="1"/>
          </p:cNvSpPr>
          <p:nvPr>
            <p:ph type="subTitle" idx="1"/>
          </p:nvPr>
        </p:nvSpPr>
        <p:spPr>
          <a:xfrm>
            <a:off x="1507067" y="4050833"/>
            <a:ext cx="7766936" cy="1646302"/>
          </a:xfrm>
        </p:spPr>
        <p:txBody>
          <a:bodyPr>
            <a:noAutofit/>
          </a:bodyPr>
          <a:lstStyle/>
          <a:p>
            <a:r>
              <a:rPr lang="en-US" sz="2000" dirty="0">
                <a:solidFill>
                  <a:schemeClr val="tx1"/>
                </a:solidFill>
                <a:latin typeface="Calibri" panose="020F0502020204030204" pitchFamily="34" charset="0"/>
                <a:cs typeface="Calibri" panose="020F0502020204030204" pitchFamily="34" charset="0"/>
              </a:rPr>
              <a:t>Presented By:</a:t>
            </a:r>
          </a:p>
          <a:p>
            <a:r>
              <a:rPr lang="en-US" sz="2000" dirty="0">
                <a:solidFill>
                  <a:schemeClr val="tx1"/>
                </a:solidFill>
                <a:latin typeface="Calibri" panose="020F0502020204030204" pitchFamily="34" charset="0"/>
                <a:cs typeface="Calibri" panose="020F0502020204030204" pitchFamily="34" charset="0"/>
              </a:rPr>
              <a:t>Pooja Jha</a:t>
            </a:r>
          </a:p>
        </p:txBody>
      </p:sp>
    </p:spTree>
    <p:extLst>
      <p:ext uri="{BB962C8B-B14F-4D97-AF65-F5344CB8AC3E}">
        <p14:creationId xmlns:p14="http://schemas.microsoft.com/office/powerpoint/2010/main" val="419537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4866-4D86-483B-B549-A2D065F88616}"/>
              </a:ext>
            </a:extLst>
          </p:cNvPr>
          <p:cNvSpPr>
            <a:spLocks noGrp="1"/>
          </p:cNvSpPr>
          <p:nvPr>
            <p:ph type="title"/>
          </p:nvPr>
        </p:nvSpPr>
        <p:spPr/>
        <p:txBody>
          <a:bodyPr/>
          <a:lstStyle/>
          <a:p>
            <a:r>
              <a:rPr lang="en-US" dirty="0"/>
              <a:t>Feature Scaling &amp; Splitting Train &amp; Test Sets</a:t>
            </a:r>
          </a:p>
        </p:txBody>
      </p:sp>
      <p:sp>
        <p:nvSpPr>
          <p:cNvPr id="3" name="Content Placeholder 2">
            <a:extLst>
              <a:ext uri="{FF2B5EF4-FFF2-40B4-BE49-F238E27FC236}">
                <a16:creationId xmlns:a16="http://schemas.microsoft.com/office/drawing/2014/main" id="{502ED996-66C9-4698-9D91-224BD882EBD8}"/>
              </a:ext>
            </a:extLst>
          </p:cNvPr>
          <p:cNvSpPr>
            <a:spLocks noGrp="1"/>
          </p:cNvSpPr>
          <p:nvPr>
            <p:ph idx="1"/>
          </p:nvPr>
        </p:nvSpPr>
        <p:spPr/>
        <p:txBody>
          <a:bodyPr/>
          <a:lstStyle/>
          <a:p>
            <a:r>
              <a:rPr lang="en-US" dirty="0">
                <a:solidFill>
                  <a:schemeClr val="bg1"/>
                </a:solidFill>
                <a:latin typeface="Calibri" panose="020F0502020204030204" pitchFamily="34" charset="0"/>
                <a:cs typeface="Calibri" panose="020F0502020204030204" pitchFamily="34" charset="0"/>
              </a:rPr>
              <a:t>Feature Scaling of Numeric Data </a:t>
            </a:r>
          </a:p>
          <a:p>
            <a:r>
              <a:rPr lang="en-US" dirty="0">
                <a:solidFill>
                  <a:schemeClr val="bg1"/>
                </a:solidFill>
                <a:latin typeface="Calibri" panose="020F0502020204030204" pitchFamily="34" charset="0"/>
                <a:cs typeface="Calibri" panose="020F0502020204030204" pitchFamily="34" charset="0"/>
              </a:rPr>
              <a:t>Splitting data into Train &amp; Test Set</a:t>
            </a:r>
          </a:p>
        </p:txBody>
      </p:sp>
    </p:spTree>
    <p:extLst>
      <p:ext uri="{BB962C8B-B14F-4D97-AF65-F5344CB8AC3E}">
        <p14:creationId xmlns:p14="http://schemas.microsoft.com/office/powerpoint/2010/main" val="373914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B839-D083-4117-8DEF-657AD0244BD3}"/>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32A7248C-5F84-434E-A23F-94318B843B1A}"/>
              </a:ext>
            </a:extLst>
          </p:cNvPr>
          <p:cNvSpPr>
            <a:spLocks noGrp="1"/>
          </p:cNvSpPr>
          <p:nvPr>
            <p:ph idx="1"/>
          </p:nvPr>
        </p:nvSpPr>
        <p:spPr/>
        <p:txBody>
          <a:bodyPr/>
          <a:lstStyle/>
          <a:p>
            <a:r>
              <a:rPr lang="en-US" dirty="0">
                <a:solidFill>
                  <a:schemeClr val="bg1"/>
                </a:solidFill>
                <a:latin typeface="Calibri" panose="020F0502020204030204" pitchFamily="34" charset="0"/>
                <a:cs typeface="Calibri" panose="020F0502020204030204" pitchFamily="34" charset="0"/>
              </a:rPr>
              <a:t>Feature Selection using RFE</a:t>
            </a:r>
          </a:p>
          <a:p>
            <a:r>
              <a:rPr lang="en-US" dirty="0">
                <a:solidFill>
                  <a:schemeClr val="bg1"/>
                </a:solidFill>
                <a:latin typeface="Calibri" panose="020F0502020204030204" pitchFamily="34" charset="0"/>
                <a:cs typeface="Calibri" panose="020F0502020204030204" pitchFamily="34" charset="0"/>
              </a:rPr>
              <a:t>Determined Optimal Model using Logistic Regression </a:t>
            </a:r>
          </a:p>
          <a:p>
            <a:r>
              <a:rPr lang="en-US" dirty="0">
                <a:solidFill>
                  <a:schemeClr val="bg1"/>
                </a:solidFill>
                <a:latin typeface="Calibri" panose="020F0502020204030204" pitchFamily="34" charset="0"/>
                <a:cs typeface="Calibri" panose="020F0502020204030204" pitchFamily="34" charset="0"/>
              </a:rPr>
              <a:t>Calculated accuracy ,sensitivity ,specificity,precision &amp; Recall &amp; evaluate model</a:t>
            </a:r>
          </a:p>
          <a:p>
            <a:endParaRPr lang="en-US" dirty="0">
              <a:solidFill>
                <a:schemeClr val="bg1"/>
              </a:solidFill>
            </a:endParaRPr>
          </a:p>
        </p:txBody>
      </p:sp>
    </p:spTree>
    <p:extLst>
      <p:ext uri="{BB962C8B-B14F-4D97-AF65-F5344CB8AC3E}">
        <p14:creationId xmlns:p14="http://schemas.microsoft.com/office/powerpoint/2010/main" val="185466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38FB-3AD4-43A7-879A-63D3A963BA82}"/>
              </a:ext>
            </a:extLst>
          </p:cNvPr>
          <p:cNvSpPr>
            <a:spLocks noGrp="1"/>
          </p:cNvSpPr>
          <p:nvPr>
            <p:ph type="title"/>
          </p:nvPr>
        </p:nvSpPr>
        <p:spPr/>
        <p:txBody>
          <a:bodyPr/>
          <a:lstStyle/>
          <a:p>
            <a:r>
              <a:rPr lang="en-US" dirty="0"/>
              <a:t>Variables Impacting the conversion rate</a:t>
            </a:r>
          </a:p>
        </p:txBody>
      </p:sp>
      <p:sp>
        <p:nvSpPr>
          <p:cNvPr id="3" name="Content Placeholder 2">
            <a:extLst>
              <a:ext uri="{FF2B5EF4-FFF2-40B4-BE49-F238E27FC236}">
                <a16:creationId xmlns:a16="http://schemas.microsoft.com/office/drawing/2014/main" id="{4D383671-8612-448C-AD8E-ECE4AB11A42C}"/>
              </a:ext>
            </a:extLst>
          </p:cNvPr>
          <p:cNvSpPr>
            <a:spLocks noGrp="1"/>
          </p:cNvSpPr>
          <p:nvPr>
            <p:ph idx="1"/>
          </p:nvPr>
        </p:nvSpPr>
        <p:spPr/>
        <p:txBody>
          <a:bodyPr/>
          <a:lstStyle/>
          <a:p>
            <a:r>
              <a:rPr lang="en-US" dirty="0">
                <a:solidFill>
                  <a:schemeClr val="bg1"/>
                </a:solidFill>
                <a:latin typeface="Calibri" panose="020F0502020204030204" pitchFamily="34" charset="0"/>
                <a:cs typeface="Calibri" panose="020F0502020204030204" pitchFamily="34" charset="0"/>
              </a:rPr>
              <a:t>Total Visits</a:t>
            </a:r>
          </a:p>
          <a:p>
            <a:r>
              <a:rPr lang="en-US" dirty="0">
                <a:solidFill>
                  <a:schemeClr val="bg1"/>
                </a:solidFill>
                <a:latin typeface="Calibri" panose="020F0502020204030204" pitchFamily="34" charset="0"/>
                <a:cs typeface="Calibri" panose="020F0502020204030204" pitchFamily="34" charset="0"/>
              </a:rPr>
              <a:t>Total Time Spent on website</a:t>
            </a:r>
          </a:p>
          <a:p>
            <a:r>
              <a:rPr lang="en-US" dirty="0">
                <a:solidFill>
                  <a:schemeClr val="bg1"/>
                </a:solidFill>
                <a:latin typeface="Calibri" panose="020F0502020204030204" pitchFamily="34" charset="0"/>
                <a:cs typeface="Calibri" panose="020F0502020204030204" pitchFamily="34" charset="0"/>
              </a:rPr>
              <a:t>Lead </a:t>
            </a:r>
            <a:r>
              <a:rPr lang="en-US" dirty="0" err="1">
                <a:solidFill>
                  <a:schemeClr val="bg1"/>
                </a:solidFill>
                <a:latin typeface="Calibri" panose="020F0502020204030204" pitchFamily="34" charset="0"/>
                <a:cs typeface="Calibri" panose="020F0502020204030204" pitchFamily="34" charset="0"/>
              </a:rPr>
              <a:t>Source_Olark</a:t>
            </a:r>
            <a:r>
              <a:rPr lang="en-US" dirty="0">
                <a:solidFill>
                  <a:schemeClr val="bg1"/>
                </a:solidFill>
                <a:latin typeface="Calibri" panose="020F0502020204030204" pitchFamily="34" charset="0"/>
                <a:cs typeface="Calibri" panose="020F0502020204030204" pitchFamily="34" charset="0"/>
              </a:rPr>
              <a:t> chat</a:t>
            </a:r>
          </a:p>
          <a:p>
            <a:r>
              <a:rPr lang="en-US" b="0" i="0" dirty="0">
                <a:solidFill>
                  <a:schemeClr val="bg1"/>
                </a:solidFill>
                <a:effectLst/>
                <a:latin typeface="Calibri" panose="020F0502020204030204" pitchFamily="34" charset="0"/>
                <a:cs typeface="Calibri" panose="020F0502020204030204" pitchFamily="34" charset="0"/>
              </a:rPr>
              <a:t>Lead Origin_Lead Add Form</a:t>
            </a:r>
          </a:p>
          <a:p>
            <a:r>
              <a:rPr lang="en-US" b="0" i="0" dirty="0">
                <a:solidFill>
                  <a:schemeClr val="bg1"/>
                </a:solidFill>
                <a:effectLst/>
                <a:latin typeface="Calibri" panose="020F0502020204030204" pitchFamily="34" charset="0"/>
                <a:cs typeface="Calibri" panose="020F0502020204030204" pitchFamily="34" charset="0"/>
              </a:rPr>
              <a:t>Lead </a:t>
            </a:r>
            <a:r>
              <a:rPr lang="en-US" b="0" i="0" dirty="0" err="1">
                <a:solidFill>
                  <a:schemeClr val="bg1"/>
                </a:solidFill>
                <a:effectLst/>
                <a:latin typeface="Calibri" panose="020F0502020204030204" pitchFamily="34" charset="0"/>
                <a:cs typeface="Calibri" panose="020F0502020204030204" pitchFamily="34" charset="0"/>
              </a:rPr>
              <a:t>Source_Welingak</a:t>
            </a:r>
            <a:r>
              <a:rPr lang="en-US" b="0" i="0" dirty="0">
                <a:solidFill>
                  <a:schemeClr val="bg1"/>
                </a:solidFill>
                <a:effectLst/>
                <a:latin typeface="Calibri" panose="020F0502020204030204" pitchFamily="34" charset="0"/>
                <a:cs typeface="Calibri" panose="020F0502020204030204" pitchFamily="34" charset="0"/>
              </a:rPr>
              <a:t> Website</a:t>
            </a:r>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Do Not Email</a:t>
            </a:r>
          </a:p>
          <a:p>
            <a:r>
              <a:rPr lang="en-US" dirty="0">
                <a:solidFill>
                  <a:schemeClr val="bg1"/>
                </a:solidFill>
                <a:latin typeface="Calibri" panose="020F0502020204030204" pitchFamily="34" charset="0"/>
                <a:cs typeface="Calibri" panose="020F0502020204030204" pitchFamily="34" charset="0"/>
              </a:rPr>
              <a:t>Lead Source _Referral Sites….etc.</a:t>
            </a:r>
          </a:p>
        </p:txBody>
      </p:sp>
    </p:spTree>
    <p:extLst>
      <p:ext uri="{BB962C8B-B14F-4D97-AF65-F5344CB8AC3E}">
        <p14:creationId xmlns:p14="http://schemas.microsoft.com/office/powerpoint/2010/main" val="360048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DF1A-F1B9-48E6-B205-9160B1D1A5B9}"/>
              </a:ext>
            </a:extLst>
          </p:cNvPr>
          <p:cNvSpPr>
            <a:spLocks noGrp="1"/>
          </p:cNvSpPr>
          <p:nvPr>
            <p:ph type="title"/>
          </p:nvPr>
        </p:nvSpPr>
        <p:spPr/>
        <p:txBody>
          <a:bodyPr/>
          <a:lstStyle/>
          <a:p>
            <a:r>
              <a:rPr lang="en-US" dirty="0"/>
              <a:t>Model Evaluation-Sensitivity &amp; Specificity on Train Data Set</a:t>
            </a:r>
          </a:p>
        </p:txBody>
      </p:sp>
      <p:sp>
        <p:nvSpPr>
          <p:cNvPr id="6" name="Text Placeholder 5">
            <a:extLst>
              <a:ext uri="{FF2B5EF4-FFF2-40B4-BE49-F238E27FC236}">
                <a16:creationId xmlns:a16="http://schemas.microsoft.com/office/drawing/2014/main" id="{A9E059DA-566D-4557-9727-843D460FD87C}"/>
              </a:ext>
            </a:extLst>
          </p:cNvPr>
          <p:cNvSpPr>
            <a:spLocks noGrp="1"/>
          </p:cNvSpPr>
          <p:nvPr>
            <p:ph type="body" idx="1"/>
          </p:nvPr>
        </p:nvSpPr>
        <p:spPr>
          <a:xfrm>
            <a:off x="675745" y="2160982"/>
            <a:ext cx="4185623" cy="727991"/>
          </a:xfrm>
        </p:spPr>
        <p:txBody>
          <a:bodyPr/>
          <a:lstStyle/>
          <a:p>
            <a:r>
              <a:rPr lang="en-US" sz="1800" dirty="0">
                <a:solidFill>
                  <a:schemeClr val="bg1"/>
                </a:solidFill>
                <a:latin typeface="Calibri" panose="020F0502020204030204" pitchFamily="34" charset="0"/>
                <a:cs typeface="Calibri" panose="020F0502020204030204" pitchFamily="34" charset="0"/>
              </a:rPr>
              <a:t>Graph depicts an optimal cutoff of 0.37 bases on Accuracy,Sensitivity,Specificity</a:t>
            </a:r>
          </a:p>
        </p:txBody>
      </p:sp>
      <p:pic>
        <p:nvPicPr>
          <p:cNvPr id="5" name="Content Placeholder 4">
            <a:extLst>
              <a:ext uri="{FF2B5EF4-FFF2-40B4-BE49-F238E27FC236}">
                <a16:creationId xmlns:a16="http://schemas.microsoft.com/office/drawing/2014/main" id="{671885AD-D778-4F4E-A2C1-B799D259FD2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7570" y="3165304"/>
            <a:ext cx="4182059" cy="2448267"/>
          </a:xfrm>
        </p:spPr>
      </p:pic>
      <p:sp>
        <p:nvSpPr>
          <p:cNvPr id="8" name="Content Placeholder 7">
            <a:extLst>
              <a:ext uri="{FF2B5EF4-FFF2-40B4-BE49-F238E27FC236}">
                <a16:creationId xmlns:a16="http://schemas.microsoft.com/office/drawing/2014/main" id="{B45C6E9E-EBF3-433B-B88F-37CBE6C42D72}"/>
              </a:ext>
            </a:extLst>
          </p:cNvPr>
          <p:cNvSpPr>
            <a:spLocks noGrp="1"/>
          </p:cNvSpPr>
          <p:nvPr>
            <p:ph sz="quarter" idx="4"/>
          </p:nvPr>
        </p:nvSpPr>
        <p:spPr/>
        <p:txBody>
          <a:bodyPr/>
          <a:lstStyle/>
          <a:p>
            <a:r>
              <a:rPr lang="en-US" dirty="0">
                <a:solidFill>
                  <a:schemeClr val="bg1"/>
                </a:solidFill>
              </a:rPr>
              <a:t>Accuracy =78%</a:t>
            </a:r>
          </a:p>
          <a:p>
            <a:r>
              <a:rPr lang="en-US" dirty="0">
                <a:solidFill>
                  <a:schemeClr val="bg1"/>
                </a:solidFill>
              </a:rPr>
              <a:t>Sensitivity =82%</a:t>
            </a:r>
          </a:p>
          <a:p>
            <a:r>
              <a:rPr lang="en-US" dirty="0">
                <a:solidFill>
                  <a:schemeClr val="bg1"/>
                </a:solidFill>
              </a:rPr>
              <a:t>Specificity =76%</a:t>
            </a:r>
          </a:p>
        </p:txBody>
      </p:sp>
    </p:spTree>
    <p:extLst>
      <p:ext uri="{BB962C8B-B14F-4D97-AF65-F5344CB8AC3E}">
        <p14:creationId xmlns:p14="http://schemas.microsoft.com/office/powerpoint/2010/main" val="129996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FE78-49D1-4E9C-8FF4-EAAB8159A9BE}"/>
              </a:ext>
            </a:extLst>
          </p:cNvPr>
          <p:cNvSpPr>
            <a:spLocks noGrp="1"/>
          </p:cNvSpPr>
          <p:nvPr>
            <p:ph type="title"/>
          </p:nvPr>
        </p:nvSpPr>
        <p:spPr/>
        <p:txBody>
          <a:bodyPr/>
          <a:lstStyle/>
          <a:p>
            <a:r>
              <a:rPr lang="en-US" dirty="0"/>
              <a:t>Model Evaluation</a:t>
            </a:r>
            <a:br>
              <a:rPr lang="en-US" dirty="0"/>
            </a:br>
            <a:r>
              <a:rPr lang="en-US" sz="2000" dirty="0">
                <a:latin typeface="Calibri" panose="020F0502020204030204" pitchFamily="34" charset="0"/>
                <a:cs typeface="Calibri" panose="020F0502020204030204" pitchFamily="34" charset="0"/>
              </a:rPr>
              <a:t>Precision &amp; Recall on Train dataset</a:t>
            </a:r>
            <a:endParaRPr lang="en-US" dirty="0"/>
          </a:p>
        </p:txBody>
      </p:sp>
      <p:sp>
        <p:nvSpPr>
          <p:cNvPr id="3" name="Text Placeholder 2">
            <a:extLst>
              <a:ext uri="{FF2B5EF4-FFF2-40B4-BE49-F238E27FC236}">
                <a16:creationId xmlns:a16="http://schemas.microsoft.com/office/drawing/2014/main" id="{1EB2CD85-81F3-4500-A33B-EB20132A22F7}"/>
              </a:ext>
            </a:extLst>
          </p:cNvPr>
          <p:cNvSpPr>
            <a:spLocks noGrp="1"/>
          </p:cNvSpPr>
          <p:nvPr>
            <p:ph type="body" idx="1"/>
          </p:nvPr>
        </p:nvSpPr>
        <p:spPr/>
        <p:txBody>
          <a:bodyPr/>
          <a:lstStyle/>
          <a:p>
            <a:r>
              <a:rPr lang="en-US" sz="2000" dirty="0">
                <a:solidFill>
                  <a:schemeClr val="bg1"/>
                </a:solidFill>
                <a:latin typeface="Calibri" panose="020F0502020204030204" pitchFamily="34" charset="0"/>
                <a:cs typeface="Calibri" panose="020F0502020204030204" pitchFamily="34" charset="0"/>
              </a:rPr>
              <a:t>The graph depicts optimal cutoff of 0.42 based on precision  &amp; Recall</a:t>
            </a:r>
          </a:p>
        </p:txBody>
      </p:sp>
      <p:pic>
        <p:nvPicPr>
          <p:cNvPr id="8" name="Content Placeholder 7">
            <a:extLst>
              <a:ext uri="{FF2B5EF4-FFF2-40B4-BE49-F238E27FC236}">
                <a16:creationId xmlns:a16="http://schemas.microsoft.com/office/drawing/2014/main" id="{91E709EB-4203-4D22-8B16-A92160057FD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5746" y="2967828"/>
            <a:ext cx="3807594" cy="3073534"/>
          </a:xfrm>
        </p:spPr>
      </p:pic>
      <p:sp>
        <p:nvSpPr>
          <p:cNvPr id="6" name="Content Placeholder 5">
            <a:extLst>
              <a:ext uri="{FF2B5EF4-FFF2-40B4-BE49-F238E27FC236}">
                <a16:creationId xmlns:a16="http://schemas.microsoft.com/office/drawing/2014/main" id="{95D3F740-9647-4962-AAB9-1019326B1C9B}"/>
              </a:ext>
            </a:extLst>
          </p:cNvPr>
          <p:cNvSpPr>
            <a:spLocks noGrp="1"/>
          </p:cNvSpPr>
          <p:nvPr>
            <p:ph sz="quarter" idx="4"/>
          </p:nvPr>
        </p:nvSpPr>
        <p:spPr/>
        <p:txBody>
          <a:bodyPr/>
          <a:lstStyle/>
          <a:p>
            <a:r>
              <a:rPr lang="en-US" dirty="0">
                <a:solidFill>
                  <a:schemeClr val="bg1"/>
                </a:solidFill>
              </a:rPr>
              <a:t>Precision =79%</a:t>
            </a:r>
          </a:p>
          <a:p>
            <a:r>
              <a:rPr lang="en-US" dirty="0">
                <a:solidFill>
                  <a:schemeClr val="bg1"/>
                </a:solidFill>
              </a:rPr>
              <a:t>Recall = 65%</a:t>
            </a:r>
          </a:p>
        </p:txBody>
      </p:sp>
    </p:spTree>
    <p:extLst>
      <p:ext uri="{BB962C8B-B14F-4D97-AF65-F5344CB8AC3E}">
        <p14:creationId xmlns:p14="http://schemas.microsoft.com/office/powerpoint/2010/main" val="24301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3B87-3B75-4748-A9EC-B1A8A5F64419}"/>
              </a:ext>
            </a:extLst>
          </p:cNvPr>
          <p:cNvSpPr>
            <a:spLocks noGrp="1"/>
          </p:cNvSpPr>
          <p:nvPr>
            <p:ph type="title"/>
          </p:nvPr>
        </p:nvSpPr>
        <p:spPr/>
        <p:txBody>
          <a:bodyPr/>
          <a:lstStyle/>
          <a:p>
            <a:r>
              <a:rPr lang="en-US" dirty="0"/>
              <a:t>Model Evaluation-</a:t>
            </a:r>
            <a:br>
              <a:rPr lang="en-US" dirty="0"/>
            </a:br>
            <a:r>
              <a:rPr lang="en-US" sz="2800" dirty="0">
                <a:solidFill>
                  <a:schemeClr val="tx1"/>
                </a:solidFill>
                <a:latin typeface="Calibri" panose="020F0502020204030204" pitchFamily="34" charset="0"/>
                <a:cs typeface="Calibri" panose="020F0502020204030204" pitchFamily="34" charset="0"/>
              </a:rPr>
              <a:t>Sensitivity &amp; Specificity on Test Dataset</a:t>
            </a:r>
          </a:p>
        </p:txBody>
      </p:sp>
      <p:sp>
        <p:nvSpPr>
          <p:cNvPr id="4" name="Content Placeholder 3">
            <a:extLst>
              <a:ext uri="{FF2B5EF4-FFF2-40B4-BE49-F238E27FC236}">
                <a16:creationId xmlns:a16="http://schemas.microsoft.com/office/drawing/2014/main" id="{DE31F23C-B684-4602-8BD0-574B3D7F1DF3}"/>
              </a:ext>
            </a:extLst>
          </p:cNvPr>
          <p:cNvSpPr>
            <a:spLocks noGrp="1"/>
          </p:cNvSpPr>
          <p:nvPr>
            <p:ph sz="half" idx="2"/>
          </p:nvPr>
        </p:nvSpPr>
        <p:spPr/>
        <p:txBody>
          <a:bodyPr/>
          <a:lstStyle/>
          <a:p>
            <a:r>
              <a:rPr lang="en-US" dirty="0">
                <a:solidFill>
                  <a:schemeClr val="bg1"/>
                </a:solidFill>
              </a:rPr>
              <a:t>Accuracy = 78%</a:t>
            </a:r>
          </a:p>
          <a:p>
            <a:r>
              <a:rPr lang="en-US" dirty="0">
                <a:solidFill>
                  <a:schemeClr val="bg1"/>
                </a:solidFill>
              </a:rPr>
              <a:t>Sensitivity = 80.8%</a:t>
            </a:r>
          </a:p>
          <a:p>
            <a:r>
              <a:rPr lang="en-US" dirty="0">
                <a:solidFill>
                  <a:schemeClr val="bg1"/>
                </a:solidFill>
              </a:rPr>
              <a:t>Specificity =76.5%</a:t>
            </a:r>
          </a:p>
        </p:txBody>
      </p:sp>
    </p:spTree>
    <p:extLst>
      <p:ext uri="{BB962C8B-B14F-4D97-AF65-F5344CB8AC3E}">
        <p14:creationId xmlns:p14="http://schemas.microsoft.com/office/powerpoint/2010/main" val="161378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4D18-6456-454C-A528-2558AE3B8BC8}"/>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8CB13EA3-406E-4E8E-A4C7-D3F4B27DD900}"/>
              </a:ext>
            </a:extLst>
          </p:cNvPr>
          <p:cNvSpPr>
            <a:spLocks noGrp="1"/>
          </p:cNvSpPr>
          <p:nvPr>
            <p:ph idx="1"/>
          </p:nvPr>
        </p:nvSpPr>
        <p:spPr/>
        <p:txBody>
          <a:bodyPr/>
          <a:lstStyle/>
          <a:p>
            <a:r>
              <a:rPr lang="en-US" dirty="0">
                <a:solidFill>
                  <a:schemeClr val="bg1"/>
                </a:solidFill>
                <a:latin typeface="Calibri" panose="020F0502020204030204" pitchFamily="34" charset="0"/>
                <a:cs typeface="Calibri" panose="020F0502020204030204" pitchFamily="34" charset="0"/>
              </a:rPr>
              <a:t>Accuracy, Sensitivity</a:t>
            </a:r>
            <a:r>
              <a:rPr lang="en-US" i="0" dirty="0">
                <a:solidFill>
                  <a:schemeClr val="bg1"/>
                </a:solidFill>
                <a:effectLst/>
                <a:latin typeface="Calibri" panose="020F0502020204030204" pitchFamily="34" charset="0"/>
                <a:cs typeface="Calibri" panose="020F0502020204030204" pitchFamily="34" charset="0"/>
              </a:rPr>
              <a:t> and Specificity values of training and test set are close to training set</a:t>
            </a:r>
          </a:p>
          <a:p>
            <a:r>
              <a:rPr lang="en-US" i="0" dirty="0">
                <a:solidFill>
                  <a:schemeClr val="bg1"/>
                </a:solidFill>
                <a:effectLst/>
                <a:latin typeface="Calibri" panose="020F0502020204030204" pitchFamily="34" charset="0"/>
                <a:cs typeface="Calibri" panose="020F0502020204030204" pitchFamily="34" charset="0"/>
              </a:rPr>
              <a:t>Accuracy, Sensitivity and Specificity values of training set are79%,82%,76% Respectively</a:t>
            </a:r>
          </a:p>
          <a:p>
            <a:r>
              <a:rPr lang="en-US" i="0" dirty="0">
                <a:solidFill>
                  <a:schemeClr val="bg1"/>
                </a:solidFill>
                <a:effectLst/>
                <a:latin typeface="Calibri" panose="020F0502020204030204" pitchFamily="34" charset="0"/>
                <a:cs typeface="Calibri" panose="020F0502020204030204" pitchFamily="34" charset="0"/>
              </a:rPr>
              <a:t>Accuracy, sensitivity &amp; Specificity values of test are 78%,81%,76% Respectively</a:t>
            </a:r>
          </a:p>
          <a:p>
            <a:r>
              <a:rPr lang="en-US" dirty="0">
                <a:solidFill>
                  <a:schemeClr val="bg1"/>
                </a:solidFill>
                <a:latin typeface="Calibri" panose="020F0502020204030204" pitchFamily="34" charset="0"/>
                <a:cs typeface="Calibri" panose="020F0502020204030204" pitchFamily="34" charset="0"/>
              </a:rPr>
              <a:t>Conversion rate for Train &amp; Test Dataset Is 82.7% &amp; 80.8% Respectively</a:t>
            </a:r>
          </a:p>
          <a:p>
            <a:r>
              <a:rPr lang="en-US" i="0" dirty="0">
                <a:solidFill>
                  <a:schemeClr val="bg1"/>
                </a:solidFill>
                <a:effectLst/>
                <a:latin typeface="Calibri" panose="020F0502020204030204" pitchFamily="34" charset="0"/>
                <a:cs typeface="Calibri" panose="020F0502020204030204" pitchFamily="34" charset="0"/>
              </a:rPr>
              <a:t>We have done the prediction on the test set using cut off threshold from sensitivity &amp; specificity metrics</a:t>
            </a:r>
          </a:p>
          <a:p>
            <a:endParaRPr lang="en-US" dirty="0">
              <a:solidFill>
                <a:schemeClr val="bg1"/>
              </a:solidFill>
            </a:endParaRPr>
          </a:p>
        </p:txBody>
      </p:sp>
    </p:spTree>
    <p:extLst>
      <p:ext uri="{BB962C8B-B14F-4D97-AF65-F5344CB8AC3E}">
        <p14:creationId xmlns:p14="http://schemas.microsoft.com/office/powerpoint/2010/main" val="136905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EC08-DF81-4257-8DA6-BC06BBF69E6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11F91E-A9CA-4AD2-AEC5-75D8F9D9148F}"/>
              </a:ext>
            </a:extLst>
          </p:cNvPr>
          <p:cNvSpPr>
            <a:spLocks noGrp="1"/>
          </p:cNvSpPr>
          <p:nvPr>
            <p:ph idx="1"/>
          </p:nvPr>
        </p:nvSpPr>
        <p:spPr/>
        <p:txBody>
          <a:bodyPr/>
          <a:lstStyle/>
          <a:p>
            <a:r>
              <a:rPr lang="en-US" dirty="0">
                <a:solidFill>
                  <a:schemeClr val="bg1"/>
                </a:solidFill>
                <a:latin typeface="Calibri" panose="020F0502020204030204" pitchFamily="34" charset="0"/>
                <a:cs typeface="Calibri" panose="020F0502020204030204" pitchFamily="34" charset="0"/>
              </a:rPr>
              <a:t>While we have checked both sensitivity-specificity as well as Precision &amp; recall metrics, we have considered the optimal cut off based on sensitivity &amp; specificity  for calculating  the final prediction</a:t>
            </a:r>
          </a:p>
          <a:p>
            <a:r>
              <a:rPr lang="en-US" dirty="0">
                <a:solidFill>
                  <a:schemeClr val="bg1"/>
                </a:solidFill>
                <a:latin typeface="Calibri" panose="020F0502020204030204" pitchFamily="34" charset="0"/>
                <a:cs typeface="Calibri" panose="020F0502020204030204" pitchFamily="34" charset="0"/>
              </a:rPr>
              <a:t>Accuracy, Sensitivity &amp; specificity values of test set are around 78%,81%,76% which are approximately closer to Values calculated using Trained Data Set</a:t>
            </a:r>
          </a:p>
          <a:p>
            <a:r>
              <a:rPr lang="en-US" dirty="0">
                <a:solidFill>
                  <a:schemeClr val="bg1"/>
                </a:solidFill>
                <a:latin typeface="Calibri" panose="020F0502020204030204" pitchFamily="34" charset="0"/>
                <a:cs typeface="Calibri" panose="020F0502020204030204" pitchFamily="34" charset="0"/>
              </a:rPr>
              <a:t>Lead Score Calculated for the conversion rate final model on Train &amp; Test dataset is 82.7% &amp;80.8% respectively.</a:t>
            </a: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Hence, Overall Model seems to be Good</a:t>
            </a:r>
          </a:p>
          <a:p>
            <a:endParaRPr lang="en-US" dirty="0">
              <a:solidFill>
                <a:schemeClr val="bg1"/>
              </a:solidFill>
              <a:latin typeface="Calibri" panose="020F0502020204030204" pitchFamily="34" charset="0"/>
              <a:cs typeface="Calibri" panose="020F0502020204030204" pitchFamily="34" charset="0"/>
            </a:endParaRPr>
          </a:p>
          <a:p>
            <a:endParaRPr lang="en-US" dirty="0">
              <a:solidFill>
                <a:schemeClr val="bg1"/>
              </a:solidFill>
            </a:endParaRPr>
          </a:p>
        </p:txBody>
      </p:sp>
    </p:spTree>
    <p:extLst>
      <p:ext uri="{BB962C8B-B14F-4D97-AF65-F5344CB8AC3E}">
        <p14:creationId xmlns:p14="http://schemas.microsoft.com/office/powerpoint/2010/main" val="378648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4386-BA5E-4435-8FF0-830D97EAE5F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984004D-AAEC-44C9-983B-FC235D9E14ED}"/>
              </a:ext>
            </a:extLst>
          </p:cNvPr>
          <p:cNvSpPr>
            <a:spLocks noGrp="1"/>
          </p:cNvSpPr>
          <p:nvPr>
            <p:ph idx="1"/>
          </p:nvPr>
        </p:nvSpPr>
        <p:spPr>
          <a:xfrm>
            <a:off x="477078" y="1298713"/>
            <a:ext cx="8796924" cy="4742649"/>
          </a:xfrm>
        </p:spPr>
        <p:txBody>
          <a:bodyPr>
            <a:normAutofit/>
          </a:bodyPr>
          <a:lstStyle/>
          <a:p>
            <a:r>
              <a:rPr lang="en-US" b="0" i="0" dirty="0">
                <a:solidFill>
                  <a:schemeClr val="bg1"/>
                </a:solidFill>
                <a:effectLst/>
                <a:latin typeface="Calibri" panose="020F0502020204030204" pitchFamily="34" charset="0"/>
                <a:cs typeface="Calibri" panose="020F0502020204030204" pitchFamily="34" charset="0"/>
              </a:rPr>
              <a:t>There are a lot of leads generated in the initial stage (top) but only a few of them come out as paying customers from the bottom. In the middle stage, you need to nurture the potential leads well (i.e. educating the leads about the product, constantly communicating etc.) in order to get a higher lead conversion. First, sort out the best prospects from the leads you have generated. 'Total Visits' , 'Total Time Spent on Website' , 'Page Views Per Visit' which contribute most towards the probability of a lead getting converted. Then, You must keep a list of leads handy so that you can inform them about new courses, services, job offers and future higher studies. Monitor each lead carefully so that you can tailor the information you send to them. Carefully provide job offerings, information or courses that suits best according to the interest of the leads. A proper plan to chart the needs of each lead will go a long way to capture the leads as prospects. Focus on converted leads. Hold question-answer sessions with leads to extract the right information you need about them. Make further inquiries and appointments with the leads to determine their intention and mentality to join online courses.</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348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F0B4-5762-43E4-962B-4FA6AF0355BA}"/>
              </a:ext>
            </a:extLst>
          </p:cNvPr>
          <p:cNvSpPr>
            <a:spLocks noGrp="1"/>
          </p:cNvSpPr>
          <p:nvPr>
            <p:ph type="title"/>
          </p:nvPr>
        </p:nvSpPr>
        <p:spPr>
          <a:xfrm>
            <a:off x="677335" y="2700867"/>
            <a:ext cx="8596668" cy="1826581"/>
          </a:xfrm>
        </p:spPr>
        <p:txBody>
          <a:bodyPr/>
          <a:lstStyle/>
          <a:p>
            <a:r>
              <a:rPr lang="en-US" dirty="0"/>
              <a:t>Agenda</a:t>
            </a:r>
          </a:p>
        </p:txBody>
      </p:sp>
      <p:sp>
        <p:nvSpPr>
          <p:cNvPr id="3" name="Text Placeholder 2">
            <a:extLst>
              <a:ext uri="{FF2B5EF4-FFF2-40B4-BE49-F238E27FC236}">
                <a16:creationId xmlns:a16="http://schemas.microsoft.com/office/drawing/2014/main" id="{2A55F0EC-88DC-4537-B9D6-FE0E6F39E357}"/>
              </a:ext>
            </a:extLst>
          </p:cNvPr>
          <p:cNvSpPr>
            <a:spLocks noGrp="1"/>
          </p:cNvSpPr>
          <p:nvPr>
            <p:ph type="body" idx="1"/>
          </p:nvPr>
        </p:nvSpPr>
        <p:spPr>
          <a:xfrm>
            <a:off x="677335" y="4527448"/>
            <a:ext cx="8596668" cy="860400"/>
          </a:xfrm>
        </p:spPr>
        <p:txBody>
          <a:bodyPr>
            <a:normAutofit fontScale="92500" lnSpcReduction="20000"/>
          </a:bodyPr>
          <a:lstStyle/>
          <a:p>
            <a:r>
              <a:rPr lang="en-US" dirty="0"/>
              <a:t>The Purpose is to optimize the lead scoring mechanism based on their fit,demographics,behaviors,buying tendency etc. By implementing explicit &amp; Implicit lead scoring  modelling with lead point system.</a:t>
            </a:r>
          </a:p>
        </p:txBody>
      </p:sp>
    </p:spTree>
    <p:extLst>
      <p:ext uri="{BB962C8B-B14F-4D97-AF65-F5344CB8AC3E}">
        <p14:creationId xmlns:p14="http://schemas.microsoft.com/office/powerpoint/2010/main" val="302021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730940-C48D-45FC-B454-EE3851EB649A}"/>
              </a:ext>
            </a:extLst>
          </p:cNvPr>
          <p:cNvSpPr txBox="1"/>
          <p:nvPr/>
        </p:nvSpPr>
        <p:spPr>
          <a:xfrm>
            <a:off x="159026" y="119270"/>
            <a:ext cx="11290851" cy="5755102"/>
          </a:xfrm>
          <a:prstGeom prst="rect">
            <a:avLst/>
          </a:prstGeom>
          <a:noFill/>
        </p:spPr>
        <p:txBody>
          <a:bodyPr wrap="square">
            <a:spAutoFit/>
          </a:bodyPr>
          <a:lstStyle/>
          <a:p>
            <a:pPr marL="0" marR="0">
              <a:lnSpc>
                <a:spcPct val="107000"/>
              </a:lnSpc>
              <a:spcBef>
                <a:spcPts val="930"/>
              </a:spcBef>
              <a:spcAft>
                <a:spcPts val="0"/>
              </a:spcAft>
            </a:pPr>
            <a:r>
              <a:rPr lang="en-US" sz="2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Problem Statement</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endPar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1200"/>
              </a:spcBef>
              <a:spcAft>
                <a:spcPts val="0"/>
              </a:spcAft>
            </a:pPr>
            <a:endPar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1200"/>
              </a:spcBef>
              <a:spcAft>
                <a:spcPts val="0"/>
              </a:spcAft>
            </a:pP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An education company named X Education sells online courses to industry professionals. On any given day, many professionals who are interested in the courses land on their website and browse for courses.</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446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D49712-8C79-427E-A016-3071292761FE}"/>
              </a:ext>
            </a:extLst>
          </p:cNvPr>
          <p:cNvSpPr txBox="1"/>
          <p:nvPr/>
        </p:nvSpPr>
        <p:spPr>
          <a:xfrm>
            <a:off x="914400" y="1987826"/>
            <a:ext cx="6689035" cy="3323987"/>
          </a:xfrm>
          <a:prstGeom prst="rect">
            <a:avLst/>
          </a:prstGeom>
          <a:noFill/>
        </p:spPr>
        <p:txBody>
          <a:bodyPr wrap="square">
            <a:spAutoFit/>
          </a:bodyPr>
          <a:lstStyle/>
          <a:p>
            <a:pPr marL="0" marR="0">
              <a:spcBef>
                <a:spcPts val="930"/>
              </a:spcBef>
              <a:spcAft>
                <a:spcPts val="0"/>
              </a:spcAft>
            </a:pPr>
            <a:r>
              <a:rPr lang="en-US" sz="2800" b="1" dirty="0">
                <a:solidFill>
                  <a:schemeClr val="bg1"/>
                </a:solidFill>
                <a:effectLst/>
                <a:latin typeface="Calibri" panose="020F0502020204030204" pitchFamily="34" charset="0"/>
                <a:ea typeface="Times New Roman" panose="02020603050405020304" pitchFamily="18" charset="0"/>
              </a:rPr>
              <a:t>Goals of the Case Study</a:t>
            </a:r>
            <a:endParaRPr lang="en-US" sz="2800" b="1" dirty="0">
              <a:solidFill>
                <a:schemeClr val="bg1"/>
              </a:solidFill>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chemeClr val="bg1"/>
                </a:solidFill>
                <a:effectLst/>
                <a:latin typeface="Calibri" panose="020F0502020204030204" pitchFamily="34" charset="0"/>
                <a:ea typeface="Times New Roman" panose="02020603050405020304" pitchFamily="18" charset="0"/>
              </a:rPr>
              <a:t>There are quite a few goals for this case study.</a:t>
            </a:r>
            <a:endParaRPr lang="en-US" sz="2400" dirty="0">
              <a:solidFill>
                <a:schemeClr val="bg1"/>
              </a:solidFill>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chemeClr val="bg1"/>
                </a:solidFill>
                <a:effectLst/>
                <a:latin typeface="Calibri" panose="020F0502020204030204" pitchFamily="34" charset="0"/>
                <a:ea typeface="Times New Roman" panose="02020603050405020304" pitchFamily="18" charset="0"/>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 There are some more problems presented by the company which your model should be able to adjust to if the company's requirement changes in the future so you will need to handle these as well.</a:t>
            </a:r>
            <a:endParaRPr lang="en-US" sz="2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018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36985D6-6472-4440-B581-416E9D7EDFE3}"/>
              </a:ext>
            </a:extLst>
          </p:cNvPr>
          <p:cNvSpPr txBox="1"/>
          <p:nvPr/>
        </p:nvSpPr>
        <p:spPr>
          <a:xfrm>
            <a:off x="1444487" y="569843"/>
            <a:ext cx="7709452" cy="265457"/>
          </a:xfrm>
          <a:prstGeom prst="rect">
            <a:avLst/>
          </a:prstGeom>
          <a:noFill/>
        </p:spPr>
        <p:txBody>
          <a:bodyPr wrap="square">
            <a:spAutoFit/>
          </a:bodyPr>
          <a:lstStyle/>
          <a:p>
            <a:pPr marL="0" marR="0">
              <a:lnSpc>
                <a:spcPct val="107000"/>
              </a:lnSpc>
              <a:spcBef>
                <a:spcPts val="1200"/>
              </a:spcBef>
              <a:spcAft>
                <a:spcPts val="0"/>
              </a:spcAft>
            </a:pP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itle 15">
            <a:extLst>
              <a:ext uri="{FF2B5EF4-FFF2-40B4-BE49-F238E27FC236}">
                <a16:creationId xmlns:a16="http://schemas.microsoft.com/office/drawing/2014/main" id="{D14BFFB4-8E90-422F-976D-90333C1F3E8B}"/>
              </a:ext>
            </a:extLst>
          </p:cNvPr>
          <p:cNvSpPr>
            <a:spLocks noGrp="1"/>
          </p:cNvSpPr>
          <p:nvPr>
            <p:ph type="title"/>
          </p:nvPr>
        </p:nvSpPr>
        <p:spPr/>
        <p:txBody>
          <a:bodyPr/>
          <a:lstStyle/>
          <a:p>
            <a:r>
              <a:rPr lang="en-US" dirty="0"/>
              <a:t>Approach</a:t>
            </a:r>
          </a:p>
        </p:txBody>
      </p:sp>
      <p:sp>
        <p:nvSpPr>
          <p:cNvPr id="17" name="Content Placeholder 16">
            <a:extLst>
              <a:ext uri="{FF2B5EF4-FFF2-40B4-BE49-F238E27FC236}">
                <a16:creationId xmlns:a16="http://schemas.microsoft.com/office/drawing/2014/main" id="{FD9BE40C-B166-47D9-8DC0-CE01315B5C10}"/>
              </a:ext>
            </a:extLst>
          </p:cNvPr>
          <p:cNvSpPr>
            <a:spLocks noGrp="1"/>
          </p:cNvSpPr>
          <p:nvPr>
            <p:ph idx="1"/>
          </p:nvPr>
        </p:nvSpPr>
        <p:spPr/>
        <p:txBody>
          <a:bodyPr>
            <a:normAutofit lnSpcReduction="10000"/>
          </a:bodyPr>
          <a:lstStyle/>
          <a:p>
            <a:r>
              <a:rPr lang="en-US" dirty="0">
                <a:solidFill>
                  <a:schemeClr val="bg1"/>
                </a:solidFill>
              </a:rPr>
              <a:t>Source the data For analysis</a:t>
            </a:r>
          </a:p>
          <a:p>
            <a:r>
              <a:rPr lang="en-US" dirty="0">
                <a:solidFill>
                  <a:schemeClr val="bg1"/>
                </a:solidFill>
              </a:rPr>
              <a:t>Reading &amp; Understanding the data</a:t>
            </a:r>
          </a:p>
          <a:p>
            <a:r>
              <a:rPr lang="en-US" dirty="0">
                <a:solidFill>
                  <a:schemeClr val="bg1"/>
                </a:solidFill>
              </a:rPr>
              <a:t>Data Cleaning</a:t>
            </a:r>
          </a:p>
          <a:p>
            <a:r>
              <a:rPr lang="en-US" dirty="0">
                <a:solidFill>
                  <a:schemeClr val="bg1"/>
                </a:solidFill>
              </a:rPr>
              <a:t>EDA</a:t>
            </a:r>
          </a:p>
          <a:p>
            <a:r>
              <a:rPr lang="en-US" dirty="0">
                <a:solidFill>
                  <a:schemeClr val="bg1"/>
                </a:solidFill>
              </a:rPr>
              <a:t>Feature scaling</a:t>
            </a:r>
          </a:p>
          <a:p>
            <a:r>
              <a:rPr lang="en-US" dirty="0">
                <a:solidFill>
                  <a:schemeClr val="bg1"/>
                </a:solidFill>
              </a:rPr>
              <a:t>Splitting the data into test &amp; train  dataset</a:t>
            </a:r>
          </a:p>
          <a:p>
            <a:r>
              <a:rPr lang="en-US" dirty="0">
                <a:solidFill>
                  <a:schemeClr val="bg1"/>
                </a:solidFill>
              </a:rPr>
              <a:t>Prepare the data for modelling</a:t>
            </a:r>
          </a:p>
          <a:p>
            <a:r>
              <a:rPr lang="en-US" dirty="0">
                <a:solidFill>
                  <a:schemeClr val="bg1"/>
                </a:solidFill>
              </a:rPr>
              <a:t>Model building</a:t>
            </a:r>
          </a:p>
          <a:p>
            <a:r>
              <a:rPr lang="en-US" dirty="0">
                <a:solidFill>
                  <a:schemeClr val="bg1"/>
                </a:solidFill>
              </a:rPr>
              <a:t>Model evaluation-specificity &amp; sensitivity or precision recall</a:t>
            </a:r>
          </a:p>
          <a:p>
            <a:r>
              <a:rPr lang="en-US" dirty="0">
                <a:solidFill>
                  <a:schemeClr val="bg1"/>
                </a:solidFill>
              </a:rPr>
              <a:t>Making predictions on the test set</a:t>
            </a:r>
          </a:p>
        </p:txBody>
      </p:sp>
    </p:spTree>
    <p:extLst>
      <p:ext uri="{BB962C8B-B14F-4D97-AF65-F5344CB8AC3E}">
        <p14:creationId xmlns:p14="http://schemas.microsoft.com/office/powerpoint/2010/main" val="342592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1D8A-B4FD-4F5A-B168-B772DC809309}"/>
              </a:ext>
            </a:extLst>
          </p:cNvPr>
          <p:cNvSpPr>
            <a:spLocks noGrp="1"/>
          </p:cNvSpPr>
          <p:nvPr>
            <p:ph type="title"/>
          </p:nvPr>
        </p:nvSpPr>
        <p:spPr/>
        <p:txBody>
          <a:bodyPr/>
          <a:lstStyle/>
          <a:p>
            <a:r>
              <a:rPr lang="en-US" dirty="0"/>
              <a:t>Data Sourcing, Cleaning &amp; Preparation</a:t>
            </a:r>
          </a:p>
        </p:txBody>
      </p:sp>
      <p:sp>
        <p:nvSpPr>
          <p:cNvPr id="3" name="Content Placeholder 2">
            <a:extLst>
              <a:ext uri="{FF2B5EF4-FFF2-40B4-BE49-F238E27FC236}">
                <a16:creationId xmlns:a16="http://schemas.microsoft.com/office/drawing/2014/main" id="{4E62FCD9-1BD9-4DCD-BB09-A5C998B082C8}"/>
              </a:ext>
            </a:extLst>
          </p:cNvPr>
          <p:cNvSpPr>
            <a:spLocks noGrp="1"/>
          </p:cNvSpPr>
          <p:nvPr>
            <p:ph idx="1"/>
          </p:nvPr>
        </p:nvSpPr>
        <p:spPr/>
        <p:txBody>
          <a:bodyPr/>
          <a:lstStyle/>
          <a:p>
            <a:r>
              <a:rPr lang="en-US" dirty="0">
                <a:solidFill>
                  <a:schemeClr val="bg1"/>
                </a:solidFill>
              </a:rPr>
              <a:t>Read the data from CSV File</a:t>
            </a:r>
          </a:p>
          <a:p>
            <a:r>
              <a:rPr lang="en-US" dirty="0">
                <a:solidFill>
                  <a:schemeClr val="bg1"/>
                </a:solidFill>
              </a:rPr>
              <a:t>Outlier treatment</a:t>
            </a:r>
          </a:p>
          <a:p>
            <a:r>
              <a:rPr lang="en-US" dirty="0">
                <a:solidFill>
                  <a:schemeClr val="bg1"/>
                </a:solidFill>
              </a:rPr>
              <a:t>Data cleaning –Handling Null Values &amp; removing higher Null values data</a:t>
            </a:r>
          </a:p>
          <a:p>
            <a:r>
              <a:rPr lang="en-US" dirty="0">
                <a:solidFill>
                  <a:schemeClr val="bg1"/>
                </a:solidFill>
              </a:rPr>
              <a:t>Removing Redundant  columns in the data</a:t>
            </a:r>
          </a:p>
          <a:p>
            <a:r>
              <a:rPr lang="en-US" dirty="0">
                <a:solidFill>
                  <a:schemeClr val="bg1"/>
                </a:solidFill>
              </a:rPr>
              <a:t>Imputing Null Values</a:t>
            </a:r>
          </a:p>
          <a:p>
            <a:r>
              <a:rPr lang="en-US" dirty="0">
                <a:solidFill>
                  <a:schemeClr val="bg1"/>
                </a:solidFill>
              </a:rPr>
              <a:t>Exploratory data analysis-approx. Conversion Rate is 38%</a:t>
            </a:r>
          </a:p>
          <a:p>
            <a:r>
              <a:rPr lang="en-US" dirty="0">
                <a:solidFill>
                  <a:schemeClr val="bg1"/>
                </a:solidFill>
              </a:rPr>
              <a:t>Feature standardization</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94765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B081-F33C-4D8A-B1E4-61B3ACE3D674}"/>
              </a:ext>
            </a:extLst>
          </p:cNvPr>
          <p:cNvSpPr>
            <a:spLocks noGrp="1"/>
          </p:cNvSpPr>
          <p:nvPr>
            <p:ph type="title"/>
          </p:nvPr>
        </p:nvSpPr>
        <p:spPr/>
        <p:txBody>
          <a:bodyPr>
            <a:normAutofit/>
          </a:bodyPr>
          <a:lstStyle/>
          <a:p>
            <a:r>
              <a:rPr lang="en-US" dirty="0"/>
              <a:t>Outliers:</a:t>
            </a:r>
            <a:br>
              <a:rPr lang="en-US" dirty="0"/>
            </a:br>
            <a:r>
              <a:rPr lang="en-US" sz="2000" dirty="0">
                <a:solidFill>
                  <a:schemeClr val="bg1"/>
                </a:solidFill>
                <a:latin typeface="Calibri" panose="020F0502020204030204" pitchFamily="34" charset="0"/>
                <a:cs typeface="Calibri" panose="020F0502020204030204" pitchFamily="34" charset="0"/>
              </a:rPr>
              <a:t>Total Visits, Total Time Spent on Website, Page Views Per Visit have outliers</a:t>
            </a:r>
          </a:p>
        </p:txBody>
      </p:sp>
      <p:pic>
        <p:nvPicPr>
          <p:cNvPr id="5" name="Content Placeholder 4">
            <a:extLst>
              <a:ext uri="{FF2B5EF4-FFF2-40B4-BE49-F238E27FC236}">
                <a16:creationId xmlns:a16="http://schemas.microsoft.com/office/drawing/2014/main" id="{016D64EE-D5B8-40D6-8B71-858A2F25503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7863" y="2093843"/>
            <a:ext cx="8596312" cy="3856383"/>
          </a:xfrm>
        </p:spPr>
      </p:pic>
    </p:spTree>
    <p:extLst>
      <p:ext uri="{BB962C8B-B14F-4D97-AF65-F5344CB8AC3E}">
        <p14:creationId xmlns:p14="http://schemas.microsoft.com/office/powerpoint/2010/main" val="399532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AF0F-B811-480B-847B-0C3D95BD16F0}"/>
              </a:ext>
            </a:extLst>
          </p:cNvPr>
          <p:cNvSpPr>
            <a:spLocks noGrp="1"/>
          </p:cNvSpPr>
          <p:nvPr>
            <p:ph type="title"/>
          </p:nvPr>
        </p:nvSpPr>
        <p:spPr/>
        <p:txBody>
          <a:bodyPr/>
          <a:lstStyle/>
          <a:p>
            <a:r>
              <a:rPr lang="en-US" dirty="0"/>
              <a:t>Data Analysis</a:t>
            </a:r>
          </a:p>
        </p:txBody>
      </p:sp>
      <p:pic>
        <p:nvPicPr>
          <p:cNvPr id="5" name="Content Placeholder 4">
            <a:extLst>
              <a:ext uri="{FF2B5EF4-FFF2-40B4-BE49-F238E27FC236}">
                <a16:creationId xmlns:a16="http://schemas.microsoft.com/office/drawing/2014/main" id="{E22BC55D-177A-4DA2-9741-3A5168A758F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70991" y="1749288"/>
            <a:ext cx="7036905" cy="4651512"/>
          </a:xfrm>
        </p:spPr>
      </p:pic>
    </p:spTree>
    <p:extLst>
      <p:ext uri="{BB962C8B-B14F-4D97-AF65-F5344CB8AC3E}">
        <p14:creationId xmlns:p14="http://schemas.microsoft.com/office/powerpoint/2010/main" val="4085561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6F21-7DB4-4936-8C62-139488F1174F}"/>
              </a:ext>
            </a:extLst>
          </p:cNvPr>
          <p:cNvSpPr>
            <a:spLocks noGrp="1"/>
          </p:cNvSpPr>
          <p:nvPr>
            <p:ph type="title"/>
          </p:nvPr>
        </p:nvSpPr>
        <p:spPr/>
        <p:txBody>
          <a:bodyPr/>
          <a:lstStyle/>
          <a:p>
            <a:r>
              <a:rPr lang="en-US" dirty="0"/>
              <a:t>Data Preparation </a:t>
            </a:r>
          </a:p>
        </p:txBody>
      </p:sp>
      <p:sp>
        <p:nvSpPr>
          <p:cNvPr id="3" name="Content Placeholder 2">
            <a:extLst>
              <a:ext uri="{FF2B5EF4-FFF2-40B4-BE49-F238E27FC236}">
                <a16:creationId xmlns:a16="http://schemas.microsoft.com/office/drawing/2014/main" id="{413A4C48-C7CF-4895-98F3-4FFC7C7E1AD5}"/>
              </a:ext>
            </a:extLst>
          </p:cNvPr>
          <p:cNvSpPr>
            <a:spLocks noGrp="1"/>
          </p:cNvSpPr>
          <p:nvPr>
            <p:ph idx="1"/>
          </p:nvPr>
        </p:nvSpPr>
        <p:spPr>
          <a:xfrm>
            <a:off x="677334" y="2160590"/>
            <a:ext cx="8596668" cy="1152454"/>
          </a:xfrm>
        </p:spPr>
        <p:txBody>
          <a:bodyPr/>
          <a:lstStyle/>
          <a:p>
            <a:r>
              <a:rPr lang="en-US" dirty="0">
                <a:solidFill>
                  <a:schemeClr val="bg1"/>
                </a:solidFill>
                <a:latin typeface="Calibri" panose="020F0502020204030204" pitchFamily="34" charset="0"/>
                <a:cs typeface="Calibri" panose="020F0502020204030204" pitchFamily="34" charset="0"/>
              </a:rPr>
              <a:t>Converted Binary variables into 0 &amp; 1</a:t>
            </a:r>
          </a:p>
          <a:p>
            <a:r>
              <a:rPr lang="en-US" dirty="0">
                <a:solidFill>
                  <a:schemeClr val="bg1"/>
                </a:solidFill>
                <a:latin typeface="Calibri" panose="020F0502020204030204" pitchFamily="34" charset="0"/>
                <a:cs typeface="Calibri" panose="020F0502020204030204" pitchFamily="34" charset="0"/>
              </a:rPr>
              <a:t>Created dummy variables for categorical variables</a:t>
            </a:r>
          </a:p>
          <a:p>
            <a:endParaRPr lang="en-US" dirty="0">
              <a:solidFill>
                <a:schemeClr val="bg1"/>
              </a:solidFill>
            </a:endParaRPr>
          </a:p>
        </p:txBody>
      </p:sp>
    </p:spTree>
    <p:extLst>
      <p:ext uri="{BB962C8B-B14F-4D97-AF65-F5344CB8AC3E}">
        <p14:creationId xmlns:p14="http://schemas.microsoft.com/office/powerpoint/2010/main" val="19174520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326</TotalTime>
  <Words>1126</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Lead Scoring Case Study</vt:lpstr>
      <vt:lpstr>Agenda</vt:lpstr>
      <vt:lpstr>PowerPoint Presentation</vt:lpstr>
      <vt:lpstr>PowerPoint Presentation</vt:lpstr>
      <vt:lpstr>Approach</vt:lpstr>
      <vt:lpstr>Data Sourcing, Cleaning &amp; Preparation</vt:lpstr>
      <vt:lpstr>Outliers: Total Visits, Total Time Spent on Website, Page Views Per Visit have outliers</vt:lpstr>
      <vt:lpstr>Data Analysis</vt:lpstr>
      <vt:lpstr>Data Preparation </vt:lpstr>
      <vt:lpstr>Feature Scaling &amp; Splitting Train &amp; Test Sets</vt:lpstr>
      <vt:lpstr>Model building</vt:lpstr>
      <vt:lpstr>Variables Impacting the conversion rate</vt:lpstr>
      <vt:lpstr>Model Evaluation-Sensitivity &amp; Specificity on Train Data Set</vt:lpstr>
      <vt:lpstr>Model Evaluation Precision &amp; Recall on Train dataset</vt:lpstr>
      <vt:lpstr>Model Evaluation- Sensitivity &amp; Specificity on Test Dataset</vt:lpstr>
      <vt:lpstr>Result</vt:lpstr>
      <vt:lpstr>Conclusion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DELL</dc:creator>
  <cp:lastModifiedBy>Bipin Jha</cp:lastModifiedBy>
  <cp:revision>14</cp:revision>
  <dcterms:created xsi:type="dcterms:W3CDTF">2021-05-17T19:07:06Z</dcterms:created>
  <dcterms:modified xsi:type="dcterms:W3CDTF">2024-02-25T16:12:39Z</dcterms:modified>
</cp:coreProperties>
</file>