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60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263" r:id="rId21"/>
    <p:sldId id="329" r:id="rId22"/>
    <p:sldId id="422" r:id="rId23"/>
    <p:sldId id="423" r:id="rId24"/>
    <p:sldId id="424" r:id="rId25"/>
    <p:sldId id="425" r:id="rId26"/>
    <p:sldId id="426" r:id="rId2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9F5F-6C98-AE45-8051-8D509E225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DA8D-6FC8-8147-BDA9-C4952A3C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542F-65F4-4C43-B049-9B97B75B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C129-347E-F84B-BB72-126E4AEB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DCEE-BB61-8945-9F4E-5A19710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929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1A7E-4E31-FD46-BAA6-32FE39F0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B753-C760-9543-93B9-91F5CFE0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820E-7ECC-354E-91D6-0FB41CD4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2BD4-76D6-3F46-9419-B1B6767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C965-2D4D-B542-A674-151C75A3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2661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FED0B-C15B-E142-9CC5-C1A226EC3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B63AF-33F2-BF4A-9A11-1650D1A7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E6B6-A63F-9140-BDE8-75E3F82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DA9B-AABA-5F44-B81E-439327B7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BBC7-B5C0-7845-AC3D-B5C4C8D7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744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6B4-3900-2C46-8C12-69A47E3B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004D-1E39-5544-A88A-2C1AD6C1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6CFC-547B-124E-A443-4337C81F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C0A7-D5F2-1741-8A4B-185734FF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FE56-F418-2E45-BA99-44CDE0CA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7893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5A44-A140-C14A-9782-5131DF93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0843-443B-4241-8E82-2743E2A4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56B-C75F-8545-9992-160A2C3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C0A8-4595-D84B-8E1B-03B8630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BAC1-B29D-3F4E-B829-5588397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81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B189-BB94-A14C-B0BE-416465D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C4D8-51E4-574E-98A5-D395B97B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982E-9518-7742-BA7B-4198F4FD8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3F6B-ED24-A141-A971-D3DEBC8D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222BC-0E26-C849-B83D-2E52F252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3FAAF-7D20-184D-9727-F2A6018C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7896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292C-441A-C442-8BC7-CB8F9909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6D82-F515-FF4B-ABCE-93AFDAB9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E385F-4FF0-1B42-A686-FC5A761D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7A13F-5532-1347-8ABC-1D311BF4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30A13-6ACF-C04C-B29E-B21E4AD2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029B2-062C-7A44-8F10-829CAA4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9D16B-27CC-C646-92A4-8A56FABC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2CF75-807C-1E4D-99C6-0FBE126B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506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B0BC-C690-F14D-AFC2-1382D3A4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7D7CB-559E-5246-A3F9-D4CE03A6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07633-502E-1A4B-9054-DC06FED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CA7D5-038A-2949-9404-10EE3189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069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C2C7A-96D2-604D-B564-AB212E7B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FD290-1909-234D-B10F-80DDE87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118DD-BBB7-F245-B147-15A65B53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285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474A-3892-6E4C-8764-555CEE4D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3F96-3C7D-5842-9496-7549D9A4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12E97-8ABE-9442-B94A-4A08F8BD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399D-EC43-FC43-953E-5440E18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17F3-2F96-004A-ABE9-B691520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45A59-CBEE-E14F-A6EF-CACFC45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4489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EB76-E12E-B444-83E3-2CECAD44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CF7B3-8B95-2345-841D-E9A7DF8D6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D68FC-2E50-D744-9DB0-487A4E3AB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7F157-D4A3-0B48-A11C-75ABCA47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A1E4-2EAC-CE42-A84E-E27E4554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2C6EE-CD3D-CA43-A344-7A05AA0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92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8E627-5165-E94E-88C5-B4DC29DE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3952-3EC8-2047-9768-53E1925F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3E70-6F42-E749-980A-87FE5BCA0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3E14-7A58-F648-969D-BC311278D827}" type="datetimeFigureOut">
              <a:rPr lang="en-NP" smtClean="0"/>
              <a:t>16/04/2023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C876-A339-7C4D-A2D0-01F9F989E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0CB5-3801-884F-AC11-FED819CE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C38D-1617-F141-9BB6-98D107E2B0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6459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F61-7AC5-3040-8264-A0306702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Distributed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C5B7-71CD-6747-83BF-652207D2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42" y="3509963"/>
            <a:ext cx="2394857" cy="1655762"/>
          </a:xfrm>
        </p:spPr>
        <p:txBody>
          <a:bodyPr/>
          <a:lstStyle/>
          <a:p>
            <a:pPr algn="r"/>
            <a:r>
              <a:rPr lang="en-NP" dirty="0"/>
              <a:t>CACS352</a:t>
            </a:r>
          </a:p>
          <a:p>
            <a:pPr algn="r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7987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Likewise, if an entity offers more than one access point, it is not clear which address to use as a reference. </a:t>
            </a:r>
          </a:p>
          <a:p>
            <a:r>
              <a:rPr lang="en-US" dirty="0"/>
              <a:t>For instance, many organizations distribute their Web service across several servers. </a:t>
            </a:r>
          </a:p>
          <a:p>
            <a:r>
              <a:rPr lang="en-US" dirty="0"/>
              <a:t>If we would use the addresses of those servers as a reference for the Web service, it is not obvious which address should be chosen as the best one. </a:t>
            </a:r>
          </a:p>
          <a:p>
            <a:r>
              <a:rPr lang="en-US" dirty="0"/>
              <a:t>Again, a much better solution is to have a single name for the Web service independent from the addresses of the different Web servers.</a:t>
            </a:r>
          </a:p>
          <a:p>
            <a:r>
              <a:rPr lang="en-US" dirty="0"/>
              <a:t>These examples illustrate that a name for an entity that is independent from its addresses is often much easier and more flexible to use. </a:t>
            </a:r>
          </a:p>
          <a:p>
            <a:r>
              <a:rPr lang="en-US" dirty="0"/>
              <a:t>Such a name is called location independent.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addresses, there are other types of names that deserve special treatment, such as names that are used to uniquely identify an entity. </a:t>
            </a:r>
          </a:p>
          <a:p>
            <a:r>
              <a:rPr lang="en-US" dirty="0"/>
              <a:t>A true identifier is a name that has the following properties (</a:t>
            </a:r>
            <a:r>
              <a:rPr lang="en-US" dirty="0" err="1"/>
              <a:t>Wieringa</a:t>
            </a:r>
            <a:r>
              <a:rPr lang="en-US" dirty="0"/>
              <a:t> and de </a:t>
            </a:r>
            <a:r>
              <a:rPr lang="en-US" dirty="0" err="1"/>
              <a:t>Jonge</a:t>
            </a:r>
            <a:r>
              <a:rPr lang="en-US" dirty="0"/>
              <a:t>, </a:t>
            </a:r>
            <a:r>
              <a:rPr lang="en-US" i="1" dirty="0"/>
              <a:t>1995):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identifier refers to at most one entity.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entity is referred to by at most one identifier.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identifier always refers to the same entity (i.e., it is never reused).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using identifiers, it becomes much easier to unambiguously refer to an entity. </a:t>
            </a:r>
          </a:p>
          <a:p>
            <a:r>
              <a:rPr lang="en-US" dirty="0"/>
              <a:t>For example, assume two processes each refer to an entity by means of an identifier.</a:t>
            </a:r>
          </a:p>
          <a:p>
            <a:r>
              <a:rPr lang="en-US" dirty="0"/>
              <a:t>To check if the processes are referring to the same entity, it is sufficient to test if the two identifiers are equal. </a:t>
            </a:r>
          </a:p>
          <a:p>
            <a:r>
              <a:rPr lang="en-US" dirty="0"/>
              <a:t>Such a test would not be sufficient if the two processes were using regular, nonunique, nonidentifying names. </a:t>
            </a:r>
          </a:p>
          <a:p>
            <a:r>
              <a:rPr lang="en-US" dirty="0"/>
              <a:t>For example, the name "John Smith" cannot be taken as a unique reference to just a single person.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0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Likewise, if an address can be reassigned to a different entity, we cannot use an address as an identifier. </a:t>
            </a:r>
          </a:p>
          <a:p>
            <a:r>
              <a:rPr lang="en-US" dirty="0"/>
              <a:t>Consider the use of telephone numbers, which are reasonably stable in the sense that a telephone number for some time refers to the same person or organization. </a:t>
            </a:r>
          </a:p>
          <a:p>
            <a:r>
              <a:rPr lang="en-US" dirty="0"/>
              <a:t>However, using a telephone number as an identifier will not work, as it can be reassigned in the course of time. </a:t>
            </a:r>
          </a:p>
          <a:p>
            <a:r>
              <a:rPr lang="en-US" dirty="0"/>
              <a:t>Consequently, Bob's new bakery may be receiving phone calls for Alice's old antique store for a long time. </a:t>
            </a:r>
          </a:p>
          <a:p>
            <a:r>
              <a:rPr lang="en-US" dirty="0"/>
              <a:t>In this case, it would have been better to use a true identifier for Alice instead of her phone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0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Addresses and identifiers are two important types of names that are each used for very different purposes. </a:t>
            </a:r>
          </a:p>
          <a:p>
            <a:r>
              <a:rPr lang="en-US" dirty="0"/>
              <a:t>In many computer systems, addresses and identifiers are represented in machine-readable form only, that is, in the form of bit strings. </a:t>
            </a:r>
          </a:p>
          <a:p>
            <a:pPr lvl="1"/>
            <a:r>
              <a:rPr lang="en-US" dirty="0"/>
              <a:t>For example, an Ethernet address is essentially a random string of 48 bits.</a:t>
            </a:r>
          </a:p>
          <a:p>
            <a:pPr lvl="1"/>
            <a:r>
              <a:rPr lang="en-US" dirty="0"/>
              <a:t>Likewise, memory addresses are typically represented as 32-bit or 64-bit strings. </a:t>
            </a:r>
          </a:p>
          <a:p>
            <a:r>
              <a:rPr lang="en-US" dirty="0"/>
              <a:t>Another important type of name is that which is tailored to be used by humans, also referred to as human-friendly names. </a:t>
            </a:r>
          </a:p>
          <a:p>
            <a:r>
              <a:rPr lang="en-US" dirty="0"/>
              <a:t>In contrast to addresses and identifiers, a human-friendly name is generally represented as a character string. </a:t>
            </a:r>
          </a:p>
          <a:p>
            <a:pPr lvl="1"/>
            <a:r>
              <a:rPr lang="en-US" dirty="0"/>
              <a:t>For example, files in UNIX systems have character-string names that can be as long as 255 characters, and which are defined entirely by the user. </a:t>
            </a:r>
          </a:p>
          <a:p>
            <a:pPr lvl="1"/>
            <a:r>
              <a:rPr lang="en-US" dirty="0"/>
              <a:t>Similarly, DNS names are represented as relatively simple case-insensitive character strings.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names, identifiers, and addresses brings us to the central theme of this chapter: how do we resolve names and identifiers to addresses? </a:t>
            </a:r>
          </a:p>
          <a:p>
            <a:r>
              <a:rPr lang="en-US" dirty="0"/>
              <a:t>Naming System maintains a name-to-address binding to resolve name(or identifier) to address.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Flat Naming: Resolves identifiers to addresses</a:t>
            </a:r>
          </a:p>
          <a:p>
            <a:pPr lvl="1"/>
            <a:r>
              <a:rPr lang="en-US" dirty="0"/>
              <a:t>Structured Naming: Resolves structured human friendly names to addresses</a:t>
            </a:r>
          </a:p>
          <a:p>
            <a:pPr lvl="1"/>
            <a:r>
              <a:rPr lang="en-US" dirty="0"/>
              <a:t>Attribute-based Naming: Resolves descriptive names to addresses</a:t>
            </a:r>
          </a:p>
        </p:txBody>
      </p:sp>
    </p:spTree>
    <p:extLst>
      <p:ext uri="{BB962C8B-B14F-4D97-AF65-F5344CB8AC3E}">
        <p14:creationId xmlns:p14="http://schemas.microsoft.com/office/powerpoint/2010/main" val="13983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Desirable features of a good naming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Location transparency</a:t>
            </a:r>
          </a:p>
          <a:p>
            <a:r>
              <a:rPr lang="en-US" dirty="0"/>
              <a:t>Location independency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Uniform Naming Convention</a:t>
            </a:r>
          </a:p>
          <a:p>
            <a:r>
              <a:rPr lang="en-US" dirty="0"/>
              <a:t>Multiple user defined names for the same object</a:t>
            </a:r>
          </a:p>
          <a:p>
            <a:r>
              <a:rPr lang="en-US" dirty="0"/>
              <a:t>Group naming</a:t>
            </a:r>
          </a:p>
          <a:p>
            <a:r>
              <a:rPr lang="en-US" dirty="0"/>
              <a:t>Meaning names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Replication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109424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Names</a:t>
            </a:r>
          </a:p>
          <a:p>
            <a:pPr lvl="1"/>
            <a:r>
              <a:rPr lang="en-US" dirty="0"/>
              <a:t>Random bits of string no structure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MAC address, SSN</a:t>
            </a:r>
          </a:p>
          <a:p>
            <a:pPr lvl="1"/>
            <a:r>
              <a:rPr lang="en-US" dirty="0"/>
              <a:t>Problem – given a flat name, how can we find/locate its associated access point and its address?</a:t>
            </a:r>
          </a:p>
          <a:p>
            <a:r>
              <a:rPr lang="en-US" dirty="0"/>
              <a:t>Structured Names</a:t>
            </a:r>
          </a:p>
          <a:p>
            <a:r>
              <a:rPr lang="en-US" dirty="0"/>
              <a:t>Attribute based Names</a:t>
            </a:r>
          </a:p>
        </p:txBody>
      </p:sp>
    </p:spTree>
    <p:extLst>
      <p:ext uri="{BB962C8B-B14F-4D97-AF65-F5344CB8AC3E}">
        <p14:creationId xmlns:p14="http://schemas.microsoft.com/office/powerpoint/2010/main" val="354164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1. Structured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</a:p>
          <a:p>
            <a:r>
              <a:rPr lang="en-US" dirty="0"/>
              <a:t>Name Spaces</a:t>
            </a:r>
          </a:p>
          <a:p>
            <a:r>
              <a:rPr lang="en-US" dirty="0"/>
              <a:t>Name Resolution</a:t>
            </a:r>
          </a:p>
          <a:p>
            <a:pPr lvl="1"/>
            <a:r>
              <a:rPr lang="en-US" dirty="0"/>
              <a:t>Closure mechanism</a:t>
            </a:r>
          </a:p>
          <a:p>
            <a:pPr lvl="1"/>
            <a:r>
              <a:rPr lang="en-US" dirty="0"/>
              <a:t>Linking and mounting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Anil Shrestha, Bikash, </a:t>
            </a:r>
            <a:r>
              <a:rPr lang="en-US" dirty="0" err="1"/>
              <a:t>Neshesh</a:t>
            </a:r>
            <a:r>
              <a:rPr lang="en-US" dirty="0"/>
              <a:t>, Aayush </a:t>
            </a:r>
            <a:r>
              <a:rPr lang="en-US" dirty="0" err="1"/>
              <a:t>Manandhar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2. Structured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a name space</a:t>
            </a:r>
          </a:p>
          <a:p>
            <a:pPr lvl="1"/>
            <a:r>
              <a:rPr lang="en-US" dirty="0"/>
              <a:t>Name space distribution</a:t>
            </a:r>
          </a:p>
          <a:p>
            <a:r>
              <a:rPr lang="en-US" dirty="0"/>
              <a:t>Implementation of name resolution</a:t>
            </a:r>
          </a:p>
          <a:p>
            <a:endParaRPr lang="en-US" dirty="0"/>
          </a:p>
          <a:p>
            <a:r>
              <a:rPr lang="en-US" dirty="0" err="1"/>
              <a:t>Kritesha</a:t>
            </a:r>
            <a:r>
              <a:rPr lang="en-US" dirty="0"/>
              <a:t>, </a:t>
            </a:r>
            <a:r>
              <a:rPr lang="en-US" dirty="0" err="1"/>
              <a:t>Resha</a:t>
            </a:r>
            <a:r>
              <a:rPr lang="en-US" dirty="0"/>
              <a:t>, Sujata, </a:t>
            </a:r>
            <a:r>
              <a:rPr lang="en-US" dirty="0" err="1"/>
              <a:t>Saurab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Unit 5: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Name identifiers and Addresses</a:t>
            </a:r>
          </a:p>
          <a:p>
            <a:r>
              <a:rPr lang="en-NP" dirty="0"/>
              <a:t>Structured naming</a:t>
            </a:r>
          </a:p>
          <a:p>
            <a:r>
              <a:rPr lang="en-NP" dirty="0"/>
              <a:t>Attribute base naming</a:t>
            </a:r>
          </a:p>
          <a:p>
            <a:r>
              <a:rPr lang="en-NP" dirty="0"/>
              <a:t>Case Study: The Global name service</a:t>
            </a:r>
          </a:p>
        </p:txBody>
      </p:sp>
    </p:spTree>
    <p:extLst>
      <p:ext uri="{BB962C8B-B14F-4D97-AF65-F5344CB8AC3E}">
        <p14:creationId xmlns:p14="http://schemas.microsoft.com/office/powerpoint/2010/main" val="82297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3. Structured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DNS in the Internet</a:t>
            </a:r>
          </a:p>
          <a:p>
            <a:r>
              <a:rPr lang="en-US" dirty="0"/>
              <a:t>DNS Query Types</a:t>
            </a:r>
          </a:p>
          <a:p>
            <a:r>
              <a:rPr lang="en-US" dirty="0"/>
              <a:t>DNS Messages</a:t>
            </a:r>
          </a:p>
          <a:p>
            <a:r>
              <a:rPr lang="en-US" dirty="0"/>
              <a:t>Types of Records in DNS</a:t>
            </a:r>
          </a:p>
          <a:p>
            <a:endParaRPr lang="en-US" dirty="0"/>
          </a:p>
          <a:p>
            <a:r>
              <a:rPr lang="en-US" dirty="0" err="1"/>
              <a:t>Aanchal</a:t>
            </a:r>
            <a:r>
              <a:rPr lang="en-US" dirty="0"/>
              <a:t>, </a:t>
            </a:r>
            <a:r>
              <a:rPr lang="en-US" dirty="0" err="1"/>
              <a:t>Asmita</a:t>
            </a:r>
            <a:r>
              <a:rPr lang="en-US" dirty="0"/>
              <a:t>, Sangita, Bishan</a:t>
            </a:r>
          </a:p>
        </p:txBody>
      </p:sp>
    </p:spTree>
    <p:extLst>
      <p:ext uri="{BB962C8B-B14F-4D97-AF65-F5344CB8AC3E}">
        <p14:creationId xmlns:p14="http://schemas.microsoft.com/office/powerpoint/2010/main" val="60480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4. Attribute-based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</a:p>
          <a:p>
            <a:r>
              <a:rPr lang="en-US" dirty="0"/>
              <a:t>Directory Services</a:t>
            </a:r>
          </a:p>
          <a:p>
            <a:r>
              <a:rPr lang="en-US" dirty="0"/>
              <a:t>Hierarchical Implementation: LDAP</a:t>
            </a:r>
          </a:p>
          <a:p>
            <a:endParaRPr lang="en-US" dirty="0"/>
          </a:p>
          <a:p>
            <a:r>
              <a:rPr lang="en-US" dirty="0" err="1"/>
              <a:t>Rubisha</a:t>
            </a:r>
            <a:r>
              <a:rPr lang="en-US" dirty="0"/>
              <a:t>, </a:t>
            </a:r>
            <a:r>
              <a:rPr lang="en-US" dirty="0" err="1"/>
              <a:t>Praisha</a:t>
            </a:r>
            <a:r>
              <a:rPr lang="en-US" dirty="0"/>
              <a:t>, Urmila, </a:t>
            </a:r>
            <a:r>
              <a:rPr lang="en-US" dirty="0" err="1"/>
              <a:t>Rishab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5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5. Attribute-based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LDAP Directory Tree</a:t>
            </a:r>
          </a:p>
          <a:p>
            <a:r>
              <a:rPr lang="en-US" dirty="0"/>
              <a:t>Decentralized Implementation</a:t>
            </a:r>
          </a:p>
          <a:p>
            <a:endParaRPr lang="en-US" dirty="0"/>
          </a:p>
          <a:p>
            <a:r>
              <a:rPr lang="en-US" dirty="0"/>
              <a:t>Ram, Sanjay, Prabal, Aayush </a:t>
            </a:r>
            <a:r>
              <a:rPr lang="en-US" dirty="0" err="1"/>
              <a:t>Mainali</a:t>
            </a:r>
            <a:r>
              <a:rPr lang="en-US" dirty="0"/>
              <a:t>, Bikash, </a:t>
            </a:r>
            <a:r>
              <a:rPr lang="en-US" dirty="0" err="1"/>
              <a:t>Pujan</a:t>
            </a:r>
            <a:r>
              <a:rPr lang="en-US" dirty="0"/>
              <a:t>, </a:t>
            </a:r>
            <a:r>
              <a:rPr lang="en-US" dirty="0" err="1"/>
              <a:t>Sachin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6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6. Case Study: The Global Name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Sujit, Sujit, Anup, Ashok</a:t>
            </a:r>
          </a:p>
        </p:txBody>
      </p:sp>
    </p:spTree>
    <p:extLst>
      <p:ext uri="{BB962C8B-B14F-4D97-AF65-F5344CB8AC3E}">
        <p14:creationId xmlns:p14="http://schemas.microsoft.com/office/powerpoint/2010/main" val="11352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plays a very important role in all computer systems. </a:t>
            </a:r>
          </a:p>
          <a:p>
            <a:r>
              <a:rPr lang="en-US" dirty="0"/>
              <a:t>They are used to share resources, to uniquely identify entities, to refer to locations, and more. </a:t>
            </a:r>
          </a:p>
          <a:p>
            <a:r>
              <a:rPr lang="en-US" dirty="0"/>
              <a:t>An important issue with naming is that a name can be resolved to the entity it refers to. </a:t>
            </a:r>
          </a:p>
          <a:p>
            <a:r>
              <a:rPr lang="en-US" dirty="0"/>
              <a:t>Name resolution thus allows a process to access the named entity. </a:t>
            </a:r>
          </a:p>
          <a:p>
            <a:r>
              <a:rPr lang="en-US" dirty="0"/>
              <a:t>To resolve names, it is necessary to implement a naming system. </a:t>
            </a:r>
          </a:p>
          <a:p>
            <a:r>
              <a:rPr lang="en-US" dirty="0"/>
              <a:t>The difference between naming in distributed systems and non distributed systems lies in the way naming systems are implemented.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7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distributed system, the implementation of a naming system is itself often distributed across multiple machines. </a:t>
            </a:r>
          </a:p>
          <a:p>
            <a:r>
              <a:rPr lang="en-US" dirty="0"/>
              <a:t>How this distribution is done plays a key role in the efficiency and scalability of the naming system. </a:t>
            </a:r>
          </a:p>
          <a:p>
            <a:r>
              <a:rPr lang="en-US" dirty="0"/>
              <a:t>In this chapter, we concentrate on three different, important ways that names are used in distributed systems.</a:t>
            </a:r>
          </a:p>
          <a:p>
            <a:r>
              <a:rPr lang="en-US" dirty="0"/>
              <a:t>First, after discussing some general issues with respect to naming, we take a closer look at the organization and implementation of human-friendly names. </a:t>
            </a:r>
          </a:p>
          <a:p>
            <a:r>
              <a:rPr lang="en-US" dirty="0"/>
              <a:t>Typical examples of such names include those for file systems and the World Wide Web. Building worldwide, scalable naming systems is a primary concern for these types of names.  </a:t>
            </a:r>
          </a:p>
        </p:txBody>
      </p:sp>
    </p:spTree>
    <p:extLst>
      <p:ext uri="{BB962C8B-B14F-4D97-AF65-F5344CB8AC3E}">
        <p14:creationId xmlns:p14="http://schemas.microsoft.com/office/powerpoint/2010/main" val="274393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Second, names are used to locate entities in a way that is independent of their current location. </a:t>
            </a:r>
          </a:p>
          <a:p>
            <a:r>
              <a:rPr lang="en-US" dirty="0"/>
              <a:t>As it turns out, naming systems for human-friendly names are not particularly suited for supporting this type of tracking down entities. </a:t>
            </a:r>
          </a:p>
          <a:p>
            <a:r>
              <a:rPr lang="en-US" dirty="0"/>
              <a:t>Most names do not even hint at the entity's location. </a:t>
            </a:r>
          </a:p>
          <a:p>
            <a:r>
              <a:rPr lang="en-US" dirty="0"/>
              <a:t>Alternative organizations are needed, such as those being used for mobile telephony where names are location- independent identifiers, and those for distributed hash tables. </a:t>
            </a:r>
          </a:p>
          <a:p>
            <a:r>
              <a:rPr lang="en-US" dirty="0"/>
              <a:t>Finally, humans often prefer to describe entities by means of various characteristics, leading to a situation in which we need to resolve a description by means of attributes to an entity adhering to that description.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5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name in a distributed system is a string of bits or characters that is used to refer to an entity. </a:t>
            </a:r>
          </a:p>
          <a:p>
            <a:r>
              <a:rPr lang="en-US" dirty="0"/>
              <a:t>An entity in a distributed system can be practically anything, include resources such as hosts, printers, disks, and files. </a:t>
            </a:r>
          </a:p>
          <a:p>
            <a:r>
              <a:rPr lang="en-US" dirty="0"/>
              <a:t>Other well-known examples of entities that are often explicitly named are processes, users, mailboxes, newsgroups, Web pages, graphical windows, messages, network connections, and so on. </a:t>
            </a:r>
          </a:p>
          <a:p>
            <a:r>
              <a:rPr lang="en-US" dirty="0"/>
              <a:t>Entities can be operated on. </a:t>
            </a:r>
          </a:p>
          <a:p>
            <a:r>
              <a:rPr lang="en-US" dirty="0"/>
              <a:t>For example, a resource such as a printer offers an interface containing operations for printing a document, requesting the status of a print job, and the like. </a:t>
            </a:r>
          </a:p>
          <a:p>
            <a:r>
              <a:rPr lang="en-US" dirty="0"/>
              <a:t>Furthermore, an entity such as a network connection may provide operations for sending and receiving data, setting quality-of-service parameters, requesting the status, and so forth.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3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operate on an entity, it is necessary to access it, for which we need an access point. </a:t>
            </a:r>
          </a:p>
          <a:p>
            <a:r>
              <a:rPr lang="en-US" dirty="0"/>
              <a:t>An access point is yet another, but special, kind of entity in a distributed system. </a:t>
            </a:r>
          </a:p>
          <a:p>
            <a:r>
              <a:rPr lang="en-US" dirty="0"/>
              <a:t>The name of an access point is called an address. </a:t>
            </a:r>
          </a:p>
          <a:p>
            <a:pPr lvl="1"/>
            <a:r>
              <a:rPr lang="en-US" dirty="0"/>
              <a:t>The address of an access point of an entity is also simply called an address of that entity. </a:t>
            </a:r>
          </a:p>
          <a:p>
            <a:r>
              <a:rPr lang="en-US" dirty="0"/>
              <a:t>An entity can offer more than one access point. </a:t>
            </a:r>
          </a:p>
          <a:p>
            <a:pPr lvl="1"/>
            <a:r>
              <a:rPr lang="en-US" dirty="0"/>
              <a:t>As a comparison, a telephone can be viewed as an access point of a person, whereas the telephone number corresponds to an address. </a:t>
            </a:r>
          </a:p>
          <a:p>
            <a:pPr lvl="1"/>
            <a:r>
              <a:rPr lang="en-US" dirty="0"/>
              <a:t>Indeed, many people nowadays have several telephone numbers, each number corresponding to a point where they can be reached. </a:t>
            </a:r>
          </a:p>
          <a:p>
            <a:r>
              <a:rPr lang="en-US" dirty="0"/>
              <a:t>In a distributed system, a typical example of an access point is a host running a specific server, with its address formed by the combination of, for example, an IP address and port number (i.e., the server's transport-level address).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0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entity may change its access points in the course of time. </a:t>
            </a:r>
          </a:p>
          <a:p>
            <a:pPr lvl="1"/>
            <a:r>
              <a:rPr lang="en-US" dirty="0"/>
              <a:t>For example, when a mobile computer moves to another location, it is often assigned a different IP address than the one it had before. </a:t>
            </a:r>
          </a:p>
          <a:p>
            <a:pPr lvl="1"/>
            <a:r>
              <a:rPr lang="en-US" dirty="0"/>
              <a:t>Likewise, when a person moves to another city or country, it is often necessary to change telephone numbers as well. </a:t>
            </a:r>
          </a:p>
          <a:p>
            <a:pPr lvl="1"/>
            <a:r>
              <a:rPr lang="en-US" dirty="0"/>
              <a:t>In a similar fashion, changing jobs or Internet Service Providers, means changing </a:t>
            </a:r>
            <a:r>
              <a:rPr lang="en-US"/>
              <a:t>your IP </a:t>
            </a:r>
            <a:r>
              <a:rPr lang="en-US" dirty="0"/>
              <a:t>address. </a:t>
            </a:r>
          </a:p>
          <a:p>
            <a:r>
              <a:rPr lang="en-US" dirty="0"/>
              <a:t>An address is thus just a special kind of name: it refers to an access point of an entity. </a:t>
            </a:r>
          </a:p>
          <a:p>
            <a:r>
              <a:rPr lang="en-US" dirty="0"/>
              <a:t>Because an access point is tightly associated with an entity, it would seem convenient to use the address of an access point as a regular name for the associated entity. </a:t>
            </a:r>
          </a:p>
          <a:p>
            <a:r>
              <a:rPr lang="en-US" dirty="0"/>
              <a:t>Nevertheless, this is hardly ever done as such naming is generally very inflexible and often human unfriendly.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971-28B8-1B48-9C21-163FF579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Names, Identifiers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581-35C0-514E-B31F-ECEDACA3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example, it is not uncommon to regularly reorganize a distributed system, so that a specific server is now running on a different host than previously. </a:t>
            </a:r>
          </a:p>
          <a:p>
            <a:r>
              <a:rPr lang="en-US" dirty="0"/>
              <a:t>The old machine on which the server used to be running may be reassigned to a completely different server. </a:t>
            </a:r>
          </a:p>
          <a:p>
            <a:r>
              <a:rPr lang="en-US" dirty="0"/>
              <a:t>In other words, an entity may easily change an access point, or an access point may be reassigned to a different entity. </a:t>
            </a:r>
          </a:p>
          <a:p>
            <a:r>
              <a:rPr lang="en-US" dirty="0"/>
              <a:t>If an address is used to refer to an entity, we will have an invalid reference the instant the access point changes or is reassigned to another entity. </a:t>
            </a:r>
          </a:p>
          <a:p>
            <a:r>
              <a:rPr lang="en-US" dirty="0"/>
              <a:t>Therefore, it is much better to let a service be known by a separate name independent of the address of the associated server. </a:t>
            </a:r>
          </a:p>
        </p:txBody>
      </p:sp>
    </p:spTree>
    <p:extLst>
      <p:ext uri="{BB962C8B-B14F-4D97-AF65-F5344CB8AC3E}">
        <p14:creationId xmlns:p14="http://schemas.microsoft.com/office/powerpoint/2010/main" val="27049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34D2BF70D5C243AA49EFB8E399B948" ma:contentTypeVersion="2" ma:contentTypeDescription="Create a new document." ma:contentTypeScope="" ma:versionID="2f57aec0a58513104191007d472d9b92">
  <xsd:schema xmlns:xsd="http://www.w3.org/2001/XMLSchema" xmlns:xs="http://www.w3.org/2001/XMLSchema" xmlns:p="http://schemas.microsoft.com/office/2006/metadata/properties" xmlns:ns2="331e0170-885a-49fa-8fae-aacb5c08b328" targetNamespace="http://schemas.microsoft.com/office/2006/metadata/properties" ma:root="true" ma:fieldsID="29959682f4ea3c38173a9b90c359d7dc" ns2:_="">
    <xsd:import namespace="331e0170-885a-49fa-8fae-aacb5c08b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e0170-885a-49fa-8fae-aacb5c08b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7E54C3-E669-4109-8C05-C2AF853A7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1e0170-885a-49fa-8fae-aacb5c08b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D72398-2925-46E6-953D-CA757175E9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5709D2-B1B9-4D9B-8682-8A1C3834A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1866</Words>
  <Application>Microsoft Macintosh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Distributed System</vt:lpstr>
      <vt:lpstr>Unit 5: Naming</vt:lpstr>
      <vt:lpstr>Introduction</vt:lpstr>
      <vt:lpstr>Introduction</vt:lpstr>
      <vt:lpstr>Introduction</vt:lpstr>
      <vt:lpstr>Names, Identifiers and Addresses</vt:lpstr>
      <vt:lpstr>Names, Identifiers and Addresses</vt:lpstr>
      <vt:lpstr>Names, Identifiers and Addresses</vt:lpstr>
      <vt:lpstr>Names, Identifiers and Addresses</vt:lpstr>
      <vt:lpstr>Names, Identifiers and Addresses</vt:lpstr>
      <vt:lpstr>Names, Identifiers and Addresses</vt:lpstr>
      <vt:lpstr>Names, Identifiers and Addresses</vt:lpstr>
      <vt:lpstr>Names, Identifiers and Addresses</vt:lpstr>
      <vt:lpstr>Names, Identifiers and Addresses</vt:lpstr>
      <vt:lpstr>Names, Identifiers and Addresses</vt:lpstr>
      <vt:lpstr>Desirable features of a good naming system</vt:lpstr>
      <vt:lpstr>Naming System</vt:lpstr>
      <vt:lpstr>1. Structured Naming</vt:lpstr>
      <vt:lpstr>2. Structured Naming</vt:lpstr>
      <vt:lpstr>3. Structured Naming</vt:lpstr>
      <vt:lpstr>4. Attribute-based Naming</vt:lpstr>
      <vt:lpstr>5. Attribute-based Naming</vt:lpstr>
      <vt:lpstr>6. Case Study: The Global Name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dc:creator>Microsoft Office User</dc:creator>
  <cp:lastModifiedBy>Shamal Budhathoki</cp:lastModifiedBy>
  <cp:revision>129</cp:revision>
  <dcterms:created xsi:type="dcterms:W3CDTF">2021-12-28T05:48:27Z</dcterms:created>
  <dcterms:modified xsi:type="dcterms:W3CDTF">2023-04-16T00:49:09Z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0x010100F634D2BF70D5C243AA49EFB8E399B948</vt:lpwstr>
  </property>
</Properties>
</file>